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8" r:id="rId3"/>
    <p:sldId id="259" r:id="rId4"/>
    <p:sldId id="260" r:id="rId5"/>
    <p:sldId id="301" r:id="rId6"/>
    <p:sldId id="263" r:id="rId7"/>
    <p:sldId id="264" r:id="rId8"/>
    <p:sldId id="285" r:id="rId9"/>
    <p:sldId id="267" r:id="rId10"/>
    <p:sldId id="268" r:id="rId11"/>
    <p:sldId id="269" r:id="rId12"/>
    <p:sldId id="270" r:id="rId13"/>
    <p:sldId id="271" r:id="rId14"/>
    <p:sldId id="272" r:id="rId15"/>
    <p:sldId id="303" r:id="rId16"/>
    <p:sldId id="302" r:id="rId17"/>
    <p:sldId id="277" r:id="rId18"/>
    <p:sldId id="274" r:id="rId19"/>
    <p:sldId id="278" r:id="rId20"/>
    <p:sldId id="280" r:id="rId21"/>
    <p:sldId id="282" r:id="rId22"/>
    <p:sldId id="283" r:id="rId23"/>
    <p:sldId id="286" r:id="rId24"/>
    <p:sldId id="287" r:id="rId25"/>
    <p:sldId id="288" r:id="rId26"/>
    <p:sldId id="289" r:id="rId27"/>
    <p:sldId id="290" r:id="rId28"/>
    <p:sldId id="291" r:id="rId29"/>
    <p:sldId id="292" r:id="rId30"/>
    <p:sldId id="293" r:id="rId31"/>
    <p:sldId id="305" r:id="rId32"/>
    <p:sldId id="299"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95"/>
    <p:restoredTop sz="74150"/>
  </p:normalViewPr>
  <p:slideViewPr>
    <p:cSldViewPr snapToGrid="0" snapToObjects="1">
      <p:cViewPr varScale="1">
        <p:scale>
          <a:sx n="90" d="100"/>
          <a:sy n="90" d="100"/>
        </p:scale>
        <p:origin x="216" y="38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Is the robot's plan optimal </a:t>
            </a:r>
            <a:r>
              <a:rPr lang="en-US" dirty="0" err="1"/>
              <a:t>wrt</a:t>
            </a:r>
            <a:r>
              <a:rPr lang="en-US" dirty="0"/>
              <a:t> your cost profile?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Yes</c:v>
                </c:pt>
              </c:strCache>
            </c:strRef>
          </c:tx>
          <c:spPr>
            <a:solidFill>
              <a:schemeClr val="accent1"/>
            </a:solidFill>
            <a:ln>
              <a:noFill/>
            </a:ln>
            <a:effectLst/>
          </c:spPr>
          <c:invertIfNegative val="0"/>
          <c:cat>
            <c:strRef>
              <c:f>Sheet1!$A$2:$A$3</c:f>
              <c:strCache>
                <c:ptCount val="2"/>
                <c:pt idx="0">
                  <c:v>Control Group</c:v>
                </c:pt>
                <c:pt idx="1">
                  <c:v>Ground Truth</c:v>
                </c:pt>
              </c:strCache>
            </c:strRef>
          </c:cat>
          <c:val>
            <c:numRef>
              <c:f>Sheet1!$B$2:$B$3</c:f>
              <c:numCache>
                <c:formatCode>General</c:formatCode>
                <c:ptCount val="2"/>
                <c:pt idx="0">
                  <c:v>66.67</c:v>
                </c:pt>
                <c:pt idx="1">
                  <c:v>50</c:v>
                </c:pt>
              </c:numCache>
            </c:numRef>
          </c:val>
          <c:extLst>
            <c:ext xmlns:c16="http://schemas.microsoft.com/office/drawing/2014/chart" uri="{C3380CC4-5D6E-409C-BE32-E72D297353CC}">
              <c16:uniqueId val="{00000000-0054-1546-87DE-EE25140F3F09}"/>
            </c:ext>
          </c:extLst>
        </c:ser>
        <c:ser>
          <c:idx val="1"/>
          <c:order val="1"/>
          <c:tx>
            <c:strRef>
              <c:f>Sheet1!$C$1</c:f>
              <c:strCache>
                <c:ptCount val="1"/>
                <c:pt idx="0">
                  <c:v>No</c:v>
                </c:pt>
              </c:strCache>
            </c:strRef>
          </c:tx>
          <c:spPr>
            <a:solidFill>
              <a:schemeClr val="accent2"/>
            </a:solidFill>
            <a:ln>
              <a:noFill/>
            </a:ln>
            <a:effectLst/>
          </c:spPr>
          <c:invertIfNegative val="0"/>
          <c:cat>
            <c:strRef>
              <c:f>Sheet1!$A$2:$A$3</c:f>
              <c:strCache>
                <c:ptCount val="2"/>
                <c:pt idx="0">
                  <c:v>Control Group</c:v>
                </c:pt>
                <c:pt idx="1">
                  <c:v>Ground Truth</c:v>
                </c:pt>
              </c:strCache>
            </c:strRef>
          </c:cat>
          <c:val>
            <c:numRef>
              <c:f>Sheet1!$C$2:$C$3</c:f>
              <c:numCache>
                <c:formatCode>General</c:formatCode>
                <c:ptCount val="2"/>
                <c:pt idx="0">
                  <c:v>33.299999999999997</c:v>
                </c:pt>
                <c:pt idx="1">
                  <c:v>50</c:v>
                </c:pt>
              </c:numCache>
            </c:numRef>
          </c:val>
          <c:extLst>
            <c:ext xmlns:c16="http://schemas.microsoft.com/office/drawing/2014/chart" uri="{C3380CC4-5D6E-409C-BE32-E72D297353CC}">
              <c16:uniqueId val="{00000001-0054-1546-87DE-EE25140F3F09}"/>
            </c:ext>
          </c:extLst>
        </c:ser>
        <c:dLbls>
          <c:showLegendKey val="0"/>
          <c:showVal val="0"/>
          <c:showCatName val="0"/>
          <c:showSerName val="0"/>
          <c:showPercent val="0"/>
          <c:showBubbleSize val="0"/>
        </c:dLbls>
        <c:gapWidth val="150"/>
        <c:overlap val="100"/>
        <c:axId val="1820254063"/>
        <c:axId val="1820295247"/>
      </c:barChart>
      <c:catAx>
        <c:axId val="18202540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0295247"/>
        <c:crosses val="autoZero"/>
        <c:auto val="1"/>
        <c:lblAlgn val="ctr"/>
        <c:lblOffset val="100"/>
        <c:noMultiLvlLbl val="0"/>
      </c:catAx>
      <c:valAx>
        <c:axId val="182029524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202540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37C33-FE98-4347-9E9B-51313D4C31D2}" type="datetimeFigureOut">
              <a:rPr lang="en-US" smtClean="0"/>
              <a:t>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89D80-A2C5-5E4B-9715-5795EF91DA29}" type="slidenum">
              <a:rPr lang="en-US" smtClean="0"/>
              <a:t>‹#›</a:t>
            </a:fld>
            <a:endParaRPr lang="en-US"/>
          </a:p>
        </p:txBody>
      </p:sp>
    </p:spTree>
    <p:extLst>
      <p:ext uri="{BB962C8B-B14F-4D97-AF65-F5344CB8AC3E}">
        <p14:creationId xmlns:p14="http://schemas.microsoft.com/office/powerpoint/2010/main" val="250694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many planning applications, multiple optimization objectives are common.</a:t>
            </a:r>
          </a:p>
          <a:p>
            <a:pPr marL="171450" lvl="0" indent="-171450">
              <a:buFontTx/>
              <a:buChar char="-"/>
            </a:pPr>
            <a:r>
              <a:rPr lang="en-US" dirty="0"/>
              <a:t>Planning often involves complex tradeoff among competing objectives to settle on a best solution </a:t>
            </a:r>
            <a:r>
              <a:rPr lang="en-US" dirty="0" err="1"/>
              <a:t>wrt</a:t>
            </a:r>
            <a:r>
              <a:rPr lang="en-US" dirty="0"/>
              <a:t> certain preference.</a:t>
            </a:r>
          </a:p>
          <a:p>
            <a:pPr marL="171450" lvl="0" indent="-171450">
              <a:buFontTx/>
              <a:buChar char="-"/>
            </a:pPr>
            <a:r>
              <a:rPr lang="en-US" dirty="0"/>
              <a:t>In the context of human trust in autonomy, it is important for humans to understand the rationale behind the agent’s decisions, so that they can assess whether the agent is doing the right thing.</a:t>
            </a:r>
          </a:p>
          <a:p>
            <a:pPr marL="628650" lvl="1" indent="-171450">
              <a:buFontTx/>
              <a:buChar char="-"/>
            </a:pPr>
            <a:r>
              <a:rPr lang="en-US" dirty="0"/>
              <a:t>However, understanding multi-objective planning can be challenging for humans, due to [C]:</a:t>
            </a:r>
          </a:p>
          <a:p>
            <a:pPr marL="628650" lvl="1" indent="-171450">
              <a:buFontTx/>
              <a:buChar char="-"/>
            </a:pPr>
            <a:r>
              <a:rPr lang="en-US" dirty="0"/>
              <a:t>Long-term consequences of actions, and</a:t>
            </a:r>
          </a:p>
          <a:p>
            <a:pPr marL="628650" lvl="1" indent="-171450">
              <a:buFontTx/>
              <a:buChar char="-"/>
            </a:pPr>
            <a:r>
              <a:rPr lang="en-US" dirty="0"/>
              <a:t>Complex interactions among different objectives</a:t>
            </a:r>
          </a:p>
          <a:p>
            <a:pPr marL="628650" lvl="1" indent="-171450">
              <a:buFontTx/>
              <a:buChar char="-"/>
            </a:pPr>
            <a:r>
              <a:rPr lang="en-US" dirty="0"/>
              <a:t>The planning solution that the agent produces may be unintuitive to humans [C]</a:t>
            </a:r>
          </a:p>
          <a:p>
            <a:pPr marL="171450" lvl="0" indent="-171450">
              <a:buFontTx/>
              <a:buChar char="-"/>
            </a:pPr>
            <a:r>
              <a:rPr lang="en-US" dirty="0"/>
              <a:t>[C] In this work, we propose an explainable multi-objective planning approach, for Markov decision process. Our work has 2 parts:</a:t>
            </a:r>
          </a:p>
          <a:p>
            <a:pPr marL="628650" lvl="1" indent="-171450">
              <a:buFontTx/>
              <a:buChar char="-"/>
            </a:pPr>
            <a:r>
              <a:rPr lang="en-US" dirty="0"/>
              <a:t>First is tradeoff-focused contrastive explanation approach, where we explain why a solution is selected, in the context of other rational alternatives to convey the tradeoff rationale</a:t>
            </a:r>
          </a:p>
          <a:p>
            <a:pPr marL="628650" lvl="1" indent="-171450">
              <a:buFontTx/>
              <a:buChar char="-"/>
            </a:pPr>
            <a:r>
              <a:rPr lang="en-US" dirty="0"/>
              <a:t>Second is interactive explanation approach, where we allow the user to ask questions about the agent chooses specific behavior</a:t>
            </a:r>
          </a:p>
          <a:p>
            <a:pPr marL="171450" lvl="0" indent="-171450">
              <a:buFontTx/>
              <a:buChar char="-"/>
            </a:pPr>
            <a:r>
              <a:rPr lang="en-US" dirty="0"/>
              <a:t>[C] The aims of our work are to:</a:t>
            </a:r>
          </a:p>
          <a:p>
            <a:pPr marL="628650" lvl="1" indent="-171450">
              <a:buFontTx/>
              <a:buChar char="-"/>
            </a:pPr>
            <a:r>
              <a:rPr lang="en-US" dirty="0"/>
              <a:t>improve the users’ understanding and confidence in assessing the agent’s decisions</a:t>
            </a:r>
          </a:p>
          <a:p>
            <a:pPr marL="628650" lvl="1" indent="-171450">
              <a:buFontTx/>
              <a:buChar char="-"/>
            </a:pPr>
            <a:r>
              <a:rPr lang="en-US" dirty="0"/>
              <a:t>Provide a general framework for explainable multi-objective planning</a:t>
            </a:r>
          </a:p>
        </p:txBody>
      </p:sp>
      <p:sp>
        <p:nvSpPr>
          <p:cNvPr id="4" name="Slide Number Placeholder 3"/>
          <p:cNvSpPr>
            <a:spLocks noGrp="1"/>
          </p:cNvSpPr>
          <p:nvPr>
            <p:ph type="sldNum" sz="quarter" idx="5"/>
          </p:nvPr>
        </p:nvSpPr>
        <p:spPr/>
        <p:txBody>
          <a:bodyPr/>
          <a:lstStyle/>
          <a:p>
            <a:fld id="{D0281346-E480-944F-A033-C98EA88012F0}" type="slidenum">
              <a:rPr lang="en-US" smtClean="0"/>
              <a:t>2</a:t>
            </a:fld>
            <a:endParaRPr lang="en-US"/>
          </a:p>
        </p:txBody>
      </p:sp>
    </p:spTree>
    <p:extLst>
      <p:ext uri="{BB962C8B-B14F-4D97-AF65-F5344CB8AC3E}">
        <p14:creationId xmlns:p14="http://schemas.microsoft.com/office/powerpoint/2010/main" val="415054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alternative will then be contrasted with the original solution to explain the tradeoff rationale; for instance, of how much travel time is compromised for how much better safety.</a:t>
            </a:r>
          </a:p>
          <a:p>
            <a:pPr marL="171450" indent="-171450">
              <a:buFontTx/>
              <a:buChar char="-"/>
            </a:pPr>
            <a:r>
              <a:rPr lang="en-US" dirty="0"/>
              <a:t>In general, our approach generates multiple alternatives to explain multiple tradeoff pairs in a planning problem.</a:t>
            </a:r>
          </a:p>
        </p:txBody>
      </p:sp>
      <p:sp>
        <p:nvSpPr>
          <p:cNvPr id="4" name="Slide Number Placeholder 3"/>
          <p:cNvSpPr>
            <a:spLocks noGrp="1"/>
          </p:cNvSpPr>
          <p:nvPr>
            <p:ph type="sldNum" sz="quarter" idx="5"/>
          </p:nvPr>
        </p:nvSpPr>
        <p:spPr/>
        <p:txBody>
          <a:bodyPr/>
          <a:lstStyle/>
          <a:p>
            <a:fld id="{D0281346-E480-944F-A033-C98EA88012F0}" type="slidenum">
              <a:rPr lang="en-US" smtClean="0"/>
              <a:t>11</a:t>
            </a:fld>
            <a:endParaRPr lang="en-US"/>
          </a:p>
        </p:txBody>
      </p:sp>
    </p:spTree>
    <p:extLst>
      <p:ext uri="{BB962C8B-B14F-4D97-AF65-F5344CB8AC3E}">
        <p14:creationId xmlns:p14="http://schemas.microsoft.com/office/powerpoint/2010/main" val="377320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With this approach, we need to be careful that we don’t get alternatives that have too similar values to the solution’s, because those don’t illustrate tradeoffs well to human</a:t>
            </a:r>
          </a:p>
          <a:p>
            <a:pPr marL="171450" indent="-171450">
              <a:buFontTx/>
              <a:buChar char="-"/>
            </a:pPr>
            <a:r>
              <a:rPr lang="en-US" dirty="0"/>
              <a:t>We can set threshold of 1 obj. to be sufficiently distant from solution’s value. This is domain-specific (just-noticeable-difference, user query), but exact threshold isn’t necessary</a:t>
            </a:r>
          </a:p>
          <a:p>
            <a:pPr marL="171450" indent="-171450">
              <a:buFontTx/>
              <a:buChar char="-"/>
            </a:pPr>
            <a:r>
              <a:rPr lang="en-US" dirty="0"/>
              <a:t>In this example, using exact threshold wouldn’t find any alternative solution</a:t>
            </a:r>
          </a:p>
          <a:p>
            <a:pPr marL="171450" indent="-171450">
              <a:buFontTx/>
              <a:buChar char="-"/>
            </a:pPr>
            <a:r>
              <a:rPr lang="en-US" dirty="0"/>
              <a:t>Our approach treats it as soft constraint instead, where we use (non-linear) penalty function for violating threshold -&gt; can get alternative that is close to threshold if exists</a:t>
            </a:r>
          </a:p>
        </p:txBody>
      </p:sp>
      <p:sp>
        <p:nvSpPr>
          <p:cNvPr id="4" name="Slide Number Placeholder 3"/>
          <p:cNvSpPr>
            <a:spLocks noGrp="1"/>
          </p:cNvSpPr>
          <p:nvPr>
            <p:ph type="sldNum" sz="quarter" idx="5"/>
          </p:nvPr>
        </p:nvSpPr>
        <p:spPr/>
        <p:txBody>
          <a:bodyPr/>
          <a:lstStyle/>
          <a:p>
            <a:fld id="{D0281346-E480-944F-A033-C98EA88012F0}" type="slidenum">
              <a:rPr lang="en-US" smtClean="0"/>
              <a:t>12</a:t>
            </a:fld>
            <a:endParaRPr lang="en-US"/>
          </a:p>
        </p:txBody>
      </p:sp>
    </p:spTree>
    <p:extLst>
      <p:ext uri="{BB962C8B-B14F-4D97-AF65-F5344CB8AC3E}">
        <p14:creationId xmlns:p14="http://schemas.microsoft.com/office/powerpoint/2010/main" val="125264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evaluate the effectiveness of our approach, we conduct a user study evaluation.</a:t>
            </a:r>
          </a:p>
        </p:txBody>
      </p:sp>
      <p:sp>
        <p:nvSpPr>
          <p:cNvPr id="4" name="Slide Number Placeholder 3"/>
          <p:cNvSpPr>
            <a:spLocks noGrp="1"/>
          </p:cNvSpPr>
          <p:nvPr>
            <p:ph type="sldNum" sz="quarter" idx="5"/>
          </p:nvPr>
        </p:nvSpPr>
        <p:spPr/>
        <p:txBody>
          <a:bodyPr/>
          <a:lstStyle/>
          <a:p>
            <a:fld id="{D0281346-E480-944F-A033-C98EA88012F0}" type="slidenum">
              <a:rPr lang="en-US" smtClean="0"/>
              <a:t>13</a:t>
            </a:fld>
            <a:endParaRPr lang="en-US"/>
          </a:p>
        </p:txBody>
      </p:sp>
    </p:spTree>
    <p:extLst>
      <p:ext uri="{BB962C8B-B14F-4D97-AF65-F5344CB8AC3E}">
        <p14:creationId xmlns:p14="http://schemas.microsoft.com/office/powerpoint/2010/main" val="148082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create the following user-study scenario using the robot navigation domain presented earlier.</a:t>
            </a:r>
          </a:p>
          <a:p>
            <a:pPr marL="171450" indent="-171450">
              <a:buFontTx/>
              <a:buChar char="-"/>
            </a:pPr>
            <a:r>
              <a:rPr lang="en-US" dirty="0"/>
              <a:t>[C] Assuming the user has a fixed preference for the different objectives.</a:t>
            </a:r>
          </a:p>
          <a:p>
            <a:pPr marL="171450" indent="-171450">
              <a:buFontTx/>
              <a:buChar char="-"/>
            </a:pPr>
            <a:r>
              <a:rPr lang="en-US" dirty="0"/>
              <a:t>[C] The robot also has a fixed preference captured in its cost function, hidden from the user, [C] which may or may not be the same as that of the user.</a:t>
            </a:r>
          </a:p>
          <a:p>
            <a:pPr marL="171450" indent="-171450">
              <a:buFontTx/>
              <a:buChar char="-"/>
            </a:pPr>
            <a:r>
              <a:rPr lang="en-US" dirty="0"/>
              <a:t>[C] The robot generates an optimal navigation plan based on its cost function, and presents the plan to the user.</a:t>
            </a:r>
          </a:p>
          <a:p>
            <a:pPr marL="171450" indent="-171450">
              <a:buFontTx/>
              <a:buChar char="-"/>
            </a:pPr>
            <a:r>
              <a:rPr lang="en-US" dirty="0"/>
              <a:t>[C] The user then has to determine whether the robot’s plan is the best available option, according to their own preference.</a:t>
            </a:r>
          </a:p>
          <a:p>
            <a:pPr marL="171450" indent="-171450">
              <a:buFontTx/>
              <a:buChar char="-"/>
            </a:pPr>
            <a:r>
              <a:rPr lang="en-US" dirty="0"/>
              <a:t>The user’s ability to correctly assess the robot’s decisions serves as a proxy for measuring the user’s understanding of the robot’s planning rationale.</a:t>
            </a:r>
          </a:p>
        </p:txBody>
      </p:sp>
      <p:sp>
        <p:nvSpPr>
          <p:cNvPr id="4" name="Slide Number Placeholder 3"/>
          <p:cNvSpPr>
            <a:spLocks noGrp="1"/>
          </p:cNvSpPr>
          <p:nvPr>
            <p:ph type="sldNum" sz="quarter" idx="5"/>
          </p:nvPr>
        </p:nvSpPr>
        <p:spPr/>
        <p:txBody>
          <a:bodyPr/>
          <a:lstStyle/>
          <a:p>
            <a:fld id="{D0281346-E480-944F-A033-C98EA88012F0}" type="slidenum">
              <a:rPr lang="en-US" smtClean="0"/>
              <a:t>14</a:t>
            </a:fld>
            <a:endParaRPr lang="en-US"/>
          </a:p>
        </p:txBody>
      </p:sp>
    </p:spTree>
    <p:extLst>
      <p:ext uri="{BB962C8B-B14F-4D97-AF65-F5344CB8AC3E}">
        <p14:creationId xmlns:p14="http://schemas.microsoft.com/office/powerpoint/2010/main" val="2266876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conducted a between-subject experiment to determine the impact of our explanation approach on the user’s understanding.</a:t>
            </a:r>
          </a:p>
          <a:p>
            <a:pPr marL="171450" indent="-171450">
              <a:buFontTx/>
              <a:buChar char="-"/>
            </a:pPr>
            <a:r>
              <a:rPr lang="en-US" dirty="0"/>
              <a:t>Each participant is given a cost profile to use as their preference for the different objectives.</a:t>
            </a:r>
          </a:p>
          <a:p>
            <a:pPr marL="171450" indent="-171450">
              <a:buFontTx/>
              <a:buChar char="-"/>
            </a:pPr>
            <a:r>
              <a:rPr lang="en-US" dirty="0"/>
              <a:t>[C] In the control group, the only information the participant receives about the plan is its expected objective values, such as travel time and expected collisions.</a:t>
            </a:r>
          </a:p>
          <a:p>
            <a:pPr marL="171450" indent="-171450">
              <a:buFontTx/>
              <a:buChar char="-"/>
            </a:pPr>
            <a:r>
              <a:rPr lang="en-US" dirty="0"/>
              <a:t>[C] Then the participant is asked to determine whether the robot’s plan is the best option, according to their given preference, [C] and to rate the confidence level in their answer.</a:t>
            </a:r>
          </a:p>
        </p:txBody>
      </p:sp>
      <p:sp>
        <p:nvSpPr>
          <p:cNvPr id="4" name="Slide Number Placeholder 3"/>
          <p:cNvSpPr>
            <a:spLocks noGrp="1"/>
          </p:cNvSpPr>
          <p:nvPr>
            <p:ph type="sldNum" sz="quarter" idx="5"/>
          </p:nvPr>
        </p:nvSpPr>
        <p:spPr/>
        <p:txBody>
          <a:bodyPr/>
          <a:lstStyle/>
          <a:p>
            <a:fld id="{D0281346-E480-944F-A033-C98EA88012F0}" type="slidenum">
              <a:rPr lang="en-US" smtClean="0"/>
              <a:t>15</a:t>
            </a:fld>
            <a:endParaRPr lang="en-US"/>
          </a:p>
        </p:txBody>
      </p:sp>
    </p:spTree>
    <p:extLst>
      <p:ext uri="{BB962C8B-B14F-4D97-AF65-F5344CB8AC3E}">
        <p14:creationId xmlns:p14="http://schemas.microsoft.com/office/powerpoint/2010/main" val="2955793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the treatment group, [C] the participant additionally receives the contrastive explanations of the robot’s plan.</a:t>
            </a:r>
          </a:p>
        </p:txBody>
      </p:sp>
      <p:sp>
        <p:nvSpPr>
          <p:cNvPr id="4" name="Slide Number Placeholder 3"/>
          <p:cNvSpPr>
            <a:spLocks noGrp="1"/>
          </p:cNvSpPr>
          <p:nvPr>
            <p:ph type="sldNum" sz="quarter" idx="5"/>
          </p:nvPr>
        </p:nvSpPr>
        <p:spPr/>
        <p:txBody>
          <a:bodyPr/>
          <a:lstStyle/>
          <a:p>
            <a:fld id="{D0281346-E480-944F-A033-C98EA88012F0}" type="slidenum">
              <a:rPr lang="en-US" smtClean="0"/>
              <a:t>16</a:t>
            </a:fld>
            <a:endParaRPr lang="en-US"/>
          </a:p>
        </p:txBody>
      </p:sp>
    </p:spTree>
    <p:extLst>
      <p:ext uri="{BB962C8B-B14F-4D97-AF65-F5344CB8AC3E}">
        <p14:creationId xmlns:p14="http://schemas.microsoft.com/office/powerpoint/2010/main" val="131754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both control and treatment groups, half of the navigation planning scenarios we present to the users are ”preference-aligned” scenarios, where the robot’s optimal plan is also optimal </a:t>
            </a:r>
            <a:r>
              <a:rPr lang="en-US" dirty="0" err="1"/>
              <a:t>wrt</a:t>
            </a:r>
            <a:r>
              <a:rPr lang="en-US" dirty="0"/>
              <a:t> the participant’s preference. The other half are “preference-misaligned” scenarios, where the robot’s optimal plan is not optimal for the participant’s preference.</a:t>
            </a:r>
          </a:p>
        </p:txBody>
      </p:sp>
      <p:sp>
        <p:nvSpPr>
          <p:cNvPr id="4" name="Slide Number Placeholder 3"/>
          <p:cNvSpPr>
            <a:spLocks noGrp="1"/>
          </p:cNvSpPr>
          <p:nvPr>
            <p:ph type="sldNum" sz="quarter" idx="5"/>
          </p:nvPr>
        </p:nvSpPr>
        <p:spPr/>
        <p:txBody>
          <a:bodyPr/>
          <a:lstStyle/>
          <a:p>
            <a:fld id="{D0281346-E480-944F-A033-C98EA88012F0}" type="slidenum">
              <a:rPr lang="en-US" smtClean="0"/>
              <a:t>17</a:t>
            </a:fld>
            <a:endParaRPr lang="en-US"/>
          </a:p>
        </p:txBody>
      </p:sp>
    </p:spTree>
    <p:extLst>
      <p:ext uri="{BB962C8B-B14F-4D97-AF65-F5344CB8AC3E}">
        <p14:creationId xmlns:p14="http://schemas.microsoft.com/office/powerpoint/2010/main" val="226495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have 2 hypotheses:</a:t>
            </a:r>
          </a:p>
          <a:p>
            <a:pPr marL="171450" indent="-171450">
              <a:buFontTx/>
              <a:buChar char="-"/>
            </a:pPr>
            <a:r>
              <a:rPr lang="en-US" dirty="0"/>
              <a:t>[C] First, participants who receive the explanations are more like to correctly determine whether the robot’s plan is in line with their preference.</a:t>
            </a:r>
          </a:p>
          <a:p>
            <a:pPr marL="171450" indent="-171450">
              <a:buFontTx/>
              <a:buChar char="-"/>
            </a:pPr>
            <a:r>
              <a:rPr lang="en-US" dirty="0"/>
              <a:t>[C] Second, participants who receive the explanations are more confident in their determination.</a:t>
            </a:r>
          </a:p>
        </p:txBody>
      </p:sp>
      <p:sp>
        <p:nvSpPr>
          <p:cNvPr id="4" name="Slide Number Placeholder 3"/>
          <p:cNvSpPr>
            <a:spLocks noGrp="1"/>
          </p:cNvSpPr>
          <p:nvPr>
            <p:ph type="sldNum" sz="quarter" idx="5"/>
          </p:nvPr>
        </p:nvSpPr>
        <p:spPr/>
        <p:txBody>
          <a:bodyPr/>
          <a:lstStyle/>
          <a:p>
            <a:fld id="{D0281346-E480-944F-A033-C98EA88012F0}" type="slidenum">
              <a:rPr lang="en-US" smtClean="0"/>
              <a:t>18</a:t>
            </a:fld>
            <a:endParaRPr lang="en-US"/>
          </a:p>
        </p:txBody>
      </p:sp>
    </p:spTree>
    <p:extLst>
      <p:ext uri="{BB962C8B-B14F-4D97-AF65-F5344CB8AC3E}">
        <p14:creationId xmlns:p14="http://schemas.microsoft.com/office/powerpoint/2010/main" val="3507718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strike="noStrike" dirty="0"/>
              <a:t>For the correctness, </a:t>
            </a:r>
            <a:r>
              <a:rPr lang="en-US" dirty="0"/>
              <a:t>our results show that, [C] participants who are given explanations are on average 3.8 times more likely to be correct than those in the control group.</a:t>
            </a:r>
          </a:p>
          <a:p>
            <a:pPr marL="171450" lvl="0" indent="-171450">
              <a:buFontTx/>
              <a:buChar char="-"/>
            </a:pPr>
            <a:r>
              <a:rPr lang="en-US" dirty="0"/>
              <a:t>[C] And that the preference-misaligned scenario type makes the participants on average 0.36 times less likely to be correct. The negative effect of preference misalignment is smaller compared to the positive effect of explanations.</a:t>
            </a:r>
          </a:p>
          <a:p>
            <a:pPr marL="171450" lvl="0" indent="-171450">
              <a:buFontTx/>
              <a:buChar char="-"/>
            </a:pPr>
            <a:r>
              <a:rPr lang="en-US" dirty="0"/>
              <a:t>[C] Thus, our hypothesis 1 is supported.</a:t>
            </a:r>
          </a:p>
        </p:txBody>
      </p:sp>
      <p:sp>
        <p:nvSpPr>
          <p:cNvPr id="4" name="Slide Number Placeholder 3"/>
          <p:cNvSpPr>
            <a:spLocks noGrp="1"/>
          </p:cNvSpPr>
          <p:nvPr>
            <p:ph type="sldNum" sz="quarter" idx="5"/>
          </p:nvPr>
        </p:nvSpPr>
        <p:spPr/>
        <p:txBody>
          <a:bodyPr/>
          <a:lstStyle/>
          <a:p>
            <a:fld id="{D0281346-E480-944F-A033-C98EA88012F0}" type="slidenum">
              <a:rPr lang="en-US" smtClean="0"/>
              <a:t>19</a:t>
            </a:fld>
            <a:endParaRPr lang="en-US"/>
          </a:p>
        </p:txBody>
      </p:sp>
    </p:spTree>
    <p:extLst>
      <p:ext uri="{BB962C8B-B14F-4D97-AF65-F5344CB8AC3E}">
        <p14:creationId xmlns:p14="http://schemas.microsoft.com/office/powerpoint/2010/main" val="2989337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confidence, our results show that, [C] participants who are given explanations on average report 0.42 higher on the confidence rating than those in the control group, which is a medium effect size.</a:t>
            </a:r>
          </a:p>
          <a:p>
            <a:pPr marL="171450" lvl="0" indent="-171450">
              <a:buFontTx/>
              <a:buChar char="-"/>
            </a:pPr>
            <a:r>
              <a:rPr lang="en-US" dirty="0"/>
              <a:t>[C] And that the scenario type has no statistically significant effect on the participants’ confidence.</a:t>
            </a:r>
          </a:p>
          <a:p>
            <a:pPr marL="171450" lvl="0" indent="-171450">
              <a:buFontTx/>
              <a:buChar char="-"/>
            </a:pPr>
            <a:r>
              <a:rPr lang="en-US" dirty="0"/>
              <a:t>[C] Thus, our hypothesis 2 is supported.</a:t>
            </a:r>
          </a:p>
        </p:txBody>
      </p:sp>
      <p:sp>
        <p:nvSpPr>
          <p:cNvPr id="4" name="Slide Number Placeholder 3"/>
          <p:cNvSpPr>
            <a:spLocks noGrp="1"/>
          </p:cNvSpPr>
          <p:nvPr>
            <p:ph type="sldNum" sz="quarter" idx="5"/>
          </p:nvPr>
        </p:nvSpPr>
        <p:spPr/>
        <p:txBody>
          <a:bodyPr/>
          <a:lstStyle/>
          <a:p>
            <a:fld id="{D0281346-E480-944F-A033-C98EA88012F0}" type="slidenum">
              <a:rPr lang="en-US" smtClean="0"/>
              <a:t>20</a:t>
            </a:fld>
            <a:endParaRPr lang="en-US"/>
          </a:p>
        </p:txBody>
      </p:sp>
    </p:spTree>
    <p:extLst>
      <p:ext uri="{BB962C8B-B14F-4D97-AF65-F5344CB8AC3E}">
        <p14:creationId xmlns:p14="http://schemas.microsoft.com/office/powerpoint/2010/main" val="357962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81346-E480-944F-A033-C98EA88012F0}" type="slidenum">
              <a:rPr lang="en-US" smtClean="0"/>
              <a:t>3</a:t>
            </a:fld>
            <a:endParaRPr lang="en-US"/>
          </a:p>
        </p:txBody>
      </p:sp>
    </p:spTree>
    <p:extLst>
      <p:ext uri="{BB962C8B-B14F-4D97-AF65-F5344CB8AC3E}">
        <p14:creationId xmlns:p14="http://schemas.microsoft.com/office/powerpoint/2010/main" val="3947675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p>
          <a:p>
            <a:r>
              <a:rPr lang="en-US" dirty="0"/>
              <a:t>User may have questions that are not addressed by the automatically generated (rational) alternatives. This may be caused by mismatch in models, heuristics b/w user &amp; agent, etc. We use mechanism to allow user to ask questions about the agent’s specific behavior: what they expect the agent to do instead. Provide user-guided explanations.</a:t>
            </a:r>
          </a:p>
          <a:p>
            <a:endParaRPr lang="en-US" dirty="0"/>
          </a:p>
        </p:txBody>
      </p:sp>
      <p:sp>
        <p:nvSpPr>
          <p:cNvPr id="4" name="Slide Number Placeholder 3"/>
          <p:cNvSpPr>
            <a:spLocks noGrp="1"/>
          </p:cNvSpPr>
          <p:nvPr>
            <p:ph type="sldNum" sz="quarter" idx="5"/>
          </p:nvPr>
        </p:nvSpPr>
        <p:spPr/>
        <p:txBody>
          <a:bodyPr/>
          <a:lstStyle/>
          <a:p>
            <a:fld id="{D0281346-E480-944F-A033-C98EA88012F0}" type="slidenum">
              <a:rPr lang="en-US" smtClean="0"/>
              <a:t>24</a:t>
            </a:fld>
            <a:endParaRPr lang="en-US"/>
          </a:p>
        </p:txBody>
      </p:sp>
    </p:spTree>
    <p:extLst>
      <p:ext uri="{BB962C8B-B14F-4D97-AF65-F5344CB8AC3E}">
        <p14:creationId xmlns:p14="http://schemas.microsoft.com/office/powerpoint/2010/main" val="2165388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
            </a:r>
          </a:p>
          <a:p>
            <a:r>
              <a:rPr lang="en-US" dirty="0"/>
              <a:t>We formulate user query as a constraint in planning. Generate a constraint-satisfying solution to explain consequences of doing what the user expected.</a:t>
            </a:r>
          </a:p>
        </p:txBody>
      </p:sp>
      <p:sp>
        <p:nvSpPr>
          <p:cNvPr id="4" name="Slide Number Placeholder 3"/>
          <p:cNvSpPr>
            <a:spLocks noGrp="1"/>
          </p:cNvSpPr>
          <p:nvPr>
            <p:ph type="sldNum" sz="quarter" idx="5"/>
          </p:nvPr>
        </p:nvSpPr>
        <p:spPr/>
        <p:txBody>
          <a:bodyPr/>
          <a:lstStyle/>
          <a:p>
            <a:fld id="{12289D80-A2C5-5E4B-9715-5795EF91DA29}" type="slidenum">
              <a:rPr lang="en-US" smtClean="0"/>
              <a:t>25</a:t>
            </a:fld>
            <a:endParaRPr lang="en-US"/>
          </a:p>
        </p:txBody>
      </p:sp>
    </p:spTree>
    <p:extLst>
      <p:ext uri="{BB962C8B-B14F-4D97-AF65-F5344CB8AC3E}">
        <p14:creationId xmlns:p14="http://schemas.microsoft.com/office/powerpoint/2010/main" val="3284162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289D80-A2C5-5E4B-9715-5795EF91DA29}" type="slidenum">
              <a:rPr lang="en-US" smtClean="0"/>
              <a:t>26</a:t>
            </a:fld>
            <a:endParaRPr lang="en-US"/>
          </a:p>
        </p:txBody>
      </p:sp>
    </p:spTree>
    <p:extLst>
      <p:ext uri="{BB962C8B-B14F-4D97-AF65-F5344CB8AC3E}">
        <p14:creationId xmlns:p14="http://schemas.microsoft.com/office/powerpoint/2010/main" val="938910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289D80-A2C5-5E4B-9715-5795EF91DA29}" type="slidenum">
              <a:rPr lang="en-US" smtClean="0"/>
              <a:t>28</a:t>
            </a:fld>
            <a:endParaRPr lang="en-US"/>
          </a:p>
        </p:txBody>
      </p:sp>
    </p:spTree>
    <p:extLst>
      <p:ext uri="{BB962C8B-B14F-4D97-AF65-F5344CB8AC3E}">
        <p14:creationId xmlns:p14="http://schemas.microsoft.com/office/powerpoint/2010/main" val="3011034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On-going work</a:t>
            </a:r>
          </a:p>
          <a:p>
            <a:r>
              <a:rPr lang="en-US" dirty="0"/>
              <a:t>Empirical evaluation of our user-guided explanation approach</a:t>
            </a:r>
          </a:p>
          <a:p>
            <a:endParaRPr lang="en-US" dirty="0"/>
          </a:p>
        </p:txBody>
      </p:sp>
      <p:sp>
        <p:nvSpPr>
          <p:cNvPr id="4" name="Slide Number Placeholder 3"/>
          <p:cNvSpPr>
            <a:spLocks noGrp="1"/>
          </p:cNvSpPr>
          <p:nvPr>
            <p:ph type="sldNum" sz="quarter" idx="5"/>
          </p:nvPr>
        </p:nvSpPr>
        <p:spPr/>
        <p:txBody>
          <a:bodyPr/>
          <a:lstStyle/>
          <a:p>
            <a:fld id="{D0281346-E480-944F-A033-C98EA88012F0}" type="slidenum">
              <a:rPr lang="en-US" smtClean="0"/>
              <a:t>30</a:t>
            </a:fld>
            <a:endParaRPr lang="en-US"/>
          </a:p>
        </p:txBody>
      </p:sp>
    </p:spTree>
    <p:extLst>
      <p:ext uri="{BB962C8B-B14F-4D97-AF65-F5344CB8AC3E}">
        <p14:creationId xmlns:p14="http://schemas.microsoft.com/office/powerpoint/2010/main" val="3518313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conclude, we propose an explainable multi-objective planning approach that provides justification for why the agent chooses a particular solution.</a:t>
            </a:r>
          </a:p>
          <a:p>
            <a:pPr marL="171450" indent="-171450">
              <a:buFontTx/>
              <a:buChar char="-"/>
            </a:pPr>
            <a:r>
              <a:rPr lang="en-US" dirty="0"/>
              <a:t>Our approach provides consequence-oriented contrastive explanations to convey the tradeoff rationale of planning,</a:t>
            </a:r>
          </a:p>
          <a:p>
            <a:pPr marL="171450" indent="-171450">
              <a:buFontTx/>
              <a:buChar char="-"/>
            </a:pPr>
            <a:r>
              <a:rPr lang="en-US" dirty="0"/>
              <a:t>And also provides mechanism for the user to ask questions about why the agent chooses specific behaviors in its 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Our approach is shown to improve users’ understanding of the agent’s reasoning, and confidence in assessing planning decisions.</a:t>
            </a:r>
          </a:p>
        </p:txBody>
      </p:sp>
      <p:sp>
        <p:nvSpPr>
          <p:cNvPr id="4" name="Slide Number Placeholder 3"/>
          <p:cNvSpPr>
            <a:spLocks noGrp="1"/>
          </p:cNvSpPr>
          <p:nvPr>
            <p:ph type="sldNum" sz="quarter" idx="5"/>
          </p:nvPr>
        </p:nvSpPr>
        <p:spPr/>
        <p:txBody>
          <a:bodyPr/>
          <a:lstStyle/>
          <a:p>
            <a:fld id="{D0281346-E480-944F-A033-C98EA88012F0}" type="slidenum">
              <a:rPr lang="en-US" smtClean="0"/>
              <a:t>31</a:t>
            </a:fld>
            <a:endParaRPr lang="en-US"/>
          </a:p>
        </p:txBody>
      </p:sp>
    </p:spTree>
    <p:extLst>
      <p:ext uri="{BB962C8B-B14F-4D97-AF65-F5344CB8AC3E}">
        <p14:creationId xmlns:p14="http://schemas.microsoft.com/office/powerpoint/2010/main" val="234383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I’ll first talk about the explainable representation</a:t>
            </a:r>
          </a:p>
          <a:p>
            <a:pPr marL="171450" indent="-171450">
              <a:buFontTx/>
              <a:buChar char="-"/>
            </a:pPr>
            <a:r>
              <a:rPr lang="en-US" dirty="0"/>
              <a:t>Our approach relies on reward decomposition, which is breaking down the total rewards of agent into sub-rewards, each corresponds to a meaningful concern of the task.</a:t>
            </a:r>
          </a:p>
          <a:p>
            <a:pPr marL="171450" indent="-171450">
              <a:buFontTx/>
              <a:buChar char="-"/>
            </a:pPr>
            <a:r>
              <a:rPr lang="en-US" dirty="0"/>
              <a:t>Our explainable planning representation preserves the domain-level semantics of these sub-rewards, in the form of its computation model</a:t>
            </a:r>
          </a:p>
          <a:p>
            <a:pPr marL="171450" indent="-171450">
              <a:buFontTx/>
              <a:buChar char="-"/>
            </a:pPr>
            <a:r>
              <a:rPr lang="en-US" dirty="0"/>
              <a:t>We augment a factored representation of MDP: state vars and actions have types and associated attributes</a:t>
            </a:r>
          </a:p>
          <a:p>
            <a:pPr marL="171450" indent="-171450">
              <a:buFontTx/>
              <a:buChar char="-"/>
            </a:pPr>
            <a:r>
              <a:rPr lang="en-US" dirty="0"/>
              <a:t>This enables us to explicitly represent the QA analytic models in a planning problem in a compact way. QA analytic model is a function of state vars, actions, their attributes.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0281346-E480-944F-A033-C98EA88012F0}" type="slidenum">
              <a:rPr lang="en-US" smtClean="0"/>
              <a:t>33</a:t>
            </a:fld>
            <a:endParaRPr lang="en-US"/>
          </a:p>
        </p:txBody>
      </p:sp>
    </p:spTree>
    <p:extLst>
      <p:ext uri="{BB962C8B-B14F-4D97-AF65-F5344CB8AC3E}">
        <p14:creationId xmlns:p14="http://schemas.microsoft.com/office/powerpoint/2010/main" val="203671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Consider the following robot navigation example.</a:t>
            </a:r>
          </a:p>
          <a:p>
            <a:pPr marL="171450" indent="-171450">
              <a:buFontTx/>
              <a:buChar char="-"/>
            </a:pPr>
            <a:r>
              <a:rPr lang="en-US" dirty="0"/>
              <a:t>The robot is tasked to go to the destination while minimizing travel time, [C] expected collisions with obstacles, and [C] intrusiveness to the building occupants, which depends on the type of areas the robot goes through.</a:t>
            </a:r>
          </a:p>
          <a:p>
            <a:pPr marL="171450" indent="-171450">
              <a:buFontTx/>
              <a:buChar char="-"/>
            </a:pPr>
            <a:r>
              <a:rPr lang="en-US" dirty="0"/>
              <a:t>We refer to these concerns as quality attributes. [C]</a:t>
            </a:r>
          </a:p>
          <a:p>
            <a:pPr marL="171450" indent="-171450">
              <a:buFontTx/>
              <a:buChar char="-"/>
            </a:pPr>
            <a:r>
              <a:rPr lang="en-US" dirty="0"/>
              <a:t>In this problem setting, different paths to the goal have different impact on the QAs. Once the robot plans a navigation, we want the robot to explain why it chooses that plan.</a:t>
            </a:r>
          </a:p>
          <a:p>
            <a:pPr marL="171450" indent="-171450">
              <a:buFontTx/>
              <a:buChar char="-"/>
            </a:pPr>
            <a:r>
              <a:rPr lang="en-US" dirty="0"/>
              <a:t>For instance, suppose the robot chooses the light-blue path. [C] An explanation of this choice is that, while there exists the dark-blue path that is more direct [C], the light-blue path is less intrusive and has lower chance of collision. [C]</a:t>
            </a:r>
          </a:p>
          <a:p>
            <a:pPr marL="171450" indent="-171450">
              <a:buFontTx/>
              <a:buChar char="-"/>
            </a:pPr>
            <a:r>
              <a:rPr lang="en-US" dirty="0"/>
              <a:t>Our approach [C] generates verbal contrastive explanations of this form to convey the tradeoff rationale and preference of the robot.</a:t>
            </a:r>
          </a:p>
        </p:txBody>
      </p:sp>
      <p:sp>
        <p:nvSpPr>
          <p:cNvPr id="4" name="Slide Number Placeholder 3"/>
          <p:cNvSpPr>
            <a:spLocks noGrp="1"/>
          </p:cNvSpPr>
          <p:nvPr>
            <p:ph type="sldNum" sz="quarter" idx="5"/>
          </p:nvPr>
        </p:nvSpPr>
        <p:spPr/>
        <p:txBody>
          <a:bodyPr/>
          <a:lstStyle/>
          <a:p>
            <a:fld id="{D0281346-E480-944F-A033-C98EA88012F0}" type="slidenum">
              <a:rPr lang="en-US" smtClean="0"/>
              <a:t>4</a:t>
            </a:fld>
            <a:endParaRPr lang="en-US"/>
          </a:p>
        </p:txBody>
      </p:sp>
    </p:spTree>
    <p:extLst>
      <p:ext uri="{BB962C8B-B14F-4D97-AF65-F5344CB8AC3E}">
        <p14:creationId xmlns:p14="http://schemas.microsoft.com/office/powerpoint/2010/main" val="2052890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high-level process of our approach is the following:</a:t>
            </a:r>
          </a:p>
          <a:p>
            <a:pPr marL="171450" indent="-171450">
              <a:buFontTx/>
              <a:buChar char="-"/>
            </a:pPr>
            <a:r>
              <a:rPr lang="en-US" dirty="0"/>
              <a:t>In a typical planning, we formulate the robot’s task as an MDP problem, and solve for a solution policy.</a:t>
            </a:r>
          </a:p>
          <a:p>
            <a:pPr marL="171450" indent="-171450">
              <a:buFontTx/>
              <a:buChar char="-"/>
            </a:pPr>
            <a:r>
              <a:rPr lang="en-US" dirty="0"/>
              <a:t>The goal of our work is to produce an explanation [C] of this solution policy, as shown earlier.</a:t>
            </a:r>
          </a:p>
          <a:p>
            <a:pPr marL="171450" indent="-171450">
              <a:buFontTx/>
              <a:buChar char="-"/>
            </a:pPr>
            <a:r>
              <a:rPr lang="en-US" dirty="0"/>
              <a:t>To achieve this, our approach consists of 2 main parts:</a:t>
            </a:r>
          </a:p>
        </p:txBody>
      </p:sp>
      <p:sp>
        <p:nvSpPr>
          <p:cNvPr id="4" name="Slide Number Placeholder 3"/>
          <p:cNvSpPr>
            <a:spLocks noGrp="1"/>
          </p:cNvSpPr>
          <p:nvPr>
            <p:ph type="sldNum" sz="quarter" idx="5"/>
          </p:nvPr>
        </p:nvSpPr>
        <p:spPr/>
        <p:txBody>
          <a:bodyPr/>
          <a:lstStyle/>
          <a:p>
            <a:fld id="{D0281346-E480-944F-A033-C98EA88012F0}" type="slidenum">
              <a:rPr lang="en-US" smtClean="0"/>
              <a:t>5</a:t>
            </a:fld>
            <a:endParaRPr lang="en-US"/>
          </a:p>
        </p:txBody>
      </p:sp>
    </p:spTree>
    <p:extLst>
      <p:ext uri="{BB962C8B-B14F-4D97-AF65-F5344CB8AC3E}">
        <p14:creationId xmlns:p14="http://schemas.microsoft.com/office/powerpoint/2010/main" val="237529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First, we use an intermediate planning representation that preserves the semantics of the QAs in a planning problem definition. This representation will facilitate our explanation generation approach.</a:t>
            </a:r>
          </a:p>
          <a:p>
            <a:pPr marL="171450" indent="-171450">
              <a:buFontTx/>
              <a:buChar char="-"/>
            </a:pPr>
            <a:r>
              <a:rPr lang="en-US" dirty="0"/>
              <a:t>A planning problem specified in this representation is translated into a regular MDP problem, which can be solved using a standard MDP algorithm.</a:t>
            </a:r>
          </a:p>
        </p:txBody>
      </p:sp>
      <p:sp>
        <p:nvSpPr>
          <p:cNvPr id="4" name="Slide Number Placeholder 3"/>
          <p:cNvSpPr>
            <a:spLocks noGrp="1"/>
          </p:cNvSpPr>
          <p:nvPr>
            <p:ph type="sldNum" sz="quarter" idx="5"/>
          </p:nvPr>
        </p:nvSpPr>
        <p:spPr/>
        <p:txBody>
          <a:bodyPr/>
          <a:lstStyle/>
          <a:p>
            <a:fld id="{D0281346-E480-944F-A033-C98EA88012F0}" type="slidenum">
              <a:rPr lang="en-US" smtClean="0"/>
              <a:t>6</a:t>
            </a:fld>
            <a:endParaRPr lang="en-US"/>
          </a:p>
        </p:txBody>
      </p:sp>
    </p:spTree>
    <p:extLst>
      <p:ext uri="{BB962C8B-B14F-4D97-AF65-F5344CB8AC3E}">
        <p14:creationId xmlns:p14="http://schemas.microsoft.com/office/powerpoint/2010/main" val="4217793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Second is a policy explanation approach. It takes as input the planning problem specified in our intermediate representation, and the planning solution,</a:t>
            </a:r>
          </a:p>
          <a:p>
            <a:pPr marL="171450" indent="-171450">
              <a:buFontTx/>
              <a:buChar char="-"/>
            </a:pPr>
            <a:r>
              <a:rPr lang="en-US" dirty="0"/>
              <a:t>then generates contrastive explanations.</a:t>
            </a:r>
          </a:p>
        </p:txBody>
      </p:sp>
      <p:sp>
        <p:nvSpPr>
          <p:cNvPr id="4" name="Slide Number Placeholder 3"/>
          <p:cNvSpPr>
            <a:spLocks noGrp="1"/>
          </p:cNvSpPr>
          <p:nvPr>
            <p:ph type="sldNum" sz="quarter" idx="5"/>
          </p:nvPr>
        </p:nvSpPr>
        <p:spPr/>
        <p:txBody>
          <a:bodyPr/>
          <a:lstStyle/>
          <a:p>
            <a:fld id="{D0281346-E480-944F-A033-C98EA88012F0}" type="slidenum">
              <a:rPr lang="en-US" smtClean="0"/>
              <a:t>7</a:t>
            </a:fld>
            <a:endParaRPr lang="en-US"/>
          </a:p>
        </p:txBody>
      </p:sp>
    </p:spTree>
    <p:extLst>
      <p:ext uri="{BB962C8B-B14F-4D97-AF65-F5344CB8AC3E}">
        <p14:creationId xmlns:p14="http://schemas.microsoft.com/office/powerpoint/2010/main" val="243122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Our explainable planning approach is designed to be a general framework that is applicable to many problem domains that concerns multi-objective optimization.</a:t>
            </a:r>
          </a:p>
          <a:p>
            <a:pPr marL="171450" indent="-171450">
              <a:buFontTx/>
              <a:buChar char="-"/>
            </a:pPr>
            <a:r>
              <a:rPr lang="en-US" dirty="0"/>
              <a:t>Other problem domains that we have applied our approach to include:</a:t>
            </a:r>
          </a:p>
          <a:p>
            <a:pPr marL="171450" indent="-171450">
              <a:buFontTx/>
              <a:buChar char="-"/>
            </a:pPr>
            <a:r>
              <a:rPr lang="en-US" dirty="0"/>
              <a:t>Drones application</a:t>
            </a:r>
          </a:p>
          <a:p>
            <a:pPr marL="171450" indent="-171450">
              <a:buFontTx/>
              <a:buChar char="-"/>
            </a:pPr>
            <a:r>
              <a:rPr lang="en-US" dirty="0"/>
              <a:t>Clinic scheduling problem</a:t>
            </a:r>
          </a:p>
        </p:txBody>
      </p:sp>
      <p:sp>
        <p:nvSpPr>
          <p:cNvPr id="4" name="Slide Number Placeholder 3"/>
          <p:cNvSpPr>
            <a:spLocks noGrp="1"/>
          </p:cNvSpPr>
          <p:nvPr>
            <p:ph type="sldNum" sz="quarter" idx="5"/>
          </p:nvPr>
        </p:nvSpPr>
        <p:spPr/>
        <p:txBody>
          <a:bodyPr/>
          <a:lstStyle/>
          <a:p>
            <a:fld id="{D0281346-E480-944F-A033-C98EA88012F0}" type="slidenum">
              <a:rPr lang="en-US" smtClean="0"/>
              <a:t>8</a:t>
            </a:fld>
            <a:endParaRPr lang="en-US"/>
          </a:p>
        </p:txBody>
      </p:sp>
    </p:spTree>
    <p:extLst>
      <p:ext uri="{BB962C8B-B14F-4D97-AF65-F5344CB8AC3E}">
        <p14:creationId xmlns:p14="http://schemas.microsoft.com/office/powerpoint/2010/main" val="2918170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generate alternatives for contrastive explanations, our approach finds Pareto-optimal alternatives neighboring the solution, to quantitatively explain its tradeoffs among competing objectives.</a:t>
            </a:r>
          </a:p>
          <a:p>
            <a:pPr marL="171450" indent="-171450">
              <a:buFontTx/>
              <a:buChar char="-"/>
            </a:pPr>
            <a:r>
              <a:rPr lang="en-US" dirty="0"/>
              <a:t>Here we demonstrate the approach using 2 objectives: travel time and safety</a:t>
            </a:r>
          </a:p>
          <a:p>
            <a:pPr marL="171450" indent="-171450">
              <a:buFontTx/>
              <a:buChar char="-"/>
            </a:pPr>
            <a:r>
              <a:rPr lang="en-US" dirty="0"/>
              <a:t>Suppose the planning solution is shown in green.</a:t>
            </a:r>
          </a:p>
          <a:p>
            <a:pPr marL="171450" indent="-171450">
              <a:buFontTx/>
              <a:buChar char="-"/>
            </a:pPr>
            <a:r>
              <a:rPr lang="en-US" dirty="0"/>
              <a:t>[C] Our approach explains how the solution compromises travel time for better safety, by finding a nearby Pareto-optimal alternative policy that has an improvement in time.</a:t>
            </a:r>
          </a:p>
        </p:txBody>
      </p:sp>
      <p:sp>
        <p:nvSpPr>
          <p:cNvPr id="4" name="Slide Number Placeholder 3"/>
          <p:cNvSpPr>
            <a:spLocks noGrp="1"/>
          </p:cNvSpPr>
          <p:nvPr>
            <p:ph type="sldNum" sz="quarter" idx="5"/>
          </p:nvPr>
        </p:nvSpPr>
        <p:spPr/>
        <p:txBody>
          <a:bodyPr/>
          <a:lstStyle/>
          <a:p>
            <a:fld id="{D0281346-E480-944F-A033-C98EA88012F0}" type="slidenum">
              <a:rPr lang="en-US" smtClean="0"/>
              <a:t>9</a:t>
            </a:fld>
            <a:endParaRPr lang="en-US"/>
          </a:p>
        </p:txBody>
      </p:sp>
    </p:spTree>
    <p:extLst>
      <p:ext uri="{BB962C8B-B14F-4D97-AF65-F5344CB8AC3E}">
        <p14:creationId xmlns:p14="http://schemas.microsoft.com/office/powerpoint/2010/main" val="2119931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find such alternative solution, we solve a constrained optimization problem [C][C], where we put an upper-bound constraint on the time objective to have some small improvement from the current solution, and minimize the rest of the objectives.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 The resulting alternative policy is shown in red.</a:t>
            </a:r>
          </a:p>
        </p:txBody>
      </p:sp>
      <p:sp>
        <p:nvSpPr>
          <p:cNvPr id="4" name="Slide Number Placeholder 3"/>
          <p:cNvSpPr>
            <a:spLocks noGrp="1"/>
          </p:cNvSpPr>
          <p:nvPr>
            <p:ph type="sldNum" sz="quarter" idx="5"/>
          </p:nvPr>
        </p:nvSpPr>
        <p:spPr/>
        <p:txBody>
          <a:bodyPr/>
          <a:lstStyle/>
          <a:p>
            <a:fld id="{D0281346-E480-944F-A033-C98EA88012F0}" type="slidenum">
              <a:rPr lang="en-US" smtClean="0"/>
              <a:t>10</a:t>
            </a:fld>
            <a:endParaRPr lang="en-US"/>
          </a:p>
        </p:txBody>
      </p:sp>
    </p:spTree>
    <p:extLst>
      <p:ext uri="{BB962C8B-B14F-4D97-AF65-F5344CB8AC3E}">
        <p14:creationId xmlns:p14="http://schemas.microsoft.com/office/powerpoint/2010/main" val="2701824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57F4-3048-0947-89AA-740F3F70452D}"/>
              </a:ext>
            </a:extLst>
          </p:cNvPr>
          <p:cNvSpPr>
            <a:spLocks noGrp="1"/>
          </p:cNvSpPr>
          <p:nvPr>
            <p:ph type="ctrTitle"/>
          </p:nvPr>
        </p:nvSpPr>
        <p:spPr>
          <a:xfrm>
            <a:off x="0" y="1122363"/>
            <a:ext cx="12192000" cy="2387600"/>
          </a:xfrm>
          <a:solidFill>
            <a:schemeClr val="bg2"/>
          </a:solidFill>
        </p:spPr>
        <p:txBody>
          <a:bodyPr anchor="ct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EE6C9B-4324-3D48-88EE-207269B93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D20496-BECA-A34A-89D1-0CE48E384FC5}"/>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5" name="Footer Placeholder 4">
            <a:extLst>
              <a:ext uri="{FF2B5EF4-FFF2-40B4-BE49-F238E27FC236}">
                <a16:creationId xmlns:a16="http://schemas.microsoft.com/office/drawing/2014/main" id="{84497F6E-1C16-A942-8EBA-48AD50F2C6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91834-5FEB-A148-A932-1B1A9CC7DD17}"/>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32222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511E-9E34-5D4F-A965-2BF41DF5F7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84287F-9C93-C34D-B8C9-06265FD2B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BF47C-0FCD-6347-8DFA-9969DDD7BF49}"/>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5" name="Footer Placeholder 4">
            <a:extLst>
              <a:ext uri="{FF2B5EF4-FFF2-40B4-BE49-F238E27FC236}">
                <a16:creationId xmlns:a16="http://schemas.microsoft.com/office/drawing/2014/main" id="{8BEF05CD-7536-A44A-BC61-E16ABB47A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C058C-CE6B-C94E-BAD9-FB73A602212D}"/>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1377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DFA33C-4B4B-B147-8931-189CDA685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28258-FC16-D24B-9B1C-F88088F277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1F0CE-6D6F-8E4F-8999-88F3DE7B6798}"/>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5" name="Footer Placeholder 4">
            <a:extLst>
              <a:ext uri="{FF2B5EF4-FFF2-40B4-BE49-F238E27FC236}">
                <a16:creationId xmlns:a16="http://schemas.microsoft.com/office/drawing/2014/main" id="{4E9C60DF-3D82-5A48-9B8D-7445513A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33AFA-340A-E54E-AE34-637630DE14AC}"/>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2056277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B6E9-A6D9-AC47-8085-DBC86F894BF2}"/>
              </a:ext>
            </a:extLst>
          </p:cNvPr>
          <p:cNvSpPr>
            <a:spLocks noGrp="1"/>
          </p:cNvSpPr>
          <p:nvPr>
            <p:ph type="title"/>
          </p:nvPr>
        </p:nvSpPr>
        <p:spPr>
          <a:xfrm>
            <a:off x="0" y="0"/>
            <a:ext cx="12192000" cy="1325563"/>
          </a:xfrm>
          <a:solidFill>
            <a:schemeClr val="bg2"/>
          </a:solidFill>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B052BE10-E0A8-064B-86C7-8633C5F17F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74E21-F615-954E-83E7-5EC012F331BA}"/>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5" name="Footer Placeholder 4">
            <a:extLst>
              <a:ext uri="{FF2B5EF4-FFF2-40B4-BE49-F238E27FC236}">
                <a16:creationId xmlns:a16="http://schemas.microsoft.com/office/drawing/2014/main" id="{F1CBF5A1-563F-C445-862E-F068A3572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7C4E2-2B3E-7C41-BE64-E5D93B99668C}"/>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134403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BD5F-A62F-284E-BCD5-B8B7CD7598DD}"/>
              </a:ext>
            </a:extLst>
          </p:cNvPr>
          <p:cNvSpPr>
            <a:spLocks noGrp="1"/>
          </p:cNvSpPr>
          <p:nvPr>
            <p:ph type="title"/>
          </p:nvPr>
        </p:nvSpPr>
        <p:spPr>
          <a:xfrm>
            <a:off x="831850" y="1709738"/>
            <a:ext cx="10515600" cy="2852737"/>
          </a:xfrm>
          <a:solidFill>
            <a:schemeClr val="bg2"/>
          </a:solidFill>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E9FEE-1335-DA4C-AD42-3904A5B628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36B28-458C-3A4B-9263-E20E497DBC63}"/>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5" name="Footer Placeholder 4">
            <a:extLst>
              <a:ext uri="{FF2B5EF4-FFF2-40B4-BE49-F238E27FC236}">
                <a16:creationId xmlns:a16="http://schemas.microsoft.com/office/drawing/2014/main" id="{4A349E95-C8FC-3649-96DE-808F9CA71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FCE2C4-B76F-1E40-B088-E7DE99F2D839}"/>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408251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C50C-FAE1-664C-971B-39D6DF5A28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1842C-F742-3D47-89B6-BAEE083D1B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5B0120-BD39-BF48-B4F7-0742A4EEA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1041B7-1278-AD44-B2A0-C9A85AD8AC37}"/>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6" name="Footer Placeholder 5">
            <a:extLst>
              <a:ext uri="{FF2B5EF4-FFF2-40B4-BE49-F238E27FC236}">
                <a16:creationId xmlns:a16="http://schemas.microsoft.com/office/drawing/2014/main" id="{380D5B28-58FF-A34E-96E9-1711B127E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1B68E-AAAB-D44E-A7A3-060AA10320DA}"/>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27126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1D35-B9D3-534F-AE4B-0BA3FD482F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77318B-DA73-2940-8918-7A3CB62F6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1FCAB9-D85D-0A48-9A03-C3A6F9E352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7BE67D-EE70-B047-B08B-BFF1CF8AF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0C07D0-8B2E-104D-B001-C14E0B7EB4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3EB00-A770-8248-B048-59376443F3C9}"/>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8" name="Footer Placeholder 7">
            <a:extLst>
              <a:ext uri="{FF2B5EF4-FFF2-40B4-BE49-F238E27FC236}">
                <a16:creationId xmlns:a16="http://schemas.microsoft.com/office/drawing/2014/main" id="{F22E6F2E-9B28-4340-A00D-1A006A5CB1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13477-C73F-464B-98F5-F83EAEAA39A4}"/>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4136599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189B-ECCC-0F45-BE9E-25F379DFB4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996842-9EB4-D942-B388-153270A24A51}"/>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4" name="Footer Placeholder 3">
            <a:extLst>
              <a:ext uri="{FF2B5EF4-FFF2-40B4-BE49-F238E27FC236}">
                <a16:creationId xmlns:a16="http://schemas.microsoft.com/office/drawing/2014/main" id="{7B62DF45-9799-934A-B089-98B13D072A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9D4E0-302A-E44D-84DE-63CCD7E153D9}"/>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310789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6B7EDD-C975-B14C-8B32-53DD1BF2038F}"/>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3" name="Footer Placeholder 2">
            <a:extLst>
              <a:ext uri="{FF2B5EF4-FFF2-40B4-BE49-F238E27FC236}">
                <a16:creationId xmlns:a16="http://schemas.microsoft.com/office/drawing/2014/main" id="{B2402B08-1F66-354F-B543-F38F58E75D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FC2117-D71D-2C4D-9034-948583860B67}"/>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2565161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5C53-B9B6-984F-9AF9-A58895D3A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867C7-DED8-6E4A-B7B8-922787C97A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D15B61-06B9-CE47-95B7-B0EA2F9A87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7CC154-444F-2446-BAD1-FC64F150D752}"/>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6" name="Footer Placeholder 5">
            <a:extLst>
              <a:ext uri="{FF2B5EF4-FFF2-40B4-BE49-F238E27FC236}">
                <a16:creationId xmlns:a16="http://schemas.microsoft.com/office/drawing/2014/main" id="{80A1ACA1-49DF-8A4B-8756-E11230B9C8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B3DF3-5601-B24E-A857-1B66A6A7B997}"/>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1800807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D533-B92C-7A45-A6D4-2BA7BD439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E10FD6-C89F-E94B-A774-E52DABC87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4CD3F9-E473-8F4F-A73C-A4EF62DF2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A94D5-B2BF-8348-BD17-E76503FB946D}"/>
              </a:ext>
            </a:extLst>
          </p:cNvPr>
          <p:cNvSpPr>
            <a:spLocks noGrp="1"/>
          </p:cNvSpPr>
          <p:nvPr>
            <p:ph type="dt" sz="half" idx="10"/>
          </p:nvPr>
        </p:nvSpPr>
        <p:spPr/>
        <p:txBody>
          <a:bodyPr/>
          <a:lstStyle/>
          <a:p>
            <a:fld id="{199F4B24-3E35-C744-9503-F9CAF52A92D7}" type="datetimeFigureOut">
              <a:rPr lang="en-US" smtClean="0"/>
              <a:t>1/6/21</a:t>
            </a:fld>
            <a:endParaRPr lang="en-US"/>
          </a:p>
        </p:txBody>
      </p:sp>
      <p:sp>
        <p:nvSpPr>
          <p:cNvPr id="6" name="Footer Placeholder 5">
            <a:extLst>
              <a:ext uri="{FF2B5EF4-FFF2-40B4-BE49-F238E27FC236}">
                <a16:creationId xmlns:a16="http://schemas.microsoft.com/office/drawing/2014/main" id="{4CBAD846-8EA7-864A-9DDF-BC25A670DD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04CBD-31C4-E44F-82AC-0A3D2CAAE85F}"/>
              </a:ext>
            </a:extLst>
          </p:cNvPr>
          <p:cNvSpPr>
            <a:spLocks noGrp="1"/>
          </p:cNvSpPr>
          <p:nvPr>
            <p:ph type="sldNum" sz="quarter" idx="12"/>
          </p:nvPr>
        </p:nvSpPr>
        <p:spPr/>
        <p:txBody>
          <a:bodyPr/>
          <a:lstStyle/>
          <a:p>
            <a:fld id="{322B5E82-914D-6946-97A0-AA98C4445F33}" type="slidenum">
              <a:rPr lang="en-US" smtClean="0"/>
              <a:t>‹#›</a:t>
            </a:fld>
            <a:endParaRPr lang="en-US"/>
          </a:p>
        </p:txBody>
      </p:sp>
    </p:spTree>
    <p:extLst>
      <p:ext uri="{BB962C8B-B14F-4D97-AF65-F5344CB8AC3E}">
        <p14:creationId xmlns:p14="http://schemas.microsoft.com/office/powerpoint/2010/main" val="129044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2E55E-FC1C-4F47-B74C-0416271059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F3923D-77B1-9D4A-AFA6-9B1B776F30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0087A-46B4-664A-9AA0-EB14BCFA9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F4B24-3E35-C744-9503-F9CAF52A92D7}" type="datetimeFigureOut">
              <a:rPr lang="en-US" smtClean="0"/>
              <a:t>1/6/21</a:t>
            </a:fld>
            <a:endParaRPr lang="en-US"/>
          </a:p>
        </p:txBody>
      </p:sp>
      <p:sp>
        <p:nvSpPr>
          <p:cNvPr id="5" name="Footer Placeholder 4">
            <a:extLst>
              <a:ext uri="{FF2B5EF4-FFF2-40B4-BE49-F238E27FC236}">
                <a16:creationId xmlns:a16="http://schemas.microsoft.com/office/drawing/2014/main" id="{EB5E4030-A534-7C40-BB98-BA8F11809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348D0E-6082-CF4D-92D6-BD37E929E3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B5E82-914D-6946-97A0-AA98C4445F33}" type="slidenum">
              <a:rPr lang="en-US" smtClean="0"/>
              <a:t>‹#›</a:t>
            </a:fld>
            <a:endParaRPr lang="en-US"/>
          </a:p>
        </p:txBody>
      </p:sp>
    </p:spTree>
    <p:extLst>
      <p:ext uri="{BB962C8B-B14F-4D97-AF65-F5344CB8AC3E}">
        <p14:creationId xmlns:p14="http://schemas.microsoft.com/office/powerpoint/2010/main" val="1934010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9.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121.png"/><Relationship Id="rId10" Type="http://schemas.openxmlformats.org/officeDocument/2006/relationships/image" Target="../media/image14.png"/><Relationship Id="rId4" Type="http://schemas.openxmlformats.org/officeDocument/2006/relationships/image" Target="../media/image85.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140.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8" Type="http://schemas.openxmlformats.org/officeDocument/2006/relationships/image" Target="../media/image120.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png"/><Relationship Id="rId10" Type="http://schemas.openxmlformats.org/officeDocument/2006/relationships/image" Target="../media/image20.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tiff"/><Relationship Id="rId5" Type="http://schemas.openxmlformats.org/officeDocument/2006/relationships/image" Target="../media/image6.tiff"/><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4.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5.xml"/><Relationship Id="rId7" Type="http://schemas.openxmlformats.org/officeDocument/2006/relationships/image" Target="../media/image13.tiff"/><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7.tiff"/><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17.tiff"/><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tiff"/><Relationship Id="rId4"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3.tiff"/><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tiff"/><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31.tiff"/><Relationship Id="rId4" Type="http://schemas.openxmlformats.org/officeDocument/2006/relationships/image" Target="../media/image17.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tiff"/><Relationship Id="rId5" Type="http://schemas.openxmlformats.org/officeDocument/2006/relationships/image" Target="../media/image32.tiff"/><Relationship Id="rId4" Type="http://schemas.openxmlformats.org/officeDocument/2006/relationships/image" Target="../media/image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7.tiff"/><Relationship Id="rId7"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7.tiff"/><Relationship Id="rId7"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DC67-B552-9444-98E3-4870FB60D2EC}"/>
              </a:ext>
            </a:extLst>
          </p:cNvPr>
          <p:cNvSpPr>
            <a:spLocks noGrp="1"/>
          </p:cNvSpPr>
          <p:nvPr>
            <p:ph type="ctrTitle"/>
          </p:nvPr>
        </p:nvSpPr>
        <p:spPr/>
        <p:txBody>
          <a:bodyPr>
            <a:normAutofit fontScale="90000"/>
          </a:bodyPr>
          <a:lstStyle/>
          <a:p>
            <a:r>
              <a:rPr lang="en-US" dirty="0"/>
              <a:t>Improving Transparency and </a:t>
            </a:r>
            <a:br>
              <a:rPr lang="en-US" dirty="0"/>
            </a:br>
            <a:r>
              <a:rPr lang="en-US" dirty="0"/>
              <a:t>Intelligibility of Multi-Objective Planning</a:t>
            </a:r>
          </a:p>
        </p:txBody>
      </p:sp>
      <p:sp>
        <p:nvSpPr>
          <p:cNvPr id="3" name="Subtitle 2">
            <a:extLst>
              <a:ext uri="{FF2B5EF4-FFF2-40B4-BE49-F238E27FC236}">
                <a16:creationId xmlns:a16="http://schemas.microsoft.com/office/drawing/2014/main" id="{324B6013-56F3-7B4F-B10C-D3C1A952290A}"/>
              </a:ext>
            </a:extLst>
          </p:cNvPr>
          <p:cNvSpPr>
            <a:spLocks noGrp="1"/>
          </p:cNvSpPr>
          <p:nvPr>
            <p:ph type="subTitle" idx="1"/>
          </p:nvPr>
        </p:nvSpPr>
        <p:spPr/>
        <p:txBody>
          <a:bodyPr/>
          <a:lstStyle/>
          <a:p>
            <a:r>
              <a:rPr lang="en-US" dirty="0"/>
              <a:t>Roykrong Sukkerd</a:t>
            </a:r>
          </a:p>
          <a:p>
            <a:r>
              <a:rPr lang="en-US" dirty="0"/>
              <a:t>Reid Simmons and David </a:t>
            </a:r>
            <a:r>
              <a:rPr lang="en-US" dirty="0" err="1"/>
              <a:t>Garlan</a:t>
            </a:r>
            <a:endParaRPr lang="en-US" dirty="0"/>
          </a:p>
          <a:p>
            <a:r>
              <a:rPr lang="en-US" dirty="0"/>
              <a:t>September 10, 2020</a:t>
            </a:r>
          </a:p>
        </p:txBody>
      </p:sp>
    </p:spTree>
    <p:extLst>
      <p:ext uri="{BB962C8B-B14F-4D97-AF65-F5344CB8AC3E}">
        <p14:creationId xmlns:p14="http://schemas.microsoft.com/office/powerpoint/2010/main" val="3693808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81">
            <a:extLst>
              <a:ext uri="{FF2B5EF4-FFF2-40B4-BE49-F238E27FC236}">
                <a16:creationId xmlns:a16="http://schemas.microsoft.com/office/drawing/2014/main" id="{B36FCECD-D837-0A46-8918-D45D10174295}"/>
              </a:ext>
            </a:extLst>
          </p:cNvPr>
          <p:cNvSpPr/>
          <p:nvPr/>
        </p:nvSpPr>
        <p:spPr>
          <a:xfrm>
            <a:off x="2026763" y="3261674"/>
            <a:ext cx="3186260" cy="2554664"/>
          </a:xfrm>
          <a:custGeom>
            <a:avLst/>
            <a:gdLst>
              <a:gd name="connsiteX0" fmla="*/ 0 w 3186260"/>
              <a:gd name="connsiteY0" fmla="*/ 0 h 2554664"/>
              <a:gd name="connsiteX1" fmla="*/ 471340 w 3186260"/>
              <a:gd name="connsiteY1" fmla="*/ 1187778 h 2554664"/>
              <a:gd name="connsiteX2" fmla="*/ 1159497 w 3186260"/>
              <a:gd name="connsiteY2" fmla="*/ 1828800 h 2554664"/>
              <a:gd name="connsiteX3" fmla="*/ 1979629 w 3186260"/>
              <a:gd name="connsiteY3" fmla="*/ 2328421 h 2554664"/>
              <a:gd name="connsiteX4" fmla="*/ 2639505 w 3186260"/>
              <a:gd name="connsiteY4" fmla="*/ 2488677 h 2554664"/>
              <a:gd name="connsiteX5" fmla="*/ 3186260 w 3186260"/>
              <a:gd name="connsiteY5" fmla="*/ 2554664 h 2554664"/>
              <a:gd name="connsiteX6" fmla="*/ 3186260 w 3186260"/>
              <a:gd name="connsiteY6" fmla="*/ 18854 h 2554664"/>
              <a:gd name="connsiteX7" fmla="*/ 0 w 3186260"/>
              <a:gd name="connsiteY7" fmla="*/ 0 h 255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260" h="2554664">
                <a:moveTo>
                  <a:pt x="0" y="0"/>
                </a:moveTo>
                <a:lnTo>
                  <a:pt x="471340" y="1187778"/>
                </a:lnTo>
                <a:lnTo>
                  <a:pt x="1159497" y="1828800"/>
                </a:lnTo>
                <a:lnTo>
                  <a:pt x="1979629" y="2328421"/>
                </a:lnTo>
                <a:lnTo>
                  <a:pt x="2639505" y="2488677"/>
                </a:lnTo>
                <a:lnTo>
                  <a:pt x="3186260" y="2554664"/>
                </a:lnTo>
                <a:lnTo>
                  <a:pt x="3186260" y="18854"/>
                </a:lnTo>
                <a:lnTo>
                  <a:pt x="0"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605ADE9A-1B0B-5746-9BA7-4319D687CA24}"/>
              </a:ext>
            </a:extLst>
          </p:cNvPr>
          <p:cNvSpPr/>
          <p:nvPr/>
        </p:nvSpPr>
        <p:spPr>
          <a:xfrm>
            <a:off x="1467539" y="3261674"/>
            <a:ext cx="1426963" cy="288516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D8249-1079-274D-95E0-AEBFC3C068F4}"/>
              </a:ext>
            </a:extLst>
          </p:cNvPr>
          <p:cNvSpPr>
            <a:spLocks noGrp="1"/>
          </p:cNvSpPr>
          <p:nvPr>
            <p:ph type="title"/>
          </p:nvPr>
        </p:nvSpPr>
        <p:spPr/>
        <p:txBody>
          <a:bodyPr/>
          <a:lstStyle/>
          <a:p>
            <a:r>
              <a:rPr lang="en-US" dirty="0"/>
              <a:t>Find Alternatives: Constrained Planning</a:t>
            </a:r>
          </a:p>
        </p:txBody>
      </p:sp>
      <p:grpSp>
        <p:nvGrpSpPr>
          <p:cNvPr id="43" name="Group 42">
            <a:extLst>
              <a:ext uri="{FF2B5EF4-FFF2-40B4-BE49-F238E27FC236}">
                <a16:creationId xmlns:a16="http://schemas.microsoft.com/office/drawing/2014/main" id="{5904E22D-6492-6249-95AE-1A632585F5FE}"/>
              </a:ext>
            </a:extLst>
          </p:cNvPr>
          <p:cNvGrpSpPr/>
          <p:nvPr/>
        </p:nvGrpSpPr>
        <p:grpSpPr>
          <a:xfrm>
            <a:off x="2028063" y="1573677"/>
            <a:ext cx="7668969" cy="2646876"/>
            <a:chOff x="895561" y="1573677"/>
            <a:chExt cx="7668969" cy="2646876"/>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369DDB4-2695-084C-83C6-BC3BD5C4A0AC}"/>
                    </a:ext>
                  </a:extLst>
                </p:cNvPr>
                <p:cNvSpPr txBox="1"/>
                <p:nvPr/>
              </p:nvSpPr>
              <p:spPr>
                <a:xfrm>
                  <a:off x="3521162" y="1573677"/>
                  <a:ext cx="5043368" cy="1586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𝐽</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𝑠</m:t>
                            </m:r>
                          </m:e>
                        </m:d>
                        <m:r>
                          <a:rPr lang="en-US" i="1">
                            <a:latin typeface="Cambria Math" charset="0"/>
                            <a:ea typeface="Cambria Math" charset="0"/>
                            <a:cs typeface="Cambria Math" charset="0"/>
                          </a:rPr>
                          <m:t>=</m:t>
                        </m:r>
                        <m:func>
                          <m:funcPr>
                            <m:ctrlPr>
                              <a:rPr lang="mr-IN" i="1">
                                <a:latin typeface="Cambria Math" panose="02040503050406030204" pitchFamily="18" charset="0"/>
                                <a:ea typeface="Cambria Math" charset="0"/>
                                <a:cs typeface="Cambria Math" charset="0"/>
                              </a:rPr>
                            </m:ctrlPr>
                          </m:funcPr>
                          <m:fName>
                            <m:limLow>
                              <m:limLowPr>
                                <m:ctrlPr>
                                  <a:rPr lang="mr-IN" i="1">
                                    <a:latin typeface="Cambria Math" panose="02040503050406030204" pitchFamily="18" charset="0"/>
                                    <a:ea typeface="Cambria Math" charset="0"/>
                                    <a:cs typeface="Cambria Math" charset="0"/>
                                  </a:rPr>
                                </m:ctrlPr>
                              </m:limLowPr>
                              <m:e>
                                <m:r>
                                  <a:rPr lang="mr-IN" i="1">
                                    <a:latin typeface="Cambria Math" charset="0"/>
                                    <a:ea typeface="Cambria Math" charset="0"/>
                                    <a:cs typeface="Cambria Math" charset="0"/>
                                  </a:rPr>
                                  <m:t>𝑚𝑖𝑛</m:t>
                                </m:r>
                              </m:e>
                              <m:lim>
                                <m:r>
                                  <a:rPr lang="en-US" i="1">
                                    <a:latin typeface="Cambria Math" charset="0"/>
                                    <a:ea typeface="Cambria Math" charset="0"/>
                                    <a:cs typeface="Cambria Math" charset="0"/>
                                  </a:rPr>
                                  <m:t>𝑎</m:t>
                                </m:r>
                                <m:r>
                                  <a:rPr lang="en-US" i="1">
                                    <a:latin typeface="Cambria Math" charset="0"/>
                                    <a:ea typeface="Cambria Math" charset="0"/>
                                    <a:cs typeface="Cambria Math" charset="0"/>
                                  </a:rPr>
                                  <m:t> ∈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𝐴</m:t>
                                    </m:r>
                                  </m:e>
                                  <m:sub>
                                    <m:r>
                                      <a:rPr lang="en-US" i="1">
                                        <a:latin typeface="Cambria Math" charset="0"/>
                                        <a:ea typeface="Cambria Math" charset="0"/>
                                        <a:cs typeface="Cambria Math" charset="0"/>
                                      </a:rPr>
                                      <m:t>𝑠</m:t>
                                    </m:r>
                                  </m:sub>
                                </m:sSub>
                              </m:lim>
                            </m:limLow>
                          </m:fName>
                          <m:e>
                            <m:d>
                              <m:dPr>
                                <m:begChr m:val="["/>
                                <m:endChr m:val="]"/>
                                <m:ctrlPr>
                                  <a:rPr lang="mr-IN" i="1">
                                    <a:latin typeface="Cambria Math" panose="02040503050406030204" pitchFamily="18" charset="0"/>
                                    <a:ea typeface="Cambria Math" charset="0"/>
                                    <a:cs typeface="Cambria Math" charset="0"/>
                                  </a:rPr>
                                </m:ctrlPr>
                              </m:dPr>
                              <m:e>
                                <m:r>
                                  <a:rPr lang="en-US" b="1" i="1" smtClean="0">
                                    <a:solidFill>
                                      <a:srgbClr val="FF0000"/>
                                    </a:solidFill>
                                    <a:latin typeface="Cambria Math" charset="0"/>
                                    <a:ea typeface="Cambria Math" charset="0"/>
                                    <a:cs typeface="Cambria Math" charset="0"/>
                                  </a:rPr>
                                  <m:t>𝑪</m:t>
                                </m:r>
                                <m:r>
                                  <a:rPr lang="en-US" b="1" i="1" smtClean="0">
                                    <a:solidFill>
                                      <a:srgbClr val="FF0000"/>
                                    </a:solidFill>
                                    <a:latin typeface="Cambria Math" charset="0"/>
                                    <a:ea typeface="Cambria Math" charset="0"/>
                                    <a:cs typeface="Cambria Math" charset="0"/>
                                  </a:rPr>
                                  <m:t>′</m:t>
                                </m:r>
                                <m:d>
                                  <m:dPr>
                                    <m:ctrlPr>
                                      <a:rPr lang="en-US" b="1" i="1">
                                        <a:solidFill>
                                          <a:srgbClr val="FF0000"/>
                                        </a:solidFill>
                                        <a:latin typeface="Cambria Math" panose="02040503050406030204" pitchFamily="18" charset="0"/>
                                        <a:ea typeface="Cambria Math" charset="0"/>
                                        <a:cs typeface="Cambria Math" charset="0"/>
                                      </a:rPr>
                                    </m:ctrlPr>
                                  </m:dPr>
                                  <m:e>
                                    <m:r>
                                      <a:rPr lang="en-US" b="1" i="1">
                                        <a:solidFill>
                                          <a:srgbClr val="FF0000"/>
                                        </a:solidFill>
                                        <a:latin typeface="Cambria Math" charset="0"/>
                                        <a:ea typeface="Cambria Math" charset="0"/>
                                        <a:cs typeface="Cambria Math" charset="0"/>
                                      </a:rPr>
                                      <m:t>𝒔</m:t>
                                    </m:r>
                                    <m:r>
                                      <a:rPr lang="en-US" b="1" i="1">
                                        <a:solidFill>
                                          <a:srgbClr val="FF0000"/>
                                        </a:solidFill>
                                        <a:latin typeface="Cambria Math" charset="0"/>
                                        <a:ea typeface="Cambria Math" charset="0"/>
                                        <a:cs typeface="Cambria Math" charset="0"/>
                                      </a:rPr>
                                      <m:t>,</m:t>
                                    </m:r>
                                    <m:r>
                                      <a:rPr lang="en-US" b="1" i="1">
                                        <a:solidFill>
                                          <a:srgbClr val="FF0000"/>
                                        </a:solidFill>
                                        <a:latin typeface="Cambria Math" charset="0"/>
                                        <a:ea typeface="Cambria Math" charset="0"/>
                                        <a:cs typeface="Cambria Math" charset="0"/>
                                      </a:rPr>
                                      <m:t>𝒂</m:t>
                                    </m:r>
                                  </m:e>
                                </m:d>
                                <m:r>
                                  <a:rPr lang="en-US" i="1">
                                    <a:latin typeface="Cambria Math" charset="0"/>
                                    <a:ea typeface="Cambria Math" charset="0"/>
                                    <a:cs typeface="Cambria Math" charset="0"/>
                                  </a:rPr>
                                  <m:t>+ </m:t>
                                </m:r>
                                <m:nary>
                                  <m:naryPr>
                                    <m:chr m:val="∑"/>
                                    <m:supHide m:val="on"/>
                                    <m:ctrlPr>
                                      <a:rPr lang="en-US" i="1">
                                        <a:latin typeface="Cambria Math" panose="02040503050406030204" pitchFamily="18" charset="0"/>
                                        <a:ea typeface="Cambria Math" charset="0"/>
                                        <a:cs typeface="Cambria Math" charset="0"/>
                                      </a:rPr>
                                    </m:ctrlPr>
                                  </m:naryPr>
                                  <m:sub>
                                    <m:sSup>
                                      <m:sSupPr>
                                        <m:ctrlPr>
                                          <a:rPr lang="en-US" i="1">
                                            <a:latin typeface="Cambria Math" panose="02040503050406030204" pitchFamily="18" charset="0"/>
                                            <a:ea typeface="Cambria Math" charset="0"/>
                                            <a:cs typeface="Cambria Math" charset="0"/>
                                          </a:rPr>
                                        </m:ctrlPr>
                                      </m:sSupPr>
                                      <m:e>
                                        <m:r>
                                          <m:rPr>
                                            <m:brk m:alnAt="7"/>
                                          </m:rPr>
                                          <a:rPr lang="en-US" i="1">
                                            <a:latin typeface="Cambria Math" charset="0"/>
                                            <a:ea typeface="Cambria Math" charset="0"/>
                                            <a:cs typeface="Cambria Math" charset="0"/>
                                          </a:rPr>
                                          <m:t>𝑠</m:t>
                                        </m:r>
                                      </m:e>
                                      <m:sup>
                                        <m:r>
                                          <a:rPr lang="en-US" i="1">
                                            <a:latin typeface="Cambria Math" charset="0"/>
                                            <a:ea typeface="Cambria Math" charset="0"/>
                                            <a:cs typeface="Cambria Math" charset="0"/>
                                          </a:rPr>
                                          <m:t>′</m:t>
                                        </m:r>
                                      </m:sup>
                                    </m:sSup>
                                    <m:r>
                                      <m:rPr>
                                        <m:brk m:alnAt="7"/>
                                      </m:rPr>
                                      <a:rPr lang="en-US" i="1">
                                        <a:latin typeface="Cambria Math" charset="0"/>
                                        <a:ea typeface="Cambria Math" charset="0"/>
                                        <a:cs typeface="Cambria Math" charset="0"/>
                                      </a:rPr>
                                      <m:t>∈</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𝑆</m:t>
                                    </m:r>
                                  </m:sub>
                                  <m:sup/>
                                  <m:e>
                                    <m:func>
                                      <m:funcPr>
                                        <m:ctrlPr>
                                          <a:rPr lang="en-US" i="1">
                                            <a:latin typeface="Cambria Math" panose="02040503050406030204" pitchFamily="18" charset="0"/>
                                            <a:ea typeface="Cambria Math" charset="0"/>
                                            <a:cs typeface="Cambria Math" charset="0"/>
                                          </a:rPr>
                                        </m:ctrlPr>
                                      </m:funcPr>
                                      <m:fName>
                                        <m:r>
                                          <a:rPr lang="en-US" i="1">
                                            <a:latin typeface="Cambria Math" charset="0"/>
                                            <a:ea typeface="Cambria Math" charset="0"/>
                                            <a:cs typeface="Cambria Math" charset="0"/>
                                          </a:rPr>
                                          <m:t>𝑃𝑟</m:t>
                                        </m:r>
                                      </m:fName>
                                      <m:e>
                                        <m:d>
                                          <m:dPr>
                                            <m:ctrlPr>
                                              <a:rPr lang="en-US" i="1">
                                                <a:latin typeface="Cambria Math" panose="02040503050406030204" pitchFamily="18" charset="0"/>
                                                <a:ea typeface="Cambria Math" charset="0"/>
                                                <a:cs typeface="Cambria Math" charset="0"/>
                                              </a:rPr>
                                            </m:ctrlPr>
                                          </m:dPr>
                                          <m:e>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𝑠</m:t>
                                                </m:r>
                                              </m:e>
                                              <m:sup>
                                                <m:r>
                                                  <a:rPr lang="en-US" i="1">
                                                    <a:latin typeface="Cambria Math" charset="0"/>
                                                    <a:ea typeface="Cambria Math" charset="0"/>
                                                    <a:cs typeface="Cambria Math" charset="0"/>
                                                  </a:rPr>
                                                  <m:t>′</m:t>
                                                </m:r>
                                              </m:sup>
                                            </m:sSup>
                                          </m:e>
                                          <m:e>
                                            <m:r>
                                              <a:rPr lang="en-US" i="1">
                                                <a:latin typeface="Cambria Math" charset="0"/>
                                                <a:ea typeface="Cambria Math" charset="0"/>
                                                <a:cs typeface="Cambria Math" charset="0"/>
                                              </a:rPr>
                                              <m:t>𝑠</m:t>
                                            </m:r>
                                            <m:r>
                                              <a:rPr lang="en-US" i="1">
                                                <a:latin typeface="Cambria Math" charset="0"/>
                                                <a:ea typeface="Cambria Math" charset="0"/>
                                                <a:cs typeface="Cambria Math" charset="0"/>
                                              </a:rPr>
                                              <m:t>,</m:t>
                                            </m:r>
                                            <m:r>
                                              <a:rPr lang="en-US" i="1">
                                                <a:latin typeface="Cambria Math" charset="0"/>
                                                <a:ea typeface="Cambria Math" charset="0"/>
                                                <a:cs typeface="Cambria Math" charset="0"/>
                                              </a:rPr>
                                              <m:t>𝑎</m:t>
                                            </m:r>
                                          </m:e>
                                        </m:d>
                                      </m:e>
                                    </m:func>
                                    <m:r>
                                      <a:rPr lang="en-US" i="1">
                                        <a:latin typeface="Cambria Math" charset="0"/>
                                        <a:ea typeface="Cambria Math" charset="0"/>
                                        <a:cs typeface="Cambria Math" charset="0"/>
                                      </a:rPr>
                                      <m:t>𝐽</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𝑠</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m:t>
                                    </m:r>
                                  </m:e>
                                </m:nary>
                              </m:e>
                            </m:d>
                          </m:e>
                        </m:func>
                      </m:oMath>
                    </m:oMathPara>
                  </a14:m>
                  <a:endParaRPr lang="en-US"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𝜋</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𝑠</m:t>
                        </m:r>
                        <m:r>
                          <a:rPr lang="en-US" i="1">
                            <a:latin typeface="Cambria Math" charset="0"/>
                            <a:ea typeface="Cambria Math" charset="0"/>
                            <a:cs typeface="Cambria Math" charset="0"/>
                          </a:rPr>
                          <m:t>)=</m:t>
                        </m:r>
                        <m:func>
                          <m:funcPr>
                            <m:ctrlPr>
                              <a:rPr lang="mr-IN" i="1">
                                <a:latin typeface="Cambria Math" panose="02040503050406030204" pitchFamily="18" charset="0"/>
                                <a:ea typeface="Cambria Math" charset="0"/>
                                <a:cs typeface="Cambria Math" charset="0"/>
                              </a:rPr>
                            </m:ctrlPr>
                          </m:funcPr>
                          <m:fName>
                            <m:limLow>
                              <m:limLowPr>
                                <m:ctrlPr>
                                  <a:rPr lang="mr-IN" i="1">
                                    <a:latin typeface="Cambria Math" panose="02040503050406030204" pitchFamily="18" charset="0"/>
                                    <a:ea typeface="Cambria Math" charset="0"/>
                                    <a:cs typeface="Cambria Math" charset="0"/>
                                  </a:rPr>
                                </m:ctrlPr>
                              </m:limLowPr>
                              <m:e>
                                <m:r>
                                  <m:rPr>
                                    <m:sty m:val="p"/>
                                  </m:rPr>
                                  <a:rPr lang="en-US">
                                    <a:latin typeface="Cambria Math" charset="0"/>
                                    <a:ea typeface="Cambria Math" charset="0"/>
                                    <a:cs typeface="Cambria Math" charset="0"/>
                                  </a:rPr>
                                  <m:t>arg</m:t>
                                </m:r>
                                <m:r>
                                  <m:rPr>
                                    <m:sty m:val="p"/>
                                  </m:rPr>
                                  <a:rPr lang="mr-IN">
                                    <a:latin typeface="Cambria Math" charset="0"/>
                                    <a:ea typeface="Cambria Math" charset="0"/>
                                    <a:cs typeface="Cambria Math" charset="0"/>
                                  </a:rPr>
                                  <m:t>min</m:t>
                                </m:r>
                              </m:e>
                              <m:lim>
                                <m:r>
                                  <a:rPr lang="en-US" i="1">
                                    <a:latin typeface="Cambria Math" charset="0"/>
                                    <a:ea typeface="Cambria Math" charset="0"/>
                                    <a:cs typeface="Cambria Math" charset="0"/>
                                  </a:rPr>
                                  <m:t>𝑎</m:t>
                                </m:r>
                                <m:r>
                                  <a:rPr lang="en-US" i="1">
                                    <a:latin typeface="Cambria Math" charset="0"/>
                                    <a:ea typeface="Cambria Math" charset="0"/>
                                    <a:cs typeface="Cambria Math" charset="0"/>
                                  </a:rPr>
                                  <m:t> ∈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𝐴</m:t>
                                    </m:r>
                                  </m:e>
                                  <m:sub>
                                    <m:r>
                                      <a:rPr lang="en-US" i="1">
                                        <a:latin typeface="Cambria Math" charset="0"/>
                                        <a:ea typeface="Cambria Math" charset="0"/>
                                        <a:cs typeface="Cambria Math" charset="0"/>
                                      </a:rPr>
                                      <m:t>𝑠</m:t>
                                    </m:r>
                                  </m:sub>
                                </m:sSub>
                              </m:lim>
                            </m:limLow>
                          </m:fName>
                          <m:e>
                            <m:d>
                              <m:dPr>
                                <m:begChr m:val="["/>
                                <m:endChr m:val="]"/>
                                <m:ctrlPr>
                                  <a:rPr lang="mr-IN" i="1">
                                    <a:latin typeface="Cambria Math" panose="02040503050406030204" pitchFamily="18" charset="0"/>
                                    <a:ea typeface="Cambria Math" charset="0"/>
                                    <a:cs typeface="Cambria Math" charset="0"/>
                                  </a:rPr>
                                </m:ctrlPr>
                              </m:dPr>
                              <m:e>
                                <m:r>
                                  <a:rPr lang="en-US" b="1" i="1" smtClean="0">
                                    <a:solidFill>
                                      <a:srgbClr val="FF0000"/>
                                    </a:solidFill>
                                    <a:latin typeface="Cambria Math" charset="0"/>
                                    <a:ea typeface="Cambria Math" charset="0"/>
                                    <a:cs typeface="Cambria Math" charset="0"/>
                                  </a:rPr>
                                  <m:t>𝑪</m:t>
                                </m:r>
                                <m:r>
                                  <a:rPr lang="en-US" b="1" i="1" smtClean="0">
                                    <a:solidFill>
                                      <a:srgbClr val="FF0000"/>
                                    </a:solidFill>
                                    <a:latin typeface="Cambria Math" charset="0"/>
                                    <a:ea typeface="Cambria Math" charset="0"/>
                                    <a:cs typeface="Cambria Math" charset="0"/>
                                  </a:rPr>
                                  <m:t>′</m:t>
                                </m:r>
                                <m:d>
                                  <m:dPr>
                                    <m:ctrlPr>
                                      <a:rPr lang="en-US" b="1" i="1">
                                        <a:solidFill>
                                          <a:srgbClr val="FF0000"/>
                                        </a:solidFill>
                                        <a:latin typeface="Cambria Math" panose="02040503050406030204" pitchFamily="18" charset="0"/>
                                        <a:ea typeface="Cambria Math" charset="0"/>
                                        <a:cs typeface="Cambria Math" charset="0"/>
                                      </a:rPr>
                                    </m:ctrlPr>
                                  </m:dPr>
                                  <m:e>
                                    <m:r>
                                      <a:rPr lang="en-US" b="1" i="1">
                                        <a:solidFill>
                                          <a:srgbClr val="FF0000"/>
                                        </a:solidFill>
                                        <a:latin typeface="Cambria Math" charset="0"/>
                                        <a:ea typeface="Cambria Math" charset="0"/>
                                        <a:cs typeface="Cambria Math" charset="0"/>
                                      </a:rPr>
                                      <m:t>𝒔</m:t>
                                    </m:r>
                                    <m:r>
                                      <a:rPr lang="en-US" b="1" i="1">
                                        <a:solidFill>
                                          <a:srgbClr val="FF0000"/>
                                        </a:solidFill>
                                        <a:latin typeface="Cambria Math" charset="0"/>
                                        <a:ea typeface="Cambria Math" charset="0"/>
                                        <a:cs typeface="Cambria Math" charset="0"/>
                                      </a:rPr>
                                      <m:t>,</m:t>
                                    </m:r>
                                    <m:r>
                                      <a:rPr lang="en-US" b="1" i="1">
                                        <a:solidFill>
                                          <a:srgbClr val="FF0000"/>
                                        </a:solidFill>
                                        <a:latin typeface="Cambria Math" charset="0"/>
                                        <a:ea typeface="Cambria Math" charset="0"/>
                                        <a:cs typeface="Cambria Math" charset="0"/>
                                      </a:rPr>
                                      <m:t>𝒂</m:t>
                                    </m:r>
                                  </m:e>
                                </m:d>
                                <m:r>
                                  <a:rPr lang="en-US" i="1">
                                    <a:latin typeface="Cambria Math" charset="0"/>
                                    <a:ea typeface="Cambria Math" charset="0"/>
                                    <a:cs typeface="Cambria Math" charset="0"/>
                                  </a:rPr>
                                  <m:t>+ </m:t>
                                </m:r>
                                <m:nary>
                                  <m:naryPr>
                                    <m:chr m:val="∑"/>
                                    <m:supHide m:val="on"/>
                                    <m:ctrlPr>
                                      <a:rPr lang="en-US" i="1">
                                        <a:latin typeface="Cambria Math" panose="02040503050406030204" pitchFamily="18" charset="0"/>
                                        <a:ea typeface="Cambria Math" charset="0"/>
                                        <a:cs typeface="Cambria Math" charset="0"/>
                                      </a:rPr>
                                    </m:ctrlPr>
                                  </m:naryPr>
                                  <m:sub>
                                    <m:sSup>
                                      <m:sSupPr>
                                        <m:ctrlPr>
                                          <a:rPr lang="en-US" i="1">
                                            <a:latin typeface="Cambria Math" panose="02040503050406030204" pitchFamily="18" charset="0"/>
                                            <a:ea typeface="Cambria Math" charset="0"/>
                                            <a:cs typeface="Cambria Math" charset="0"/>
                                          </a:rPr>
                                        </m:ctrlPr>
                                      </m:sSupPr>
                                      <m:e>
                                        <m:r>
                                          <m:rPr>
                                            <m:brk m:alnAt="7"/>
                                          </m:rPr>
                                          <a:rPr lang="en-US" i="1">
                                            <a:latin typeface="Cambria Math" charset="0"/>
                                            <a:ea typeface="Cambria Math" charset="0"/>
                                            <a:cs typeface="Cambria Math" charset="0"/>
                                          </a:rPr>
                                          <m:t>𝑠</m:t>
                                        </m:r>
                                      </m:e>
                                      <m:sup>
                                        <m:r>
                                          <a:rPr lang="en-US" i="1">
                                            <a:latin typeface="Cambria Math" charset="0"/>
                                            <a:ea typeface="Cambria Math" charset="0"/>
                                            <a:cs typeface="Cambria Math" charset="0"/>
                                          </a:rPr>
                                          <m:t>′</m:t>
                                        </m:r>
                                      </m:sup>
                                    </m:sSup>
                                    <m:r>
                                      <m:rPr>
                                        <m:brk m:alnAt="7"/>
                                      </m:rPr>
                                      <a:rPr lang="en-US" i="1">
                                        <a:latin typeface="Cambria Math" charset="0"/>
                                        <a:ea typeface="Cambria Math" charset="0"/>
                                        <a:cs typeface="Cambria Math" charset="0"/>
                                      </a:rPr>
                                      <m:t>∈</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𝑆</m:t>
                                    </m:r>
                                  </m:sub>
                                  <m:sup/>
                                  <m:e>
                                    <m:func>
                                      <m:funcPr>
                                        <m:ctrlPr>
                                          <a:rPr lang="en-US" i="1">
                                            <a:latin typeface="Cambria Math" panose="02040503050406030204" pitchFamily="18" charset="0"/>
                                            <a:ea typeface="Cambria Math" charset="0"/>
                                            <a:cs typeface="Cambria Math" charset="0"/>
                                          </a:rPr>
                                        </m:ctrlPr>
                                      </m:funcPr>
                                      <m:fName>
                                        <m:r>
                                          <a:rPr lang="en-US" i="1">
                                            <a:latin typeface="Cambria Math" charset="0"/>
                                            <a:ea typeface="Cambria Math" charset="0"/>
                                            <a:cs typeface="Cambria Math" charset="0"/>
                                          </a:rPr>
                                          <m:t>𝑃𝑟</m:t>
                                        </m:r>
                                      </m:fName>
                                      <m:e>
                                        <m:d>
                                          <m:dPr>
                                            <m:ctrlPr>
                                              <a:rPr lang="en-US" i="1">
                                                <a:latin typeface="Cambria Math" panose="02040503050406030204" pitchFamily="18" charset="0"/>
                                                <a:ea typeface="Cambria Math" charset="0"/>
                                                <a:cs typeface="Cambria Math" charset="0"/>
                                              </a:rPr>
                                            </m:ctrlPr>
                                          </m:dPr>
                                          <m:e>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𝑠</m:t>
                                                </m:r>
                                              </m:e>
                                              <m:sup>
                                                <m:r>
                                                  <a:rPr lang="en-US" i="1">
                                                    <a:latin typeface="Cambria Math" charset="0"/>
                                                    <a:ea typeface="Cambria Math" charset="0"/>
                                                    <a:cs typeface="Cambria Math" charset="0"/>
                                                  </a:rPr>
                                                  <m:t>′</m:t>
                                                </m:r>
                                              </m:sup>
                                            </m:sSup>
                                          </m:e>
                                          <m:e>
                                            <m:r>
                                              <a:rPr lang="en-US" i="1">
                                                <a:latin typeface="Cambria Math" charset="0"/>
                                                <a:ea typeface="Cambria Math" charset="0"/>
                                                <a:cs typeface="Cambria Math" charset="0"/>
                                              </a:rPr>
                                              <m:t>𝑠</m:t>
                                            </m:r>
                                            <m:r>
                                              <a:rPr lang="en-US" i="1">
                                                <a:latin typeface="Cambria Math" charset="0"/>
                                                <a:ea typeface="Cambria Math" charset="0"/>
                                                <a:cs typeface="Cambria Math" charset="0"/>
                                              </a:rPr>
                                              <m:t>,</m:t>
                                            </m:r>
                                            <m:r>
                                              <a:rPr lang="en-US" i="1">
                                                <a:latin typeface="Cambria Math" charset="0"/>
                                                <a:ea typeface="Cambria Math" charset="0"/>
                                                <a:cs typeface="Cambria Math" charset="0"/>
                                              </a:rPr>
                                              <m:t>𝑎</m:t>
                                            </m:r>
                                          </m:e>
                                        </m:d>
                                      </m:e>
                                    </m:func>
                                    <m:r>
                                      <a:rPr lang="en-US" i="1">
                                        <a:latin typeface="Cambria Math" charset="0"/>
                                        <a:ea typeface="Cambria Math" charset="0"/>
                                        <a:cs typeface="Cambria Math" charset="0"/>
                                      </a:rPr>
                                      <m:t>𝐽</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𝑠</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m:t>
                                    </m:r>
                                  </m:e>
                                </m:nary>
                              </m:e>
                            </m:d>
                          </m:e>
                        </m:func>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3521162" y="1573677"/>
                  <a:ext cx="5043368" cy="158684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397B896-70BD-E54A-9D59-B96CF36FE4A6}"/>
                    </a:ext>
                  </a:extLst>
                </p:cNvPr>
                <p:cNvSpPr/>
                <p:nvPr/>
              </p:nvSpPr>
              <p:spPr>
                <a:xfrm>
                  <a:off x="5910277" y="3340632"/>
                  <a:ext cx="2097369" cy="879921"/>
                </a:xfrm>
                <a:prstGeom prst="rect">
                  <a:avLst/>
                </a:prstGeom>
              </p:spPr>
              <p:txBody>
                <a:bodyPr wrap="none">
                  <a:spAutoFit/>
                </a:bodyPr>
                <a:lstStyle/>
                <a:p>
                  <a:r>
                    <a:rPr lang="en-US" sz="2400" dirty="0"/>
                    <a:t>subject to:</a:t>
                  </a:r>
                  <a:br>
                    <a:rPr lang="en-US" sz="2400" dirty="0"/>
                  </a:br>
                  <a:r>
                    <a:rPr lang="en-US" sz="2400" dirty="0"/>
                    <a:t>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𝐽</m:t>
                          </m:r>
                        </m:e>
                        <m:sub>
                          <m:r>
                            <a:rPr lang="en-US" sz="2400" b="0" i="1" smtClean="0">
                              <a:latin typeface="Cambria Math" charset="0"/>
                            </a:rPr>
                            <m:t>𝑡𝑖𝑚𝑒</m:t>
                          </m:r>
                        </m:sub>
                        <m:sup>
                          <m:sSup>
                            <m:sSupPr>
                              <m:ctrlPr>
                                <a:rPr lang="en-US" sz="2400" b="0" i="1" smtClean="0">
                                  <a:latin typeface="Cambria Math" panose="02040503050406030204" pitchFamily="18" charset="0"/>
                                </a:rPr>
                              </m:ctrlPr>
                            </m:sSupPr>
                            <m:e>
                              <m:r>
                                <a:rPr lang="en-US" sz="2400" b="0" i="1" smtClean="0">
                                  <a:latin typeface="Cambria Math" charset="0"/>
                                  <a:ea typeface="Cambria Math" charset="0"/>
                                  <a:cs typeface="Cambria Math" charset="0"/>
                                </a:rPr>
                                <m:t>𝜋</m:t>
                              </m:r>
                            </m:e>
                            <m:sup>
                              <m:r>
                                <a:rPr lang="en-US" sz="2400" b="0" i="1" smtClean="0">
                                  <a:latin typeface="Cambria Math" charset="0"/>
                                </a:rPr>
                                <m:t>∗</m:t>
                              </m:r>
                            </m:sup>
                          </m:sSup>
                        </m:sup>
                      </m:sSubSup>
                      <m:d>
                        <m:dPr>
                          <m:ctrlPr>
                            <a:rPr lang="en-US" sz="2400" i="1">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e>
                      </m:d>
                      <m:r>
                        <a:rPr lang="en-US" sz="2400" i="1" smtClean="0">
                          <a:latin typeface="Cambria Math" charset="0"/>
                          <a:ea typeface="Cambria Math" charset="0"/>
                          <a:cs typeface="Cambria Math" charset="0"/>
                        </a:rPr>
                        <m:t>≤</m:t>
                      </m:r>
                      <m:sSub>
                        <m:sSubPr>
                          <m:ctrlPr>
                            <a:rPr lang="en-US" sz="2400" i="1" smtClean="0">
                              <a:solidFill>
                                <a:srgbClr val="C00000"/>
                              </a:solidFill>
                              <a:latin typeface="Cambria Math" panose="02040503050406030204" pitchFamily="18" charset="0"/>
                              <a:ea typeface="Cambria Math" charset="0"/>
                            </a:rPr>
                          </m:ctrlPr>
                        </m:sSubPr>
                        <m:e>
                          <m:r>
                            <a:rPr lang="en-US" sz="2400" i="1" smtClean="0">
                              <a:solidFill>
                                <a:srgbClr val="C00000"/>
                              </a:solidFill>
                              <a:latin typeface="Cambria Math" panose="02040503050406030204" pitchFamily="18" charset="0"/>
                              <a:ea typeface="Cambria Math" panose="02040503050406030204" pitchFamily="18" charset="0"/>
                            </a:rPr>
                            <m:t>𝜃</m:t>
                          </m:r>
                        </m:e>
                        <m:sub>
                          <m:r>
                            <a:rPr lang="en-US" sz="2400" b="0" i="1" smtClean="0">
                              <a:solidFill>
                                <a:srgbClr val="C00000"/>
                              </a:solidFill>
                              <a:latin typeface="Cambria Math" panose="02040503050406030204" pitchFamily="18" charset="0"/>
                              <a:ea typeface="Cambria Math" charset="0"/>
                            </a:rPr>
                            <m:t>𝑡</m:t>
                          </m:r>
                        </m:sub>
                      </m:sSub>
                    </m:oMath>
                  </a14:m>
                  <a:endParaRPr lang="en-US" sz="2400" dirty="0"/>
                </a:p>
              </p:txBody>
            </p:sp>
          </mc:Choice>
          <mc:Fallback xmlns="">
            <p:sp>
              <p:nvSpPr>
                <p:cNvPr id="45" name="Rectangle 44">
                  <a:extLst>
                    <a:ext uri="{FF2B5EF4-FFF2-40B4-BE49-F238E27FC236}">
                      <a16:creationId xmlns:a16="http://schemas.microsoft.com/office/drawing/2014/main" id="{E397B896-70BD-E54A-9D59-B96CF36FE4A6}"/>
                    </a:ext>
                  </a:extLst>
                </p:cNvPr>
                <p:cNvSpPr>
                  <a:spLocks noRot="1" noChangeAspect="1" noMove="1" noResize="1" noEditPoints="1" noAdjustHandles="1" noChangeArrowheads="1" noChangeShapeType="1" noTextEdit="1"/>
                </p:cNvSpPr>
                <p:nvPr/>
              </p:nvSpPr>
              <p:spPr>
                <a:xfrm>
                  <a:off x="5910277" y="3340632"/>
                  <a:ext cx="2097369" cy="879921"/>
                </a:xfrm>
                <a:prstGeom prst="rect">
                  <a:avLst/>
                </a:prstGeom>
                <a:blipFill>
                  <a:blip r:embed="rId5"/>
                  <a:stretch>
                    <a:fillRect l="-4217" t="-4286" b="-7143"/>
                  </a:stretch>
                </a:blipFill>
              </p:spPr>
              <p:txBody>
                <a:bodyPr/>
                <a:lstStyle/>
                <a:p>
                  <a:r>
                    <a:rPr lang="en-US">
                      <a:noFill/>
                    </a:rPr>
                    <a:t> </a:t>
                  </a:r>
                </a:p>
              </p:txBody>
            </p:sp>
          </mc:Fallback>
        </mc:AlternateContent>
        <p:sp>
          <p:nvSpPr>
            <p:cNvPr id="46" name="Line Callout 3 45">
              <a:extLst>
                <a:ext uri="{FF2B5EF4-FFF2-40B4-BE49-F238E27FC236}">
                  <a16:creationId xmlns:a16="http://schemas.microsoft.com/office/drawing/2014/main" id="{3F6EB6FF-66C2-A242-8E58-6584D235A209}"/>
                </a:ext>
              </a:extLst>
            </p:cNvPr>
            <p:cNvSpPr/>
            <p:nvPr/>
          </p:nvSpPr>
          <p:spPr>
            <a:xfrm>
              <a:off x="895561" y="1663205"/>
              <a:ext cx="1686772" cy="612648"/>
            </a:xfrm>
            <a:prstGeom prst="borderCallout3">
              <a:avLst>
                <a:gd name="adj1" fmla="val 20527"/>
                <a:gd name="adj2" fmla="val 102310"/>
                <a:gd name="adj3" fmla="val -27447"/>
                <a:gd name="adj4" fmla="val 125484"/>
                <a:gd name="adj5" fmla="val -28919"/>
                <a:gd name="adj6" fmla="val 239624"/>
                <a:gd name="adj7" fmla="val 21752"/>
                <a:gd name="adj8" fmla="val 2701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Demote “</a:t>
              </a:r>
              <a:r>
                <a:rPr lang="en-US" i="1" dirty="0">
                  <a:solidFill>
                    <a:schemeClr val="tx1"/>
                  </a:solidFill>
                </a:rPr>
                <a:t>Time</a:t>
              </a:r>
              <a:r>
                <a:rPr lang="en-US" dirty="0">
                  <a:solidFill>
                    <a:schemeClr val="tx1"/>
                  </a:solidFill>
                </a:rPr>
                <a:t>” objective</a:t>
              </a:r>
            </a:p>
          </p:txBody>
        </p:sp>
      </p:grpSp>
      <p:grpSp>
        <p:nvGrpSpPr>
          <p:cNvPr id="47" name="Group 46">
            <a:extLst>
              <a:ext uri="{FF2B5EF4-FFF2-40B4-BE49-F238E27FC236}">
                <a16:creationId xmlns:a16="http://schemas.microsoft.com/office/drawing/2014/main" id="{4E191DED-E96A-E34E-8E33-4F041250E01D}"/>
              </a:ext>
            </a:extLst>
          </p:cNvPr>
          <p:cNvGrpSpPr/>
          <p:nvPr/>
        </p:nvGrpSpPr>
        <p:grpSpPr>
          <a:xfrm>
            <a:off x="838200" y="2518739"/>
            <a:ext cx="5308528" cy="3832224"/>
            <a:chOff x="429077" y="2518739"/>
            <a:chExt cx="5308528" cy="3832224"/>
          </a:xfrm>
        </p:grpSpPr>
        <p:sp>
          <p:nvSpPr>
            <p:cNvPr id="48" name="TextBox 47">
              <a:extLst>
                <a:ext uri="{FF2B5EF4-FFF2-40B4-BE49-F238E27FC236}">
                  <a16:creationId xmlns:a16="http://schemas.microsoft.com/office/drawing/2014/main" id="{B320ECFC-B657-1F41-B368-DE0F84DD394B}"/>
                </a:ext>
              </a:extLst>
            </p:cNvPr>
            <p:cNvSpPr txBox="1"/>
            <p:nvPr/>
          </p:nvSpPr>
          <p:spPr>
            <a:xfrm>
              <a:off x="429077" y="2518739"/>
              <a:ext cx="1459054" cy="430887"/>
            </a:xfrm>
            <a:prstGeom prst="rect">
              <a:avLst/>
            </a:prstGeom>
            <a:noFill/>
          </p:spPr>
          <p:txBody>
            <a:bodyPr wrap="none" rtlCol="0">
              <a:spAutoFit/>
            </a:bodyPr>
            <a:lstStyle/>
            <a:p>
              <a:r>
                <a:rPr lang="en-US" sz="2200" dirty="0"/>
                <a:t>E[Collision]</a:t>
              </a:r>
            </a:p>
          </p:txBody>
        </p:sp>
        <p:cxnSp>
          <p:nvCxnSpPr>
            <p:cNvPr id="49" name="Straight Arrow Connector 48">
              <a:extLst>
                <a:ext uri="{FF2B5EF4-FFF2-40B4-BE49-F238E27FC236}">
                  <a16:creationId xmlns:a16="http://schemas.microsoft.com/office/drawing/2014/main" id="{7C4616E5-3060-234C-B6D7-002C48BE14B8}"/>
                </a:ext>
              </a:extLst>
            </p:cNvPr>
            <p:cNvCxnSpPr/>
            <p:nvPr/>
          </p:nvCxnSpPr>
          <p:spPr>
            <a:xfrm flipV="1">
              <a:off x="1058416" y="2975263"/>
              <a:ext cx="0" cy="317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56293B3-F275-7B4F-BBA2-565980CAC6B0}"/>
                </a:ext>
              </a:extLst>
            </p:cNvPr>
            <p:cNvCxnSpPr/>
            <p:nvPr/>
          </p:nvCxnSpPr>
          <p:spPr>
            <a:xfrm>
              <a:off x="1058416" y="6146834"/>
              <a:ext cx="3821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F421BF6-E812-A44A-B6DE-F1AE62CD9619}"/>
                </a:ext>
              </a:extLst>
            </p:cNvPr>
            <p:cNvSpPr txBox="1"/>
            <p:nvPr/>
          </p:nvSpPr>
          <p:spPr>
            <a:xfrm>
              <a:off x="4983873" y="5920076"/>
              <a:ext cx="753732" cy="430887"/>
            </a:xfrm>
            <a:prstGeom prst="rect">
              <a:avLst/>
            </a:prstGeom>
            <a:noFill/>
          </p:spPr>
          <p:txBody>
            <a:bodyPr wrap="none" rtlCol="0">
              <a:spAutoFit/>
            </a:bodyPr>
            <a:lstStyle/>
            <a:p>
              <a:r>
                <a:rPr lang="en-US" sz="2200" dirty="0"/>
                <a:t>Time</a:t>
              </a:r>
            </a:p>
          </p:txBody>
        </p:sp>
      </p:grpSp>
      <p:grpSp>
        <p:nvGrpSpPr>
          <p:cNvPr id="52" name="Group 51">
            <a:extLst>
              <a:ext uri="{FF2B5EF4-FFF2-40B4-BE49-F238E27FC236}">
                <a16:creationId xmlns:a16="http://schemas.microsoft.com/office/drawing/2014/main" id="{C5933DF2-BA35-8947-B849-1B8F000B4EA1}"/>
              </a:ext>
            </a:extLst>
          </p:cNvPr>
          <p:cNvGrpSpPr/>
          <p:nvPr/>
        </p:nvGrpSpPr>
        <p:grpSpPr>
          <a:xfrm>
            <a:off x="1946500" y="3266201"/>
            <a:ext cx="3074192" cy="2559233"/>
            <a:chOff x="1537377" y="3266201"/>
            <a:chExt cx="3074192" cy="2559233"/>
          </a:xfrm>
        </p:grpSpPr>
        <p:cxnSp>
          <p:nvCxnSpPr>
            <p:cNvPr id="54" name="Straight Arrow Connector 53">
              <a:extLst>
                <a:ext uri="{FF2B5EF4-FFF2-40B4-BE49-F238E27FC236}">
                  <a16:creationId xmlns:a16="http://schemas.microsoft.com/office/drawing/2014/main" id="{4FA7B1A7-933C-414E-AB80-F2043A03830E}"/>
                </a:ext>
              </a:extLst>
            </p:cNvPr>
            <p:cNvCxnSpPr>
              <a:cxnSpLocks/>
              <a:stCxn id="60" idx="1"/>
              <a:endCxn id="57" idx="6"/>
            </p:cNvCxnSpPr>
            <p:nvPr/>
          </p:nvCxnSpPr>
          <p:spPr>
            <a:xfrm flipH="1">
              <a:off x="2861256" y="4586069"/>
              <a:ext cx="681325" cy="4907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8C9F5E6-8AD0-5E4D-A9D7-820BFDD45ABB}"/>
                </a:ext>
              </a:extLst>
            </p:cNvPr>
            <p:cNvSpPr>
              <a:spLocks noChangeAspect="1"/>
            </p:cNvSpPr>
            <p:nvPr/>
          </p:nvSpPr>
          <p:spPr>
            <a:xfrm>
              <a:off x="1537377" y="3266201"/>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3E5D52D8-2148-BD43-87A8-80CFF4628C27}"/>
                </a:ext>
              </a:extLst>
            </p:cNvPr>
            <p:cNvSpPr>
              <a:spLocks noChangeAspect="1"/>
            </p:cNvSpPr>
            <p:nvPr/>
          </p:nvSpPr>
          <p:spPr>
            <a:xfrm>
              <a:off x="1998702" y="4350772"/>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Oval 56">
              <a:extLst>
                <a:ext uri="{FF2B5EF4-FFF2-40B4-BE49-F238E27FC236}">
                  <a16:creationId xmlns:a16="http://schemas.microsoft.com/office/drawing/2014/main" id="{73C02E45-A59F-3C40-BF6E-CD4A2B55AD2B}"/>
                </a:ext>
              </a:extLst>
            </p:cNvPr>
            <p:cNvSpPr>
              <a:spLocks noChangeAspect="1"/>
            </p:cNvSpPr>
            <p:nvPr/>
          </p:nvSpPr>
          <p:spPr>
            <a:xfrm>
              <a:off x="2679689" y="4985989"/>
              <a:ext cx="181567" cy="1815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Oval 57">
              <a:extLst>
                <a:ext uri="{FF2B5EF4-FFF2-40B4-BE49-F238E27FC236}">
                  <a16:creationId xmlns:a16="http://schemas.microsoft.com/office/drawing/2014/main" id="{CBFE0070-E06B-584C-B02D-AC07A41DBFC9}"/>
                </a:ext>
              </a:extLst>
            </p:cNvPr>
            <p:cNvSpPr>
              <a:spLocks noChangeAspect="1"/>
            </p:cNvSpPr>
            <p:nvPr/>
          </p:nvSpPr>
          <p:spPr>
            <a:xfrm>
              <a:off x="3498954" y="5491100"/>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51290CA6-207F-644D-8516-E0C29ACFD4FC}"/>
                </a:ext>
              </a:extLst>
            </p:cNvPr>
            <p:cNvSpPr>
              <a:spLocks noChangeAspect="1"/>
            </p:cNvSpPr>
            <p:nvPr/>
          </p:nvSpPr>
          <p:spPr>
            <a:xfrm>
              <a:off x="4159713" y="5643867"/>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TextBox 59">
              <a:extLst>
                <a:ext uri="{FF2B5EF4-FFF2-40B4-BE49-F238E27FC236}">
                  <a16:creationId xmlns:a16="http://schemas.microsoft.com/office/drawing/2014/main" id="{79440D99-4EC3-054C-BD56-109A80DE5463}"/>
                </a:ext>
              </a:extLst>
            </p:cNvPr>
            <p:cNvSpPr txBox="1"/>
            <p:nvPr/>
          </p:nvSpPr>
          <p:spPr>
            <a:xfrm>
              <a:off x="3542581" y="4232126"/>
              <a:ext cx="1068988" cy="707886"/>
            </a:xfrm>
            <a:prstGeom prst="rect">
              <a:avLst/>
            </a:prstGeom>
            <a:noFill/>
          </p:spPr>
          <p:txBody>
            <a:bodyPr wrap="square" rtlCol="0">
              <a:spAutoFit/>
            </a:bodyPr>
            <a:lstStyle/>
            <a:p>
              <a:r>
                <a:rPr lang="en-US" sz="2000" b="1" dirty="0">
                  <a:solidFill>
                    <a:schemeClr val="accent6"/>
                  </a:solidFill>
                </a:rPr>
                <a:t>Solution Policy</a:t>
              </a:r>
            </a:p>
          </p:txBody>
        </p:sp>
      </p:grpSp>
      <p:grpSp>
        <p:nvGrpSpPr>
          <p:cNvPr id="61" name="Group 60">
            <a:extLst>
              <a:ext uri="{FF2B5EF4-FFF2-40B4-BE49-F238E27FC236}">
                <a16:creationId xmlns:a16="http://schemas.microsoft.com/office/drawing/2014/main" id="{74B2B4B2-8EE3-6F41-BB24-7C92935AC53A}"/>
              </a:ext>
            </a:extLst>
          </p:cNvPr>
          <p:cNvGrpSpPr/>
          <p:nvPr/>
        </p:nvGrpSpPr>
        <p:grpSpPr>
          <a:xfrm>
            <a:off x="937942" y="4831421"/>
            <a:ext cx="2497140" cy="1789706"/>
            <a:chOff x="528819" y="4831421"/>
            <a:chExt cx="2497140" cy="1789706"/>
          </a:xfrm>
        </p:grpSpPr>
        <p:cxnSp>
          <p:nvCxnSpPr>
            <p:cNvPr id="62" name="Straight Connector 61">
              <a:extLst>
                <a:ext uri="{FF2B5EF4-FFF2-40B4-BE49-F238E27FC236}">
                  <a16:creationId xmlns:a16="http://schemas.microsoft.com/office/drawing/2014/main" id="{EF29959B-30D6-8141-B57B-5922B1094A6E}"/>
                </a:ext>
              </a:extLst>
            </p:cNvPr>
            <p:cNvCxnSpPr/>
            <p:nvPr/>
          </p:nvCxnSpPr>
          <p:spPr>
            <a:xfrm flipH="1" flipV="1">
              <a:off x="1102304" y="5073518"/>
              <a:ext cx="1577385" cy="3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56541B-10BD-E549-9FD6-1BCBA4048941}"/>
                </a:ext>
              </a:extLst>
            </p:cNvPr>
            <p:cNvCxnSpPr/>
            <p:nvPr/>
          </p:nvCxnSpPr>
          <p:spPr>
            <a:xfrm flipH="1">
              <a:off x="2770472" y="5167556"/>
              <a:ext cx="1" cy="9792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5793DD4D-E6BE-7740-B0A3-BAA43B8CB0CF}"/>
                    </a:ext>
                  </a:extLst>
                </p:cNvPr>
                <p:cNvSpPr/>
                <p:nvPr/>
              </p:nvSpPr>
              <p:spPr>
                <a:xfrm>
                  <a:off x="2512420" y="6159462"/>
                  <a:ext cx="5135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𝑡</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124" name="Rectangle 123">
                  <a:extLst>
                    <a:ext uri="{FF2B5EF4-FFF2-40B4-BE49-F238E27FC236}">
                      <a16:creationId xmlns:a16="http://schemas.microsoft.com/office/drawing/2014/main" id="{9AFF39A6-FF9C-D641-98D4-A9F12E98DA53}"/>
                    </a:ext>
                  </a:extLst>
                </p:cNvPr>
                <p:cNvSpPr>
                  <a:spLocks noRot="1" noChangeAspect="1" noMove="1" noResize="1" noEditPoints="1" noAdjustHandles="1" noChangeArrowheads="1" noChangeShapeType="1" noTextEdit="1"/>
                </p:cNvSpPr>
                <p:nvPr/>
              </p:nvSpPr>
              <p:spPr>
                <a:xfrm>
                  <a:off x="2512420" y="6159462"/>
                  <a:ext cx="513539"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B824E19E-F370-5043-B600-87C620EF0483}"/>
                    </a:ext>
                  </a:extLst>
                </p:cNvPr>
                <p:cNvSpPr/>
                <p:nvPr/>
              </p:nvSpPr>
              <p:spPr>
                <a:xfrm>
                  <a:off x="528819" y="4831421"/>
                  <a:ext cx="529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b="0" i="1" smtClean="0">
                                <a:latin typeface="Cambria Math" panose="02040503050406030204" pitchFamily="18" charset="0"/>
                                <a:ea typeface="Cambria Math" charset="0"/>
                                <a:cs typeface="Cambria Math" charset="0"/>
                              </a:rPr>
                              <m:t>𝑐</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125" name="Rectangle 124">
                  <a:extLst>
                    <a:ext uri="{FF2B5EF4-FFF2-40B4-BE49-F238E27FC236}">
                      <a16:creationId xmlns:a16="http://schemas.microsoft.com/office/drawing/2014/main" id="{F5D90C9E-D984-554F-B83F-08F086BD678C}"/>
                    </a:ext>
                  </a:extLst>
                </p:cNvPr>
                <p:cNvSpPr>
                  <a:spLocks noRot="1" noChangeAspect="1" noMove="1" noResize="1" noEditPoints="1" noAdjustHandles="1" noChangeArrowheads="1" noChangeShapeType="1" noTextEdit="1"/>
                </p:cNvSpPr>
                <p:nvPr/>
              </p:nvSpPr>
              <p:spPr>
                <a:xfrm>
                  <a:off x="528819" y="4831421"/>
                  <a:ext cx="529760" cy="461665"/>
                </a:xfrm>
                <a:prstGeom prst="rect">
                  <a:avLst/>
                </a:prstGeom>
                <a:blipFill>
                  <a:blip r:embed="rId7"/>
                  <a:stretch>
                    <a:fillRect/>
                  </a:stretch>
                </a:blipFill>
              </p:spPr>
              <p:txBody>
                <a:bodyPr/>
                <a:lstStyle/>
                <a:p>
                  <a:r>
                    <a:rPr lang="en-US">
                      <a:noFill/>
                    </a:rPr>
                    <a:t> </a:t>
                  </a:r>
                </a:p>
              </p:txBody>
            </p:sp>
          </mc:Fallback>
        </mc:AlternateContent>
      </p:grpSp>
      <p:grpSp>
        <p:nvGrpSpPr>
          <p:cNvPr id="66" name="Group 65">
            <a:extLst>
              <a:ext uri="{FF2B5EF4-FFF2-40B4-BE49-F238E27FC236}">
                <a16:creationId xmlns:a16="http://schemas.microsoft.com/office/drawing/2014/main" id="{D677D2FE-D83E-9E47-A354-AF5EAEEF1377}"/>
              </a:ext>
            </a:extLst>
          </p:cNvPr>
          <p:cNvGrpSpPr/>
          <p:nvPr/>
        </p:nvGrpSpPr>
        <p:grpSpPr>
          <a:xfrm>
            <a:off x="2648315" y="2975263"/>
            <a:ext cx="534057" cy="3647896"/>
            <a:chOff x="2089485" y="2975263"/>
            <a:chExt cx="534057" cy="3647896"/>
          </a:xfrm>
        </p:grpSpPr>
        <p:cxnSp>
          <p:nvCxnSpPr>
            <p:cNvPr id="69" name="Straight Connector 68">
              <a:extLst>
                <a:ext uri="{FF2B5EF4-FFF2-40B4-BE49-F238E27FC236}">
                  <a16:creationId xmlns:a16="http://schemas.microsoft.com/office/drawing/2014/main" id="{68758926-2790-0545-828D-11B004B8A1B9}"/>
                </a:ext>
              </a:extLst>
            </p:cNvPr>
            <p:cNvCxnSpPr/>
            <p:nvPr/>
          </p:nvCxnSpPr>
          <p:spPr>
            <a:xfrm>
              <a:off x="2335673" y="2975263"/>
              <a:ext cx="0" cy="317157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3AD3564E-CE80-0842-9E65-424C623F2C1D}"/>
                    </a:ext>
                  </a:extLst>
                </p:cNvPr>
                <p:cNvSpPr/>
                <p:nvPr/>
              </p:nvSpPr>
              <p:spPr>
                <a:xfrm>
                  <a:off x="2089485" y="6161494"/>
                  <a:ext cx="5340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ea typeface="Cambria Math" panose="02040503050406030204" pitchFamily="18" charset="0"/>
                              </a:rPr>
                              <m:t>𝜃</m:t>
                            </m:r>
                          </m:e>
                          <m:sub>
                            <m:r>
                              <a:rPr lang="en-US" sz="2400" b="0" i="1" smtClean="0">
                                <a:solidFill>
                                  <a:srgbClr val="FF0000"/>
                                </a:solidFill>
                                <a:latin typeface="Cambria Math" panose="02040503050406030204" pitchFamily="18" charset="0"/>
                              </a:rPr>
                              <m:t>𝑡</m:t>
                            </m:r>
                          </m:sub>
                        </m:sSub>
                      </m:oMath>
                    </m:oMathPara>
                  </a14:m>
                  <a:endParaRPr lang="en-US" sz="2400" dirty="0"/>
                </a:p>
              </p:txBody>
            </p:sp>
          </mc:Choice>
          <mc:Fallback xmlns="">
            <p:sp>
              <p:nvSpPr>
                <p:cNvPr id="136" name="Rectangle 135">
                  <a:extLst>
                    <a:ext uri="{FF2B5EF4-FFF2-40B4-BE49-F238E27FC236}">
                      <a16:creationId xmlns:a16="http://schemas.microsoft.com/office/drawing/2014/main" id="{EA293344-D613-B644-9625-5D7597A81CF6}"/>
                    </a:ext>
                  </a:extLst>
                </p:cNvPr>
                <p:cNvSpPr>
                  <a:spLocks noRot="1" noChangeAspect="1" noMove="1" noResize="1" noEditPoints="1" noAdjustHandles="1" noChangeArrowheads="1" noChangeShapeType="1" noTextEdit="1"/>
                </p:cNvSpPr>
                <p:nvPr/>
              </p:nvSpPr>
              <p:spPr>
                <a:xfrm>
                  <a:off x="2089485" y="6161494"/>
                  <a:ext cx="534057" cy="461665"/>
                </a:xfrm>
                <a:prstGeom prst="rect">
                  <a:avLst/>
                </a:prstGeom>
                <a:blipFill>
                  <a:blip r:embed="rId8"/>
                  <a:stretch>
                    <a:fillRect/>
                  </a:stretch>
                </a:blipFill>
              </p:spPr>
              <p:txBody>
                <a:bodyPr/>
                <a:lstStyle/>
                <a:p>
                  <a:r>
                    <a:rPr lang="en-US">
                      <a:noFill/>
                    </a:rPr>
                    <a:t> </a:t>
                  </a:r>
                </a:p>
              </p:txBody>
            </p:sp>
          </mc:Fallback>
        </mc:AlternateContent>
      </p:grpSp>
      <p:grpSp>
        <p:nvGrpSpPr>
          <p:cNvPr id="71" name="Group 70">
            <a:extLst>
              <a:ext uri="{FF2B5EF4-FFF2-40B4-BE49-F238E27FC236}">
                <a16:creationId xmlns:a16="http://schemas.microsoft.com/office/drawing/2014/main" id="{89144271-D0C8-E248-811E-5EB9F88C240C}"/>
              </a:ext>
            </a:extLst>
          </p:cNvPr>
          <p:cNvGrpSpPr/>
          <p:nvPr/>
        </p:nvGrpSpPr>
        <p:grpSpPr>
          <a:xfrm>
            <a:off x="978582" y="3789666"/>
            <a:ext cx="4383085" cy="2831336"/>
            <a:chOff x="569459" y="3789666"/>
            <a:chExt cx="4383085" cy="2831336"/>
          </a:xfrm>
        </p:grpSpPr>
        <p:grpSp>
          <p:nvGrpSpPr>
            <p:cNvPr id="72" name="Group 71">
              <a:extLst>
                <a:ext uri="{FF2B5EF4-FFF2-40B4-BE49-F238E27FC236}">
                  <a16:creationId xmlns:a16="http://schemas.microsoft.com/office/drawing/2014/main" id="{AD4C71A4-2CCC-0545-A957-57B945426051}"/>
                </a:ext>
              </a:extLst>
            </p:cNvPr>
            <p:cNvGrpSpPr/>
            <p:nvPr/>
          </p:nvGrpSpPr>
          <p:grpSpPr>
            <a:xfrm>
              <a:off x="1998702" y="3789666"/>
              <a:ext cx="2953842" cy="742673"/>
              <a:chOff x="1998702" y="3789666"/>
              <a:chExt cx="2953842" cy="742673"/>
            </a:xfrm>
          </p:grpSpPr>
          <p:sp>
            <p:nvSpPr>
              <p:cNvPr id="78" name="TextBox 77">
                <a:extLst>
                  <a:ext uri="{FF2B5EF4-FFF2-40B4-BE49-F238E27FC236}">
                    <a16:creationId xmlns:a16="http://schemas.microsoft.com/office/drawing/2014/main" id="{1B6068B8-0016-BF4B-BD88-A178E25947D3}"/>
                  </a:ext>
                </a:extLst>
              </p:cNvPr>
              <p:cNvSpPr txBox="1"/>
              <p:nvPr/>
            </p:nvSpPr>
            <p:spPr>
              <a:xfrm>
                <a:off x="2770472" y="3789666"/>
                <a:ext cx="2182072" cy="430887"/>
              </a:xfrm>
              <a:prstGeom prst="rect">
                <a:avLst/>
              </a:prstGeom>
              <a:noFill/>
            </p:spPr>
            <p:txBody>
              <a:bodyPr wrap="none" rtlCol="0">
                <a:spAutoFit/>
              </a:bodyPr>
              <a:lstStyle/>
              <a:p>
                <a:r>
                  <a:rPr lang="en-US" sz="2200" dirty="0">
                    <a:solidFill>
                      <a:srgbClr val="C00000"/>
                    </a:solidFill>
                  </a:rPr>
                  <a:t>Alternative policy</a:t>
                </a:r>
              </a:p>
            </p:txBody>
          </p:sp>
          <p:cxnSp>
            <p:nvCxnSpPr>
              <p:cNvPr id="79" name="Straight Arrow Connector 78">
                <a:extLst>
                  <a:ext uri="{FF2B5EF4-FFF2-40B4-BE49-F238E27FC236}">
                    <a16:creationId xmlns:a16="http://schemas.microsoft.com/office/drawing/2014/main" id="{0C3A3846-F800-694A-A39A-CA2E8BC81F19}"/>
                  </a:ext>
                </a:extLst>
              </p:cNvPr>
              <p:cNvCxnSpPr>
                <a:stCxn id="78" idx="1"/>
              </p:cNvCxnSpPr>
              <p:nvPr/>
            </p:nvCxnSpPr>
            <p:spPr>
              <a:xfrm flipH="1">
                <a:off x="2153679" y="4005110"/>
                <a:ext cx="616793" cy="372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E42798AD-75A3-A34C-B040-F30DDF27857A}"/>
                  </a:ext>
                </a:extLst>
              </p:cNvPr>
              <p:cNvSpPr>
                <a:spLocks noChangeAspect="1"/>
              </p:cNvSpPr>
              <p:nvPr/>
            </p:nvSpPr>
            <p:spPr>
              <a:xfrm>
                <a:off x="1998702" y="4350772"/>
                <a:ext cx="181567" cy="18156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72">
              <a:extLst>
                <a:ext uri="{FF2B5EF4-FFF2-40B4-BE49-F238E27FC236}">
                  <a16:creationId xmlns:a16="http://schemas.microsoft.com/office/drawing/2014/main" id="{485C77AA-E117-1F44-BCAF-F62BF1803912}"/>
                </a:ext>
              </a:extLst>
            </p:cNvPr>
            <p:cNvGrpSpPr/>
            <p:nvPr/>
          </p:nvGrpSpPr>
          <p:grpSpPr>
            <a:xfrm>
              <a:off x="569459" y="4203097"/>
              <a:ext cx="1744172" cy="2417905"/>
              <a:chOff x="569459" y="4203097"/>
              <a:chExt cx="1744172" cy="2417905"/>
            </a:xfrm>
          </p:grpSpPr>
          <p:cxnSp>
            <p:nvCxnSpPr>
              <p:cNvPr id="74" name="Straight Connector 73">
                <a:extLst>
                  <a:ext uri="{FF2B5EF4-FFF2-40B4-BE49-F238E27FC236}">
                    <a16:creationId xmlns:a16="http://schemas.microsoft.com/office/drawing/2014/main" id="{9C241674-8783-9E49-8D1D-89A07B3AAA8B}"/>
                  </a:ext>
                </a:extLst>
              </p:cNvPr>
              <p:cNvCxnSpPr/>
              <p:nvPr/>
            </p:nvCxnSpPr>
            <p:spPr>
              <a:xfrm flipH="1">
                <a:off x="1058416" y="4428162"/>
                <a:ext cx="96687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2F2A7327-30FB-EE46-AFFB-0C3C26A119C6}"/>
                      </a:ext>
                    </a:extLst>
                  </p:cNvPr>
                  <p:cNvSpPr/>
                  <p:nvPr/>
                </p:nvSpPr>
                <p:spPr>
                  <a:xfrm>
                    <a:off x="569459" y="4203097"/>
                    <a:ext cx="4748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𝑐</m:t>
                          </m:r>
                          <m:r>
                            <a:rPr lang="en-US" sz="2400" b="0" i="1" smtClean="0">
                              <a:solidFill>
                                <a:srgbClr val="FF0000"/>
                              </a:solidFill>
                              <a:latin typeface="Cambria Math" charset="0"/>
                            </a:rPr>
                            <m:t>′</m:t>
                          </m:r>
                        </m:oMath>
                      </m:oMathPara>
                    </a14:m>
                    <a:endParaRPr lang="en-US" sz="2400" dirty="0">
                      <a:solidFill>
                        <a:srgbClr val="FF0000"/>
                      </a:solidFill>
                    </a:endParaRPr>
                  </a:p>
                </p:txBody>
              </p:sp>
            </mc:Choice>
            <mc:Fallback xmlns="">
              <p:sp>
                <p:nvSpPr>
                  <p:cNvPr id="139" name="Rectangle 138">
                    <a:extLst>
                      <a:ext uri="{FF2B5EF4-FFF2-40B4-BE49-F238E27FC236}">
                        <a16:creationId xmlns:a16="http://schemas.microsoft.com/office/drawing/2014/main" id="{2F324F81-E4A6-664A-AEC7-0E53D24B370F}"/>
                      </a:ext>
                    </a:extLst>
                  </p:cNvPr>
                  <p:cNvSpPr>
                    <a:spLocks noRot="1" noChangeAspect="1" noMove="1" noResize="1" noEditPoints="1" noAdjustHandles="1" noChangeArrowheads="1" noChangeShapeType="1" noTextEdit="1"/>
                  </p:cNvSpPr>
                  <p:nvPr/>
                </p:nvSpPr>
                <p:spPr>
                  <a:xfrm>
                    <a:off x="569459" y="4203097"/>
                    <a:ext cx="474809" cy="461665"/>
                  </a:xfrm>
                  <a:prstGeom prst="rect">
                    <a:avLst/>
                  </a:prstGeom>
                  <a:blipFill>
                    <a:blip r:embed="rId9"/>
                    <a:stretch>
                      <a:fillRect/>
                    </a:stretch>
                  </a:blipFill>
                </p:spPr>
                <p:txBody>
                  <a:bodyPr/>
                  <a:lstStyle/>
                  <a:p>
                    <a:r>
                      <a:rPr lang="en-US">
                        <a:noFill/>
                      </a:rPr>
                      <a:t> </a:t>
                    </a:r>
                  </a:p>
                </p:txBody>
              </p:sp>
            </mc:Fallback>
          </mc:AlternateContent>
          <p:cxnSp>
            <p:nvCxnSpPr>
              <p:cNvPr id="76" name="Straight Connector 75">
                <a:extLst>
                  <a:ext uri="{FF2B5EF4-FFF2-40B4-BE49-F238E27FC236}">
                    <a16:creationId xmlns:a16="http://schemas.microsoft.com/office/drawing/2014/main" id="{58DFB72D-5E38-2646-816B-7A60FFD1DF18}"/>
                  </a:ext>
                </a:extLst>
              </p:cNvPr>
              <p:cNvCxnSpPr/>
              <p:nvPr/>
            </p:nvCxnSpPr>
            <p:spPr>
              <a:xfrm flipH="1">
                <a:off x="2085845" y="4561048"/>
                <a:ext cx="1" cy="1568797"/>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0059A527-1D23-2643-8595-F50F5069A51F}"/>
                      </a:ext>
                    </a:extLst>
                  </p:cNvPr>
                  <p:cNvSpPr/>
                  <p:nvPr/>
                </p:nvSpPr>
                <p:spPr>
                  <a:xfrm>
                    <a:off x="1858058" y="6159337"/>
                    <a:ext cx="4555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charset="0"/>
                            </a:rPr>
                            <m:t>𝑡</m:t>
                          </m:r>
                          <m:r>
                            <a:rPr lang="en-US" sz="2400" b="0" i="1" smtClean="0">
                              <a:solidFill>
                                <a:srgbClr val="FF0000"/>
                              </a:solidFill>
                              <a:latin typeface="Cambria Math" charset="0"/>
                            </a:rPr>
                            <m:t>′</m:t>
                          </m:r>
                        </m:oMath>
                      </m:oMathPara>
                    </a14:m>
                    <a:endParaRPr lang="en-US" sz="2400" dirty="0">
                      <a:solidFill>
                        <a:srgbClr val="FF0000"/>
                      </a:solidFill>
                    </a:endParaRPr>
                  </a:p>
                </p:txBody>
              </p:sp>
            </mc:Choice>
            <mc:Fallback xmlns="">
              <p:sp>
                <p:nvSpPr>
                  <p:cNvPr id="141" name="Rectangle 140">
                    <a:extLst>
                      <a:ext uri="{FF2B5EF4-FFF2-40B4-BE49-F238E27FC236}">
                        <a16:creationId xmlns:a16="http://schemas.microsoft.com/office/drawing/2014/main" id="{2ADCA86E-0172-1A41-BD21-C98DB5EE01FA}"/>
                      </a:ext>
                    </a:extLst>
                  </p:cNvPr>
                  <p:cNvSpPr>
                    <a:spLocks noRot="1" noChangeAspect="1" noMove="1" noResize="1" noEditPoints="1" noAdjustHandles="1" noChangeArrowheads="1" noChangeShapeType="1" noTextEdit="1"/>
                  </p:cNvSpPr>
                  <p:nvPr/>
                </p:nvSpPr>
                <p:spPr>
                  <a:xfrm>
                    <a:off x="1858058" y="6159337"/>
                    <a:ext cx="455573" cy="461665"/>
                  </a:xfrm>
                  <a:prstGeom prst="rect">
                    <a:avLst/>
                  </a:prstGeom>
                  <a:blipFill>
                    <a:blip r:embed="rId10"/>
                    <a:stretch>
                      <a:fillRect/>
                    </a:stretch>
                  </a:blipFill>
                </p:spPr>
                <p:txBody>
                  <a:bodyPr/>
                  <a:lstStyle/>
                  <a:p>
                    <a:r>
                      <a:rPr lang="en-US">
                        <a:noFill/>
                      </a:rPr>
                      <a:t> </a:t>
                    </a:r>
                  </a:p>
                </p:txBody>
              </p:sp>
            </mc:Fallback>
          </mc:AlternateContent>
        </p:grpSp>
      </p:grpSp>
      <p:sp>
        <p:nvSpPr>
          <p:cNvPr id="81" name="Rectangular Callout 80">
            <a:extLst>
              <a:ext uri="{FF2B5EF4-FFF2-40B4-BE49-F238E27FC236}">
                <a16:creationId xmlns:a16="http://schemas.microsoft.com/office/drawing/2014/main" id="{05DB197D-D877-5C41-BF5A-2BE2A0C8FC7D}"/>
              </a:ext>
            </a:extLst>
          </p:cNvPr>
          <p:cNvSpPr/>
          <p:nvPr/>
        </p:nvSpPr>
        <p:spPr>
          <a:xfrm>
            <a:off x="7589006" y="4620303"/>
            <a:ext cx="2861776" cy="1373395"/>
          </a:xfrm>
          <a:prstGeom prst="wedgeRectCallout">
            <a:avLst>
              <a:gd name="adj1" fmla="val -47500"/>
              <a:gd name="adj2" fmla="val -688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Solve with MILP formulation that ensures </a:t>
            </a:r>
            <a:r>
              <a:rPr lang="en-US" sz="2000" b="1" i="1" dirty="0">
                <a:solidFill>
                  <a:schemeClr val="tx1"/>
                </a:solidFill>
              </a:rPr>
              <a:t>deterministic solution </a:t>
            </a:r>
          </a:p>
        </p:txBody>
      </p:sp>
      <p:sp>
        <p:nvSpPr>
          <p:cNvPr id="4" name="Slide Number Placeholder 3">
            <a:extLst>
              <a:ext uri="{FF2B5EF4-FFF2-40B4-BE49-F238E27FC236}">
                <a16:creationId xmlns:a16="http://schemas.microsoft.com/office/drawing/2014/main" id="{BEB69D9D-4810-AE4E-A441-23A3AE9C7504}"/>
              </a:ext>
            </a:extLst>
          </p:cNvPr>
          <p:cNvSpPr>
            <a:spLocks noGrp="1"/>
          </p:cNvSpPr>
          <p:nvPr>
            <p:ph type="sldNum" sz="quarter" idx="12"/>
          </p:nvPr>
        </p:nvSpPr>
        <p:spPr/>
        <p:txBody>
          <a:bodyPr/>
          <a:lstStyle/>
          <a:p>
            <a:fld id="{A22F3049-4D5D-CD49-9C0B-231D69548CC5}" type="slidenum">
              <a:rPr lang="en-US" smtClean="0"/>
              <a:t>10</a:t>
            </a:fld>
            <a:endParaRPr lang="en-US"/>
          </a:p>
        </p:txBody>
      </p:sp>
    </p:spTree>
    <p:custDataLst>
      <p:tags r:id="rId1"/>
    </p:custDataLst>
    <p:extLst>
      <p:ext uri="{BB962C8B-B14F-4D97-AF65-F5344CB8AC3E}">
        <p14:creationId xmlns:p14="http://schemas.microsoft.com/office/powerpoint/2010/main" val="1385444925"/>
      </p:ext>
    </p:extLst>
  </p:cSld>
  <p:clrMapOvr>
    <a:masterClrMapping/>
  </p:clrMapOvr>
  <mc:AlternateContent xmlns:mc="http://schemas.openxmlformats.org/markup-compatibility/2006" xmlns:p14="http://schemas.microsoft.com/office/powerpoint/2010/main">
    <mc:Choice Requires="p14">
      <p:transition spd="slow" p14:dur="2000" advTm="20519"/>
    </mc:Choice>
    <mc:Fallback xmlns="">
      <p:transition spd="slow" advTm="205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5">
            <a:extLst>
              <a:ext uri="{FF2B5EF4-FFF2-40B4-BE49-F238E27FC236}">
                <a16:creationId xmlns:a16="http://schemas.microsoft.com/office/drawing/2014/main" id="{8DFD1409-8519-1647-BE69-E009C0E7844C}"/>
              </a:ext>
            </a:extLst>
          </p:cNvPr>
          <p:cNvSpPr/>
          <p:nvPr/>
        </p:nvSpPr>
        <p:spPr>
          <a:xfrm>
            <a:off x="2026763" y="3261674"/>
            <a:ext cx="3186260" cy="2554664"/>
          </a:xfrm>
          <a:custGeom>
            <a:avLst/>
            <a:gdLst>
              <a:gd name="connsiteX0" fmla="*/ 0 w 3186260"/>
              <a:gd name="connsiteY0" fmla="*/ 0 h 2554664"/>
              <a:gd name="connsiteX1" fmla="*/ 471340 w 3186260"/>
              <a:gd name="connsiteY1" fmla="*/ 1187778 h 2554664"/>
              <a:gd name="connsiteX2" fmla="*/ 1159497 w 3186260"/>
              <a:gd name="connsiteY2" fmla="*/ 1828800 h 2554664"/>
              <a:gd name="connsiteX3" fmla="*/ 1979629 w 3186260"/>
              <a:gd name="connsiteY3" fmla="*/ 2328421 h 2554664"/>
              <a:gd name="connsiteX4" fmla="*/ 2639505 w 3186260"/>
              <a:gd name="connsiteY4" fmla="*/ 2488677 h 2554664"/>
              <a:gd name="connsiteX5" fmla="*/ 3186260 w 3186260"/>
              <a:gd name="connsiteY5" fmla="*/ 2554664 h 2554664"/>
              <a:gd name="connsiteX6" fmla="*/ 3186260 w 3186260"/>
              <a:gd name="connsiteY6" fmla="*/ 18854 h 2554664"/>
              <a:gd name="connsiteX7" fmla="*/ 0 w 3186260"/>
              <a:gd name="connsiteY7" fmla="*/ 0 h 255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260" h="2554664">
                <a:moveTo>
                  <a:pt x="0" y="0"/>
                </a:moveTo>
                <a:lnTo>
                  <a:pt x="471340" y="1187778"/>
                </a:lnTo>
                <a:lnTo>
                  <a:pt x="1159497" y="1828800"/>
                </a:lnTo>
                <a:lnTo>
                  <a:pt x="1979629" y="2328421"/>
                </a:lnTo>
                <a:lnTo>
                  <a:pt x="2639505" y="2488677"/>
                </a:lnTo>
                <a:lnTo>
                  <a:pt x="3186260" y="2554664"/>
                </a:lnTo>
                <a:lnTo>
                  <a:pt x="3186260" y="18854"/>
                </a:lnTo>
                <a:lnTo>
                  <a:pt x="0"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3BC85-B74C-D148-B2F5-8D10C716BB8D}"/>
              </a:ext>
            </a:extLst>
          </p:cNvPr>
          <p:cNvSpPr>
            <a:spLocks noGrp="1"/>
          </p:cNvSpPr>
          <p:nvPr>
            <p:ph type="title"/>
          </p:nvPr>
        </p:nvSpPr>
        <p:spPr/>
        <p:txBody>
          <a:bodyPr/>
          <a:lstStyle/>
          <a:p>
            <a:r>
              <a:rPr lang="en-US" dirty="0"/>
              <a:t>Contrastive Explanation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BC4880-8554-4D4A-8AC8-9965F1DFBFD8}"/>
                  </a:ext>
                </a:extLst>
              </p:cNvPr>
              <p:cNvSpPr txBox="1"/>
              <p:nvPr/>
            </p:nvSpPr>
            <p:spPr>
              <a:xfrm>
                <a:off x="3998860" y="1873645"/>
                <a:ext cx="6253283" cy="1200329"/>
              </a:xfrm>
              <a:prstGeom prst="rect">
                <a:avLst/>
              </a:prstGeom>
              <a:noFill/>
            </p:spPr>
            <p:txBody>
              <a:bodyPr wrap="square" rtlCol="0">
                <a:spAutoFit/>
              </a:bodyPr>
              <a:lstStyle/>
              <a:p>
                <a:r>
                  <a:rPr lang="en-US" sz="2400" dirty="0"/>
                  <a:t>Explain the </a:t>
                </a:r>
                <a:r>
                  <a:rPr lang="en-US" sz="2400" b="1" i="1" dirty="0"/>
                  <a:t>tradeoff rationale </a:t>
                </a:r>
                <a:r>
                  <a:rPr lang="en-US" sz="2400" dirty="0"/>
                  <a:t>of decision: it is </a:t>
                </a:r>
                <a:r>
                  <a:rPr lang="en-US" sz="2400" i="1" dirty="0"/>
                  <a:t>not preferred </a:t>
                </a:r>
                <a:r>
                  <a:rPr lang="en-US" sz="2400" dirty="0"/>
                  <a:t>to decrease time from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charset="0"/>
                          </a:rPr>
                          <m:t>𝒕</m:t>
                        </m:r>
                      </m:e>
                      <m:sub>
                        <m:r>
                          <a:rPr lang="en-US" sz="2400" b="1" i="1" smtClean="0">
                            <a:latin typeface="Cambria Math" charset="0"/>
                          </a:rPr>
                          <m:t>𝟎</m:t>
                        </m:r>
                      </m:sub>
                    </m:sSub>
                  </m:oMath>
                </a14:m>
                <a:r>
                  <a:rPr lang="en-US" sz="2400" dirty="0"/>
                  <a:t> to </a:t>
                </a:r>
                <a14:m>
                  <m:oMath xmlns:m="http://schemas.openxmlformats.org/officeDocument/2006/math">
                    <m:r>
                      <a:rPr lang="en-US" sz="2400" b="1" i="1" smtClean="0">
                        <a:solidFill>
                          <a:srgbClr val="FF0000"/>
                        </a:solidFill>
                        <a:latin typeface="Cambria Math" charset="0"/>
                      </a:rPr>
                      <m:t>𝒕</m:t>
                    </m:r>
                    <m:r>
                      <a:rPr lang="en-US" sz="2400" b="1" i="1" smtClean="0">
                        <a:solidFill>
                          <a:srgbClr val="FF0000"/>
                        </a:solidFill>
                        <a:latin typeface="Cambria Math" charset="0"/>
                      </a:rPr>
                      <m:t>′</m:t>
                    </m:r>
                  </m:oMath>
                </a14:m>
                <a:r>
                  <a:rPr lang="en-US" sz="2400" dirty="0"/>
                  <a:t> at the expense of increasing collisions from </a:t>
                </a:r>
                <a14:m>
                  <m:oMath xmlns:m="http://schemas.openxmlformats.org/officeDocument/2006/math">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𝒄</m:t>
                        </m:r>
                      </m:e>
                      <m:sub>
                        <m:r>
                          <a:rPr lang="en-US" sz="2400" b="1" i="1">
                            <a:latin typeface="Cambria Math" charset="0"/>
                          </a:rPr>
                          <m:t>𝟎</m:t>
                        </m:r>
                      </m:sub>
                    </m:sSub>
                  </m:oMath>
                </a14:m>
                <a:r>
                  <a:rPr lang="en-US" sz="2400" dirty="0"/>
                  <a:t> to </a:t>
                </a:r>
                <a14:m>
                  <m:oMath xmlns:m="http://schemas.openxmlformats.org/officeDocument/2006/math">
                    <m:r>
                      <a:rPr lang="en-US" sz="2400" b="1" i="1" smtClean="0">
                        <a:solidFill>
                          <a:srgbClr val="FF0000"/>
                        </a:solidFill>
                        <a:latin typeface="Cambria Math" panose="02040503050406030204" pitchFamily="18" charset="0"/>
                      </a:rPr>
                      <m:t>𝒄</m:t>
                    </m:r>
                    <m:r>
                      <a:rPr lang="en-US" sz="2400" b="1" i="1" smtClean="0">
                        <a:solidFill>
                          <a:srgbClr val="FF0000"/>
                        </a:solidFill>
                        <a:latin typeface="Cambria Math" panose="02040503050406030204" pitchFamily="18" charset="0"/>
                      </a:rPr>
                      <m:t>′</m:t>
                    </m:r>
                  </m:oMath>
                </a14:m>
                <a:endParaRPr lang="en-US" sz="2400" b="1" dirty="0"/>
              </a:p>
            </p:txBody>
          </p:sp>
        </mc:Choice>
        <mc:Fallback xmlns="">
          <p:sp>
            <p:nvSpPr>
              <p:cNvPr id="4" name="TextBox 3">
                <a:extLst>
                  <a:ext uri="{FF2B5EF4-FFF2-40B4-BE49-F238E27FC236}">
                    <a16:creationId xmlns:a16="http://schemas.microsoft.com/office/drawing/2014/main" id="{0FBC4880-8554-4D4A-8AC8-9965F1DFBFD8}"/>
                  </a:ext>
                </a:extLst>
              </p:cNvPr>
              <p:cNvSpPr txBox="1">
                <a:spLocks noRot="1" noChangeAspect="1" noMove="1" noResize="1" noEditPoints="1" noAdjustHandles="1" noChangeArrowheads="1" noChangeShapeType="1" noTextEdit="1"/>
              </p:cNvSpPr>
              <p:nvPr/>
            </p:nvSpPr>
            <p:spPr>
              <a:xfrm>
                <a:off x="3998860" y="1873645"/>
                <a:ext cx="6253283" cy="1200329"/>
              </a:xfrm>
              <a:prstGeom prst="rect">
                <a:avLst/>
              </a:prstGeom>
              <a:blipFill>
                <a:blip r:embed="rId3"/>
                <a:stretch>
                  <a:fillRect l="-1420" t="-4255" b="-11702"/>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815E20BC-924E-2548-8EA9-ABA856FDB528}"/>
              </a:ext>
            </a:extLst>
          </p:cNvPr>
          <p:cNvGrpSpPr/>
          <p:nvPr/>
        </p:nvGrpSpPr>
        <p:grpSpPr>
          <a:xfrm>
            <a:off x="1946500" y="3266201"/>
            <a:ext cx="3074192" cy="2559233"/>
            <a:chOff x="1537377" y="3266201"/>
            <a:chExt cx="3074192" cy="2559233"/>
          </a:xfrm>
        </p:grpSpPr>
        <p:cxnSp>
          <p:nvCxnSpPr>
            <p:cNvPr id="7" name="Straight Arrow Connector 6">
              <a:extLst>
                <a:ext uri="{FF2B5EF4-FFF2-40B4-BE49-F238E27FC236}">
                  <a16:creationId xmlns:a16="http://schemas.microsoft.com/office/drawing/2014/main" id="{B912426C-7565-284A-A26B-E99C60FC4491}"/>
                </a:ext>
              </a:extLst>
            </p:cNvPr>
            <p:cNvCxnSpPr>
              <a:cxnSpLocks/>
              <a:stCxn id="13" idx="1"/>
              <a:endCxn id="10" idx="6"/>
            </p:cNvCxnSpPr>
            <p:nvPr/>
          </p:nvCxnSpPr>
          <p:spPr>
            <a:xfrm flipH="1">
              <a:off x="2861256" y="4586069"/>
              <a:ext cx="681325" cy="4907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71093DD-9C12-9643-BAB3-BCC0D914715E}"/>
                </a:ext>
              </a:extLst>
            </p:cNvPr>
            <p:cNvSpPr>
              <a:spLocks noChangeAspect="1"/>
            </p:cNvSpPr>
            <p:nvPr/>
          </p:nvSpPr>
          <p:spPr>
            <a:xfrm>
              <a:off x="1537377" y="3266201"/>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B5F38EC0-4761-D746-816F-670E7CCEDD4D}"/>
                </a:ext>
              </a:extLst>
            </p:cNvPr>
            <p:cNvSpPr>
              <a:spLocks noChangeAspect="1"/>
            </p:cNvSpPr>
            <p:nvPr/>
          </p:nvSpPr>
          <p:spPr>
            <a:xfrm>
              <a:off x="1998702" y="4350772"/>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21BC97B4-D6E2-2E4D-861D-A18C9C75A7CE}"/>
                </a:ext>
              </a:extLst>
            </p:cNvPr>
            <p:cNvSpPr>
              <a:spLocks noChangeAspect="1"/>
            </p:cNvSpPr>
            <p:nvPr/>
          </p:nvSpPr>
          <p:spPr>
            <a:xfrm>
              <a:off x="2679689" y="4985989"/>
              <a:ext cx="181567" cy="1815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1615115E-EF24-D942-B309-F52ADEAEAC47}"/>
                </a:ext>
              </a:extLst>
            </p:cNvPr>
            <p:cNvSpPr>
              <a:spLocks noChangeAspect="1"/>
            </p:cNvSpPr>
            <p:nvPr/>
          </p:nvSpPr>
          <p:spPr>
            <a:xfrm>
              <a:off x="3498954" y="5491100"/>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47D2FD81-196E-6649-A583-E662AD072473}"/>
                </a:ext>
              </a:extLst>
            </p:cNvPr>
            <p:cNvSpPr>
              <a:spLocks noChangeAspect="1"/>
            </p:cNvSpPr>
            <p:nvPr/>
          </p:nvSpPr>
          <p:spPr>
            <a:xfrm>
              <a:off x="4159713" y="5643867"/>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22ED9C50-66D8-1747-80C1-D687DCD4ADED}"/>
                </a:ext>
              </a:extLst>
            </p:cNvPr>
            <p:cNvSpPr txBox="1"/>
            <p:nvPr/>
          </p:nvSpPr>
          <p:spPr>
            <a:xfrm>
              <a:off x="3542581" y="4232126"/>
              <a:ext cx="1068988" cy="707886"/>
            </a:xfrm>
            <a:prstGeom prst="rect">
              <a:avLst/>
            </a:prstGeom>
            <a:noFill/>
          </p:spPr>
          <p:txBody>
            <a:bodyPr wrap="square" rtlCol="0">
              <a:spAutoFit/>
            </a:bodyPr>
            <a:lstStyle/>
            <a:p>
              <a:r>
                <a:rPr lang="en-US" sz="2000" b="1" dirty="0">
                  <a:solidFill>
                    <a:schemeClr val="accent6"/>
                  </a:solidFill>
                </a:rPr>
                <a:t>Solution Policy</a:t>
              </a:r>
            </a:p>
          </p:txBody>
        </p:sp>
      </p:grpSp>
      <p:grpSp>
        <p:nvGrpSpPr>
          <p:cNvPr id="14" name="Group 13">
            <a:extLst>
              <a:ext uri="{FF2B5EF4-FFF2-40B4-BE49-F238E27FC236}">
                <a16:creationId xmlns:a16="http://schemas.microsoft.com/office/drawing/2014/main" id="{4427DE90-0744-4341-A7BA-213720CD9013}"/>
              </a:ext>
            </a:extLst>
          </p:cNvPr>
          <p:cNvGrpSpPr/>
          <p:nvPr/>
        </p:nvGrpSpPr>
        <p:grpSpPr>
          <a:xfrm>
            <a:off x="978582" y="3789666"/>
            <a:ext cx="4383085" cy="2831336"/>
            <a:chOff x="569459" y="3789666"/>
            <a:chExt cx="4383085" cy="2831336"/>
          </a:xfrm>
        </p:grpSpPr>
        <p:grpSp>
          <p:nvGrpSpPr>
            <p:cNvPr id="15" name="Group 14">
              <a:extLst>
                <a:ext uri="{FF2B5EF4-FFF2-40B4-BE49-F238E27FC236}">
                  <a16:creationId xmlns:a16="http://schemas.microsoft.com/office/drawing/2014/main" id="{369FE6CD-AABD-7444-8404-D239F90C6097}"/>
                </a:ext>
              </a:extLst>
            </p:cNvPr>
            <p:cNvGrpSpPr/>
            <p:nvPr/>
          </p:nvGrpSpPr>
          <p:grpSpPr>
            <a:xfrm>
              <a:off x="1998702" y="3789666"/>
              <a:ext cx="2953842" cy="742673"/>
              <a:chOff x="1998702" y="3789666"/>
              <a:chExt cx="2953842" cy="742673"/>
            </a:xfrm>
          </p:grpSpPr>
          <p:sp>
            <p:nvSpPr>
              <p:cNvPr id="21" name="TextBox 20">
                <a:extLst>
                  <a:ext uri="{FF2B5EF4-FFF2-40B4-BE49-F238E27FC236}">
                    <a16:creationId xmlns:a16="http://schemas.microsoft.com/office/drawing/2014/main" id="{E1B0AD4D-94CB-BB46-8349-AD2E5311F935}"/>
                  </a:ext>
                </a:extLst>
              </p:cNvPr>
              <p:cNvSpPr txBox="1"/>
              <p:nvPr/>
            </p:nvSpPr>
            <p:spPr>
              <a:xfrm>
                <a:off x="2770472" y="3789666"/>
                <a:ext cx="2182072" cy="430887"/>
              </a:xfrm>
              <a:prstGeom prst="rect">
                <a:avLst/>
              </a:prstGeom>
              <a:noFill/>
            </p:spPr>
            <p:txBody>
              <a:bodyPr wrap="none" rtlCol="0">
                <a:spAutoFit/>
              </a:bodyPr>
              <a:lstStyle/>
              <a:p>
                <a:r>
                  <a:rPr lang="en-US" sz="2200" dirty="0">
                    <a:solidFill>
                      <a:srgbClr val="C00000"/>
                    </a:solidFill>
                  </a:rPr>
                  <a:t>Alternative policy</a:t>
                </a:r>
              </a:p>
            </p:txBody>
          </p:sp>
          <p:cxnSp>
            <p:nvCxnSpPr>
              <p:cNvPr id="22" name="Straight Arrow Connector 21">
                <a:extLst>
                  <a:ext uri="{FF2B5EF4-FFF2-40B4-BE49-F238E27FC236}">
                    <a16:creationId xmlns:a16="http://schemas.microsoft.com/office/drawing/2014/main" id="{1E7EC2F4-123C-AA4F-8CDA-9B8C9AFFF1A3}"/>
                  </a:ext>
                </a:extLst>
              </p:cNvPr>
              <p:cNvCxnSpPr>
                <a:stCxn id="21" idx="1"/>
              </p:cNvCxnSpPr>
              <p:nvPr/>
            </p:nvCxnSpPr>
            <p:spPr>
              <a:xfrm flipH="1">
                <a:off x="2153679" y="4005110"/>
                <a:ext cx="616793" cy="372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33FEC70-66E6-4342-92BF-942761E5D72A}"/>
                  </a:ext>
                </a:extLst>
              </p:cNvPr>
              <p:cNvSpPr>
                <a:spLocks noChangeAspect="1"/>
              </p:cNvSpPr>
              <p:nvPr/>
            </p:nvSpPr>
            <p:spPr>
              <a:xfrm>
                <a:off x="1998702" y="4350772"/>
                <a:ext cx="181567" cy="18156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CEB25861-944E-EC48-881A-0CD1993395D3}"/>
                </a:ext>
              </a:extLst>
            </p:cNvPr>
            <p:cNvGrpSpPr/>
            <p:nvPr/>
          </p:nvGrpSpPr>
          <p:grpSpPr>
            <a:xfrm>
              <a:off x="569459" y="4203097"/>
              <a:ext cx="1744172" cy="2417905"/>
              <a:chOff x="569459" y="4203097"/>
              <a:chExt cx="1744172" cy="2417905"/>
            </a:xfrm>
          </p:grpSpPr>
          <p:cxnSp>
            <p:nvCxnSpPr>
              <p:cNvPr id="17" name="Straight Connector 16">
                <a:extLst>
                  <a:ext uri="{FF2B5EF4-FFF2-40B4-BE49-F238E27FC236}">
                    <a16:creationId xmlns:a16="http://schemas.microsoft.com/office/drawing/2014/main" id="{AAFF7E80-50C0-F341-82F6-04A034B5229B}"/>
                  </a:ext>
                </a:extLst>
              </p:cNvPr>
              <p:cNvCxnSpPr/>
              <p:nvPr/>
            </p:nvCxnSpPr>
            <p:spPr>
              <a:xfrm flipH="1">
                <a:off x="1058416" y="4428162"/>
                <a:ext cx="96687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392439E-9905-2548-BDE0-38CC66DBE485}"/>
                      </a:ext>
                    </a:extLst>
                  </p:cNvPr>
                  <p:cNvSpPr/>
                  <p:nvPr/>
                </p:nvSpPr>
                <p:spPr>
                  <a:xfrm>
                    <a:off x="569459" y="4203097"/>
                    <a:ext cx="4748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𝑐</m:t>
                          </m:r>
                          <m:r>
                            <a:rPr lang="en-US" sz="2400" b="0" i="1" smtClean="0">
                              <a:solidFill>
                                <a:srgbClr val="FF0000"/>
                              </a:solidFill>
                              <a:latin typeface="Cambria Math" charset="0"/>
                            </a:rPr>
                            <m:t>′</m:t>
                          </m:r>
                        </m:oMath>
                      </m:oMathPara>
                    </a14:m>
                    <a:endParaRPr lang="en-US" sz="2400" dirty="0">
                      <a:solidFill>
                        <a:srgbClr val="FF0000"/>
                      </a:solidFill>
                    </a:endParaRPr>
                  </a:p>
                </p:txBody>
              </p:sp>
            </mc:Choice>
            <mc:Fallback xmlns="">
              <p:sp>
                <p:nvSpPr>
                  <p:cNvPr id="71" name="Rectangle 70">
                    <a:extLst>
                      <a:ext uri="{FF2B5EF4-FFF2-40B4-BE49-F238E27FC236}">
                        <a16:creationId xmlns:a16="http://schemas.microsoft.com/office/drawing/2014/main" id="{09CAAF8E-F272-8E42-A1E3-EA968CED03BB}"/>
                      </a:ext>
                    </a:extLst>
                  </p:cNvPr>
                  <p:cNvSpPr>
                    <a:spLocks noRot="1" noChangeAspect="1" noMove="1" noResize="1" noEditPoints="1" noAdjustHandles="1" noChangeArrowheads="1" noChangeShapeType="1" noTextEdit="1"/>
                  </p:cNvSpPr>
                  <p:nvPr/>
                </p:nvSpPr>
                <p:spPr>
                  <a:xfrm>
                    <a:off x="569459" y="4203097"/>
                    <a:ext cx="474809" cy="461665"/>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2B2E822A-E3CB-CF43-B46D-5369A19FB5B0}"/>
                  </a:ext>
                </a:extLst>
              </p:cNvPr>
              <p:cNvCxnSpPr/>
              <p:nvPr/>
            </p:nvCxnSpPr>
            <p:spPr>
              <a:xfrm flipH="1">
                <a:off x="2085845" y="4561048"/>
                <a:ext cx="1" cy="1568797"/>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004608D8-271D-874E-8D60-83A98137EBB8}"/>
                      </a:ext>
                    </a:extLst>
                  </p:cNvPr>
                  <p:cNvSpPr/>
                  <p:nvPr/>
                </p:nvSpPr>
                <p:spPr>
                  <a:xfrm>
                    <a:off x="1858058" y="6159337"/>
                    <a:ext cx="4555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charset="0"/>
                            </a:rPr>
                            <m:t>𝑡</m:t>
                          </m:r>
                          <m:r>
                            <a:rPr lang="en-US" sz="2400" b="0" i="1" smtClean="0">
                              <a:solidFill>
                                <a:srgbClr val="FF0000"/>
                              </a:solidFill>
                              <a:latin typeface="Cambria Math" charset="0"/>
                            </a:rPr>
                            <m:t>′</m:t>
                          </m:r>
                        </m:oMath>
                      </m:oMathPara>
                    </a14:m>
                    <a:endParaRPr lang="en-US" sz="2400" dirty="0">
                      <a:solidFill>
                        <a:srgbClr val="FF0000"/>
                      </a:solidFill>
                    </a:endParaRPr>
                  </a:p>
                </p:txBody>
              </p:sp>
            </mc:Choice>
            <mc:Fallback xmlns="">
              <p:sp>
                <p:nvSpPr>
                  <p:cNvPr id="73" name="Rectangle 72">
                    <a:extLst>
                      <a:ext uri="{FF2B5EF4-FFF2-40B4-BE49-F238E27FC236}">
                        <a16:creationId xmlns:a16="http://schemas.microsoft.com/office/drawing/2014/main" id="{A1F8D051-C4C5-004B-B5A1-BCDE6B7A1B5A}"/>
                      </a:ext>
                    </a:extLst>
                  </p:cNvPr>
                  <p:cNvSpPr>
                    <a:spLocks noRot="1" noChangeAspect="1" noMove="1" noResize="1" noEditPoints="1" noAdjustHandles="1" noChangeArrowheads="1" noChangeShapeType="1" noTextEdit="1"/>
                  </p:cNvSpPr>
                  <p:nvPr/>
                </p:nvSpPr>
                <p:spPr>
                  <a:xfrm>
                    <a:off x="1858058" y="6159337"/>
                    <a:ext cx="455573" cy="461665"/>
                  </a:xfrm>
                  <a:prstGeom prst="rect">
                    <a:avLst/>
                  </a:prstGeom>
                  <a:blipFill>
                    <a:blip r:embed="rId5"/>
                    <a:stretch>
                      <a:fillRect/>
                    </a:stretch>
                  </a:blipFill>
                </p:spPr>
                <p:txBody>
                  <a:bodyPr/>
                  <a:lstStyle/>
                  <a:p>
                    <a:r>
                      <a:rPr lang="en-US">
                        <a:noFill/>
                      </a:rPr>
                      <a:t> </a:t>
                    </a:r>
                  </a:p>
                </p:txBody>
              </p:sp>
            </mc:Fallback>
          </mc:AlternateContent>
        </p:grpSp>
      </p:grpSp>
      <p:grpSp>
        <p:nvGrpSpPr>
          <p:cNvPr id="24" name="Group 23">
            <a:extLst>
              <a:ext uri="{FF2B5EF4-FFF2-40B4-BE49-F238E27FC236}">
                <a16:creationId xmlns:a16="http://schemas.microsoft.com/office/drawing/2014/main" id="{6DD7D937-9564-1842-8D1E-69BEF5A20207}"/>
              </a:ext>
            </a:extLst>
          </p:cNvPr>
          <p:cNvGrpSpPr/>
          <p:nvPr/>
        </p:nvGrpSpPr>
        <p:grpSpPr>
          <a:xfrm>
            <a:off x="937942" y="4831421"/>
            <a:ext cx="2497140" cy="1789706"/>
            <a:chOff x="528819" y="4831421"/>
            <a:chExt cx="2497140" cy="1789706"/>
          </a:xfrm>
        </p:grpSpPr>
        <p:cxnSp>
          <p:nvCxnSpPr>
            <p:cNvPr id="25" name="Straight Connector 24">
              <a:extLst>
                <a:ext uri="{FF2B5EF4-FFF2-40B4-BE49-F238E27FC236}">
                  <a16:creationId xmlns:a16="http://schemas.microsoft.com/office/drawing/2014/main" id="{70C14731-1B6C-294C-98E7-C35D699047BD}"/>
                </a:ext>
              </a:extLst>
            </p:cNvPr>
            <p:cNvCxnSpPr/>
            <p:nvPr/>
          </p:nvCxnSpPr>
          <p:spPr>
            <a:xfrm flipH="1" flipV="1">
              <a:off x="1102304" y="5073518"/>
              <a:ext cx="1577385" cy="3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45C1ED-FE6D-7E4D-A452-DB2468F2D30D}"/>
                </a:ext>
              </a:extLst>
            </p:cNvPr>
            <p:cNvCxnSpPr/>
            <p:nvPr/>
          </p:nvCxnSpPr>
          <p:spPr>
            <a:xfrm flipH="1">
              <a:off x="2770472" y="5167556"/>
              <a:ext cx="1" cy="9792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F2B696E-8E6E-564F-9D49-4162CDCD94C0}"/>
                    </a:ext>
                  </a:extLst>
                </p:cNvPr>
                <p:cNvSpPr/>
                <p:nvPr/>
              </p:nvSpPr>
              <p:spPr>
                <a:xfrm>
                  <a:off x="2512420" y="6159462"/>
                  <a:ext cx="5135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𝑡</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80" name="Rectangle 79">
                  <a:extLst>
                    <a:ext uri="{FF2B5EF4-FFF2-40B4-BE49-F238E27FC236}">
                      <a16:creationId xmlns:a16="http://schemas.microsoft.com/office/drawing/2014/main" id="{94173842-4B91-5544-B226-65815F7B6F28}"/>
                    </a:ext>
                  </a:extLst>
                </p:cNvPr>
                <p:cNvSpPr>
                  <a:spLocks noRot="1" noChangeAspect="1" noMove="1" noResize="1" noEditPoints="1" noAdjustHandles="1" noChangeArrowheads="1" noChangeShapeType="1" noTextEdit="1"/>
                </p:cNvSpPr>
                <p:nvPr/>
              </p:nvSpPr>
              <p:spPr>
                <a:xfrm>
                  <a:off x="2512420" y="6159462"/>
                  <a:ext cx="513539"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5F2CB145-0E9A-3541-B7C6-5EFDD7D85241}"/>
                    </a:ext>
                  </a:extLst>
                </p:cNvPr>
                <p:cNvSpPr/>
                <p:nvPr/>
              </p:nvSpPr>
              <p:spPr>
                <a:xfrm>
                  <a:off x="528819" y="4831421"/>
                  <a:ext cx="529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b="0" i="1" smtClean="0">
                                <a:latin typeface="Cambria Math" panose="02040503050406030204" pitchFamily="18" charset="0"/>
                                <a:ea typeface="Cambria Math" charset="0"/>
                                <a:cs typeface="Cambria Math" charset="0"/>
                              </a:rPr>
                              <m:t>𝑐</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81" name="Rectangle 80">
                  <a:extLst>
                    <a:ext uri="{FF2B5EF4-FFF2-40B4-BE49-F238E27FC236}">
                      <a16:creationId xmlns:a16="http://schemas.microsoft.com/office/drawing/2014/main" id="{36A725E2-E38C-784B-BBB6-42BABD8EFA20}"/>
                    </a:ext>
                  </a:extLst>
                </p:cNvPr>
                <p:cNvSpPr>
                  <a:spLocks noRot="1" noChangeAspect="1" noMove="1" noResize="1" noEditPoints="1" noAdjustHandles="1" noChangeArrowheads="1" noChangeShapeType="1" noTextEdit="1"/>
                </p:cNvSpPr>
                <p:nvPr/>
              </p:nvSpPr>
              <p:spPr>
                <a:xfrm>
                  <a:off x="528819" y="4831421"/>
                  <a:ext cx="529760" cy="461665"/>
                </a:xfrm>
                <a:prstGeom prst="rect">
                  <a:avLst/>
                </a:prstGeom>
                <a:blipFill>
                  <a:blip r:embed="rId7"/>
                  <a:stretch>
                    <a:fillRect/>
                  </a:stretch>
                </a:blipFill>
              </p:spPr>
              <p:txBody>
                <a:bodyPr/>
                <a:lstStyle/>
                <a:p>
                  <a:r>
                    <a:rPr lang="en-US">
                      <a:noFill/>
                    </a:rPr>
                    <a:t> </a:t>
                  </a:r>
                </a:p>
              </p:txBody>
            </p:sp>
          </mc:Fallback>
        </mc:AlternateContent>
      </p:grpSp>
      <p:sp>
        <p:nvSpPr>
          <p:cNvPr id="29" name="TextBox 28">
            <a:extLst>
              <a:ext uri="{FF2B5EF4-FFF2-40B4-BE49-F238E27FC236}">
                <a16:creationId xmlns:a16="http://schemas.microsoft.com/office/drawing/2014/main" id="{D6A8E598-C4A2-E44E-8550-7DEC8676EABB}"/>
              </a:ext>
            </a:extLst>
          </p:cNvPr>
          <p:cNvSpPr txBox="1"/>
          <p:nvPr/>
        </p:nvSpPr>
        <p:spPr>
          <a:xfrm>
            <a:off x="6430969" y="3262074"/>
            <a:ext cx="2907030" cy="1323439"/>
          </a:xfrm>
          <a:prstGeom prst="rect">
            <a:avLst/>
          </a:prstGeom>
          <a:noFill/>
        </p:spPr>
        <p:txBody>
          <a:bodyPr wrap="square" rtlCol="0">
            <a:spAutoFit/>
          </a:bodyPr>
          <a:lstStyle/>
          <a:p>
            <a:r>
              <a:rPr lang="en-US" sz="2400" b="1" dirty="0"/>
              <a:t>How</a:t>
            </a:r>
            <a:r>
              <a:rPr lang="en-US" sz="2400" dirty="0"/>
              <a:t> </a:t>
            </a:r>
            <a:r>
              <a:rPr lang="en-US" sz="2800" i="1" dirty="0"/>
              <a:t>travel time </a:t>
            </a:r>
            <a:r>
              <a:rPr lang="en-US" sz="2400" dirty="0"/>
              <a:t>is compromised for better </a:t>
            </a:r>
            <a:r>
              <a:rPr lang="en-US" sz="2800" i="1" dirty="0"/>
              <a:t>safety</a:t>
            </a:r>
          </a:p>
        </p:txBody>
      </p:sp>
      <p:grpSp>
        <p:nvGrpSpPr>
          <p:cNvPr id="30" name="Group 29">
            <a:extLst>
              <a:ext uri="{FF2B5EF4-FFF2-40B4-BE49-F238E27FC236}">
                <a16:creationId xmlns:a16="http://schemas.microsoft.com/office/drawing/2014/main" id="{12755BFF-BB00-3948-B84B-B7221CBCA535}"/>
              </a:ext>
            </a:extLst>
          </p:cNvPr>
          <p:cNvGrpSpPr/>
          <p:nvPr/>
        </p:nvGrpSpPr>
        <p:grpSpPr>
          <a:xfrm>
            <a:off x="838200" y="2518739"/>
            <a:ext cx="5308528" cy="3832224"/>
            <a:chOff x="429077" y="2518739"/>
            <a:chExt cx="5308528" cy="3832224"/>
          </a:xfrm>
        </p:grpSpPr>
        <p:grpSp>
          <p:nvGrpSpPr>
            <p:cNvPr id="31" name="Group 30">
              <a:extLst>
                <a:ext uri="{FF2B5EF4-FFF2-40B4-BE49-F238E27FC236}">
                  <a16:creationId xmlns:a16="http://schemas.microsoft.com/office/drawing/2014/main" id="{690D1945-BEF3-C04E-9C1E-0D958528F6F4}"/>
                </a:ext>
              </a:extLst>
            </p:cNvPr>
            <p:cNvGrpSpPr/>
            <p:nvPr/>
          </p:nvGrpSpPr>
          <p:grpSpPr>
            <a:xfrm>
              <a:off x="1058416" y="2975263"/>
              <a:ext cx="4679189" cy="3375700"/>
              <a:chOff x="1058416" y="2975263"/>
              <a:chExt cx="4679189" cy="3375700"/>
            </a:xfrm>
          </p:grpSpPr>
          <p:cxnSp>
            <p:nvCxnSpPr>
              <p:cNvPr id="33" name="Straight Arrow Connector 32">
                <a:extLst>
                  <a:ext uri="{FF2B5EF4-FFF2-40B4-BE49-F238E27FC236}">
                    <a16:creationId xmlns:a16="http://schemas.microsoft.com/office/drawing/2014/main" id="{5F74BEB0-4954-BD4E-A7A6-486DA6823406}"/>
                  </a:ext>
                </a:extLst>
              </p:cNvPr>
              <p:cNvCxnSpPr/>
              <p:nvPr/>
            </p:nvCxnSpPr>
            <p:spPr>
              <a:xfrm flipV="1">
                <a:off x="1058416" y="2975263"/>
                <a:ext cx="0" cy="317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A8B687-0436-484F-A145-36F8349443F2}"/>
                  </a:ext>
                </a:extLst>
              </p:cNvPr>
              <p:cNvCxnSpPr/>
              <p:nvPr/>
            </p:nvCxnSpPr>
            <p:spPr>
              <a:xfrm>
                <a:off x="1058416" y="6146834"/>
                <a:ext cx="3821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10664DB-B008-C64A-8628-2AFEAC81C8C5}"/>
                  </a:ext>
                </a:extLst>
              </p:cNvPr>
              <p:cNvSpPr txBox="1"/>
              <p:nvPr/>
            </p:nvSpPr>
            <p:spPr>
              <a:xfrm>
                <a:off x="4983873" y="5920076"/>
                <a:ext cx="753732" cy="430887"/>
              </a:xfrm>
              <a:prstGeom prst="rect">
                <a:avLst/>
              </a:prstGeom>
              <a:noFill/>
            </p:spPr>
            <p:txBody>
              <a:bodyPr wrap="none" rtlCol="0">
                <a:spAutoFit/>
              </a:bodyPr>
              <a:lstStyle/>
              <a:p>
                <a:r>
                  <a:rPr lang="en-US" sz="2200" dirty="0"/>
                  <a:t>Time</a:t>
                </a:r>
              </a:p>
            </p:txBody>
          </p:sp>
        </p:grpSp>
        <p:sp>
          <p:nvSpPr>
            <p:cNvPr id="32" name="TextBox 31">
              <a:extLst>
                <a:ext uri="{FF2B5EF4-FFF2-40B4-BE49-F238E27FC236}">
                  <a16:creationId xmlns:a16="http://schemas.microsoft.com/office/drawing/2014/main" id="{5A9124C5-AD5A-A443-9194-6EEC1F2006C3}"/>
                </a:ext>
              </a:extLst>
            </p:cNvPr>
            <p:cNvSpPr txBox="1"/>
            <p:nvPr/>
          </p:nvSpPr>
          <p:spPr>
            <a:xfrm>
              <a:off x="429077" y="2518739"/>
              <a:ext cx="1459054" cy="430887"/>
            </a:xfrm>
            <a:prstGeom prst="rect">
              <a:avLst/>
            </a:prstGeom>
            <a:noFill/>
          </p:spPr>
          <p:txBody>
            <a:bodyPr wrap="none" rtlCol="0">
              <a:spAutoFit/>
            </a:bodyPr>
            <a:lstStyle/>
            <a:p>
              <a:r>
                <a:rPr lang="en-US" sz="2200" dirty="0"/>
                <a:t>E[Collision]</a:t>
              </a:r>
            </a:p>
          </p:txBody>
        </p:sp>
      </p:grpSp>
      <p:sp>
        <p:nvSpPr>
          <p:cNvPr id="37" name="Slide Number Placeholder 36">
            <a:extLst>
              <a:ext uri="{FF2B5EF4-FFF2-40B4-BE49-F238E27FC236}">
                <a16:creationId xmlns:a16="http://schemas.microsoft.com/office/drawing/2014/main" id="{0F161FFA-6A4B-FB4E-8E18-A858BFFF7E41}"/>
              </a:ext>
            </a:extLst>
          </p:cNvPr>
          <p:cNvSpPr>
            <a:spLocks noGrp="1"/>
          </p:cNvSpPr>
          <p:nvPr>
            <p:ph type="sldNum" sz="quarter" idx="12"/>
          </p:nvPr>
        </p:nvSpPr>
        <p:spPr/>
        <p:txBody>
          <a:bodyPr/>
          <a:lstStyle/>
          <a:p>
            <a:fld id="{A22F3049-4D5D-CD49-9C0B-231D69548CC5}" type="slidenum">
              <a:rPr lang="en-US" smtClean="0"/>
              <a:t>11</a:t>
            </a:fld>
            <a:endParaRPr lang="en-US"/>
          </a:p>
        </p:txBody>
      </p:sp>
    </p:spTree>
    <p:extLst>
      <p:ext uri="{BB962C8B-B14F-4D97-AF65-F5344CB8AC3E}">
        <p14:creationId xmlns:p14="http://schemas.microsoft.com/office/powerpoint/2010/main" val="590404584"/>
      </p:ext>
    </p:extLst>
  </p:cSld>
  <p:clrMapOvr>
    <a:masterClrMapping/>
  </p:clrMapOvr>
  <mc:AlternateContent xmlns:mc="http://schemas.openxmlformats.org/markup-compatibility/2006" xmlns:p14="http://schemas.microsoft.com/office/powerpoint/2010/main">
    <mc:Choice Requires="p14">
      <p:transition spd="slow" p14:dur="2000" advTm="19260"/>
    </mc:Choice>
    <mc:Fallback xmlns="">
      <p:transition spd="slow" advTm="1926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a:extLst>
              <a:ext uri="{FF2B5EF4-FFF2-40B4-BE49-F238E27FC236}">
                <a16:creationId xmlns:a16="http://schemas.microsoft.com/office/drawing/2014/main" id="{EED933CF-794C-0E4F-9872-2E5DAA8CB5FA}"/>
              </a:ext>
            </a:extLst>
          </p:cNvPr>
          <p:cNvSpPr/>
          <p:nvPr/>
        </p:nvSpPr>
        <p:spPr>
          <a:xfrm>
            <a:off x="2026763" y="3261674"/>
            <a:ext cx="3186260" cy="2554664"/>
          </a:xfrm>
          <a:custGeom>
            <a:avLst/>
            <a:gdLst>
              <a:gd name="connsiteX0" fmla="*/ 0 w 3186260"/>
              <a:gd name="connsiteY0" fmla="*/ 0 h 2554664"/>
              <a:gd name="connsiteX1" fmla="*/ 471340 w 3186260"/>
              <a:gd name="connsiteY1" fmla="*/ 1187778 h 2554664"/>
              <a:gd name="connsiteX2" fmla="*/ 1159497 w 3186260"/>
              <a:gd name="connsiteY2" fmla="*/ 1828800 h 2554664"/>
              <a:gd name="connsiteX3" fmla="*/ 1979629 w 3186260"/>
              <a:gd name="connsiteY3" fmla="*/ 2328421 h 2554664"/>
              <a:gd name="connsiteX4" fmla="*/ 2639505 w 3186260"/>
              <a:gd name="connsiteY4" fmla="*/ 2488677 h 2554664"/>
              <a:gd name="connsiteX5" fmla="*/ 3186260 w 3186260"/>
              <a:gd name="connsiteY5" fmla="*/ 2554664 h 2554664"/>
              <a:gd name="connsiteX6" fmla="*/ 3186260 w 3186260"/>
              <a:gd name="connsiteY6" fmla="*/ 18854 h 2554664"/>
              <a:gd name="connsiteX7" fmla="*/ 0 w 3186260"/>
              <a:gd name="connsiteY7" fmla="*/ 0 h 255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260" h="2554664">
                <a:moveTo>
                  <a:pt x="0" y="0"/>
                </a:moveTo>
                <a:lnTo>
                  <a:pt x="471340" y="1187778"/>
                </a:lnTo>
                <a:lnTo>
                  <a:pt x="1159497" y="1828800"/>
                </a:lnTo>
                <a:lnTo>
                  <a:pt x="1979629" y="2328421"/>
                </a:lnTo>
                <a:lnTo>
                  <a:pt x="2639505" y="2488677"/>
                </a:lnTo>
                <a:lnTo>
                  <a:pt x="3186260" y="2554664"/>
                </a:lnTo>
                <a:lnTo>
                  <a:pt x="3186260" y="18854"/>
                </a:lnTo>
                <a:lnTo>
                  <a:pt x="0"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FF5D0BE-32C9-9D49-9593-ED90A0F88EE6}"/>
              </a:ext>
            </a:extLst>
          </p:cNvPr>
          <p:cNvSpPr/>
          <p:nvPr/>
        </p:nvSpPr>
        <p:spPr>
          <a:xfrm>
            <a:off x="1467539" y="3261674"/>
            <a:ext cx="1426963" cy="288516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574BF-6E40-FD47-A87E-32FC4C2B62A1}"/>
              </a:ext>
            </a:extLst>
          </p:cNvPr>
          <p:cNvSpPr>
            <a:spLocks noGrp="1"/>
          </p:cNvSpPr>
          <p:nvPr>
            <p:ph type="title"/>
          </p:nvPr>
        </p:nvSpPr>
        <p:spPr/>
        <p:txBody>
          <a:bodyPr/>
          <a:lstStyle/>
          <a:p>
            <a:r>
              <a:rPr lang="en-US" dirty="0"/>
              <a:t>Find Alternatives: Soft Constraints</a:t>
            </a:r>
          </a:p>
        </p:txBody>
      </p:sp>
      <p:grpSp>
        <p:nvGrpSpPr>
          <p:cNvPr id="282" name="Group 281">
            <a:extLst>
              <a:ext uri="{FF2B5EF4-FFF2-40B4-BE49-F238E27FC236}">
                <a16:creationId xmlns:a16="http://schemas.microsoft.com/office/drawing/2014/main" id="{D4D95DDB-E94B-CC49-B6D6-9CB80BB4025F}"/>
              </a:ext>
            </a:extLst>
          </p:cNvPr>
          <p:cNvGrpSpPr/>
          <p:nvPr/>
        </p:nvGrpSpPr>
        <p:grpSpPr>
          <a:xfrm>
            <a:off x="838200" y="2518739"/>
            <a:ext cx="5308528" cy="3832224"/>
            <a:chOff x="429077" y="2518739"/>
            <a:chExt cx="5308528" cy="3832224"/>
          </a:xfrm>
        </p:grpSpPr>
        <p:sp>
          <p:nvSpPr>
            <p:cNvPr id="283" name="TextBox 282">
              <a:extLst>
                <a:ext uri="{FF2B5EF4-FFF2-40B4-BE49-F238E27FC236}">
                  <a16:creationId xmlns:a16="http://schemas.microsoft.com/office/drawing/2014/main" id="{1BFE182A-D4FD-B147-9A01-D3CC5293A0EE}"/>
                </a:ext>
              </a:extLst>
            </p:cNvPr>
            <p:cNvSpPr txBox="1"/>
            <p:nvPr/>
          </p:nvSpPr>
          <p:spPr>
            <a:xfrm>
              <a:off x="429077" y="2518739"/>
              <a:ext cx="1459054" cy="430887"/>
            </a:xfrm>
            <a:prstGeom prst="rect">
              <a:avLst/>
            </a:prstGeom>
            <a:noFill/>
          </p:spPr>
          <p:txBody>
            <a:bodyPr wrap="none" rtlCol="0">
              <a:spAutoFit/>
            </a:bodyPr>
            <a:lstStyle/>
            <a:p>
              <a:r>
                <a:rPr lang="en-US" sz="2200" dirty="0"/>
                <a:t>E[Collision]</a:t>
              </a:r>
            </a:p>
          </p:txBody>
        </p:sp>
        <p:cxnSp>
          <p:nvCxnSpPr>
            <p:cNvPr id="284" name="Straight Arrow Connector 283">
              <a:extLst>
                <a:ext uri="{FF2B5EF4-FFF2-40B4-BE49-F238E27FC236}">
                  <a16:creationId xmlns:a16="http://schemas.microsoft.com/office/drawing/2014/main" id="{FA618E94-2460-9C45-8A67-4F07E7C06297}"/>
                </a:ext>
              </a:extLst>
            </p:cNvPr>
            <p:cNvCxnSpPr/>
            <p:nvPr/>
          </p:nvCxnSpPr>
          <p:spPr>
            <a:xfrm flipV="1">
              <a:off x="1058416" y="2975263"/>
              <a:ext cx="0" cy="317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433C593-4C11-4548-BD60-F15C24678A48}"/>
                </a:ext>
              </a:extLst>
            </p:cNvPr>
            <p:cNvCxnSpPr/>
            <p:nvPr/>
          </p:nvCxnSpPr>
          <p:spPr>
            <a:xfrm>
              <a:off x="1058416" y="6146834"/>
              <a:ext cx="3821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C278FFE6-4A9A-9949-BD9A-979A15352802}"/>
                </a:ext>
              </a:extLst>
            </p:cNvPr>
            <p:cNvSpPr txBox="1"/>
            <p:nvPr/>
          </p:nvSpPr>
          <p:spPr>
            <a:xfrm>
              <a:off x="4983873" y="5920076"/>
              <a:ext cx="753732" cy="430887"/>
            </a:xfrm>
            <a:prstGeom prst="rect">
              <a:avLst/>
            </a:prstGeom>
            <a:noFill/>
          </p:spPr>
          <p:txBody>
            <a:bodyPr wrap="none" rtlCol="0">
              <a:spAutoFit/>
            </a:bodyPr>
            <a:lstStyle/>
            <a:p>
              <a:r>
                <a:rPr lang="en-US" sz="2200" dirty="0"/>
                <a:t>Time</a:t>
              </a:r>
            </a:p>
          </p:txBody>
        </p:sp>
      </p:grpSp>
      <p:grpSp>
        <p:nvGrpSpPr>
          <p:cNvPr id="301" name="Group 300">
            <a:extLst>
              <a:ext uri="{FF2B5EF4-FFF2-40B4-BE49-F238E27FC236}">
                <a16:creationId xmlns:a16="http://schemas.microsoft.com/office/drawing/2014/main" id="{16C0B96C-62FB-4B45-AE97-D899BBCCDE67}"/>
              </a:ext>
            </a:extLst>
          </p:cNvPr>
          <p:cNvGrpSpPr/>
          <p:nvPr/>
        </p:nvGrpSpPr>
        <p:grpSpPr>
          <a:xfrm>
            <a:off x="1943417" y="3268985"/>
            <a:ext cx="3074192" cy="2559233"/>
            <a:chOff x="1537377" y="3266201"/>
            <a:chExt cx="3074192" cy="2559233"/>
          </a:xfrm>
        </p:grpSpPr>
        <p:cxnSp>
          <p:nvCxnSpPr>
            <p:cNvPr id="303" name="Straight Arrow Connector 302">
              <a:extLst>
                <a:ext uri="{FF2B5EF4-FFF2-40B4-BE49-F238E27FC236}">
                  <a16:creationId xmlns:a16="http://schemas.microsoft.com/office/drawing/2014/main" id="{60571E27-2890-3C40-80CD-2FC2235FD636}"/>
                </a:ext>
              </a:extLst>
            </p:cNvPr>
            <p:cNvCxnSpPr>
              <a:cxnSpLocks/>
              <a:stCxn id="308" idx="1"/>
              <a:endCxn id="305" idx="6"/>
            </p:cNvCxnSpPr>
            <p:nvPr/>
          </p:nvCxnSpPr>
          <p:spPr>
            <a:xfrm flipH="1">
              <a:off x="2861256" y="4586069"/>
              <a:ext cx="681325" cy="4907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CD7DA0AA-2F4A-C24A-AE12-C884AF0D2451}"/>
                </a:ext>
              </a:extLst>
            </p:cNvPr>
            <p:cNvSpPr>
              <a:spLocks noChangeAspect="1"/>
            </p:cNvSpPr>
            <p:nvPr/>
          </p:nvSpPr>
          <p:spPr>
            <a:xfrm>
              <a:off x="1537377" y="3266201"/>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5" name="Oval 304">
              <a:extLst>
                <a:ext uri="{FF2B5EF4-FFF2-40B4-BE49-F238E27FC236}">
                  <a16:creationId xmlns:a16="http://schemas.microsoft.com/office/drawing/2014/main" id="{02A23256-1265-7C48-AB93-6E5BFB5A3696}"/>
                </a:ext>
              </a:extLst>
            </p:cNvPr>
            <p:cNvSpPr>
              <a:spLocks noChangeAspect="1"/>
            </p:cNvSpPr>
            <p:nvPr/>
          </p:nvSpPr>
          <p:spPr>
            <a:xfrm>
              <a:off x="2679689" y="4985989"/>
              <a:ext cx="181567" cy="1815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6" name="Oval 305">
              <a:extLst>
                <a:ext uri="{FF2B5EF4-FFF2-40B4-BE49-F238E27FC236}">
                  <a16:creationId xmlns:a16="http://schemas.microsoft.com/office/drawing/2014/main" id="{61533D9A-35E7-014E-B14E-BAE4C080C630}"/>
                </a:ext>
              </a:extLst>
            </p:cNvPr>
            <p:cNvSpPr>
              <a:spLocks noChangeAspect="1"/>
            </p:cNvSpPr>
            <p:nvPr/>
          </p:nvSpPr>
          <p:spPr>
            <a:xfrm>
              <a:off x="3498954" y="5491100"/>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7" name="Oval 306">
              <a:extLst>
                <a:ext uri="{FF2B5EF4-FFF2-40B4-BE49-F238E27FC236}">
                  <a16:creationId xmlns:a16="http://schemas.microsoft.com/office/drawing/2014/main" id="{E0C790B8-2BAE-8744-A8F2-451C9CDC17C7}"/>
                </a:ext>
              </a:extLst>
            </p:cNvPr>
            <p:cNvSpPr>
              <a:spLocks noChangeAspect="1"/>
            </p:cNvSpPr>
            <p:nvPr/>
          </p:nvSpPr>
          <p:spPr>
            <a:xfrm>
              <a:off x="4159713" y="5643867"/>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TextBox 307">
              <a:extLst>
                <a:ext uri="{FF2B5EF4-FFF2-40B4-BE49-F238E27FC236}">
                  <a16:creationId xmlns:a16="http://schemas.microsoft.com/office/drawing/2014/main" id="{3383D3E0-BACC-BD41-9B9D-FE8E20BAF1F2}"/>
                </a:ext>
              </a:extLst>
            </p:cNvPr>
            <p:cNvSpPr txBox="1"/>
            <p:nvPr/>
          </p:nvSpPr>
          <p:spPr>
            <a:xfrm>
              <a:off x="3542581" y="4232126"/>
              <a:ext cx="1068988" cy="707886"/>
            </a:xfrm>
            <a:prstGeom prst="rect">
              <a:avLst/>
            </a:prstGeom>
            <a:noFill/>
          </p:spPr>
          <p:txBody>
            <a:bodyPr wrap="square" rtlCol="0">
              <a:spAutoFit/>
            </a:bodyPr>
            <a:lstStyle/>
            <a:p>
              <a:r>
                <a:rPr lang="en-US" sz="2000" b="1" dirty="0">
                  <a:solidFill>
                    <a:schemeClr val="accent6"/>
                  </a:solidFill>
                </a:rPr>
                <a:t>Solution Policy</a:t>
              </a:r>
            </a:p>
          </p:txBody>
        </p:sp>
        <p:sp>
          <p:nvSpPr>
            <p:cNvPr id="309" name="Oval 308">
              <a:extLst>
                <a:ext uri="{FF2B5EF4-FFF2-40B4-BE49-F238E27FC236}">
                  <a16:creationId xmlns:a16="http://schemas.microsoft.com/office/drawing/2014/main" id="{1978333D-2D85-3344-965C-20B81CFA88CC}"/>
                </a:ext>
              </a:extLst>
            </p:cNvPr>
            <p:cNvSpPr>
              <a:spLocks noChangeAspect="1"/>
            </p:cNvSpPr>
            <p:nvPr/>
          </p:nvSpPr>
          <p:spPr>
            <a:xfrm>
              <a:off x="2329945" y="4706518"/>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10" name="Group 309">
            <a:extLst>
              <a:ext uri="{FF2B5EF4-FFF2-40B4-BE49-F238E27FC236}">
                <a16:creationId xmlns:a16="http://schemas.microsoft.com/office/drawing/2014/main" id="{E427C736-9C88-5646-8E19-4B884C129031}"/>
              </a:ext>
            </a:extLst>
          </p:cNvPr>
          <p:cNvGrpSpPr/>
          <p:nvPr/>
        </p:nvGrpSpPr>
        <p:grpSpPr>
          <a:xfrm>
            <a:off x="2645232" y="2978047"/>
            <a:ext cx="534057" cy="3647896"/>
            <a:chOff x="2089485" y="2975263"/>
            <a:chExt cx="534057" cy="3647896"/>
          </a:xfrm>
        </p:grpSpPr>
        <p:cxnSp>
          <p:nvCxnSpPr>
            <p:cNvPr id="313" name="Straight Connector 312">
              <a:extLst>
                <a:ext uri="{FF2B5EF4-FFF2-40B4-BE49-F238E27FC236}">
                  <a16:creationId xmlns:a16="http://schemas.microsoft.com/office/drawing/2014/main" id="{A1BE89F1-75A7-B64E-AEA2-A6787F7CBF3F}"/>
                </a:ext>
              </a:extLst>
            </p:cNvPr>
            <p:cNvCxnSpPr/>
            <p:nvPr/>
          </p:nvCxnSpPr>
          <p:spPr>
            <a:xfrm>
              <a:off x="2335673" y="2975263"/>
              <a:ext cx="0" cy="3171571"/>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Rectangle 311">
                  <a:extLst>
                    <a:ext uri="{FF2B5EF4-FFF2-40B4-BE49-F238E27FC236}">
                      <a16:creationId xmlns:a16="http://schemas.microsoft.com/office/drawing/2014/main" id="{818604E6-6A02-6E40-8F68-6A856D825FD3}"/>
                    </a:ext>
                  </a:extLst>
                </p:cNvPr>
                <p:cNvSpPr/>
                <p:nvPr/>
              </p:nvSpPr>
              <p:spPr>
                <a:xfrm>
                  <a:off x="2089485" y="6161494"/>
                  <a:ext cx="5340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ea typeface="Cambria Math" panose="02040503050406030204" pitchFamily="18" charset="0"/>
                              </a:rPr>
                              <m:t>𝜃</m:t>
                            </m:r>
                          </m:e>
                          <m:sub>
                            <m:r>
                              <a:rPr lang="en-US" sz="2400" b="0" i="1" smtClean="0">
                                <a:solidFill>
                                  <a:srgbClr val="FF0000"/>
                                </a:solidFill>
                                <a:latin typeface="Cambria Math" panose="02040503050406030204" pitchFamily="18" charset="0"/>
                              </a:rPr>
                              <m:t>𝑡</m:t>
                            </m:r>
                          </m:sub>
                        </m:sSub>
                      </m:oMath>
                    </m:oMathPara>
                  </a14:m>
                  <a:endParaRPr lang="en-US" sz="2400" dirty="0"/>
                </a:p>
              </p:txBody>
            </p:sp>
          </mc:Choice>
          <mc:Fallback xmlns="">
            <p:sp>
              <p:nvSpPr>
                <p:cNvPr id="136" name="Rectangle 135">
                  <a:extLst>
                    <a:ext uri="{FF2B5EF4-FFF2-40B4-BE49-F238E27FC236}">
                      <a16:creationId xmlns:a16="http://schemas.microsoft.com/office/drawing/2014/main" id="{EA293344-D613-B644-9625-5D7597A81CF6}"/>
                    </a:ext>
                  </a:extLst>
                </p:cNvPr>
                <p:cNvSpPr>
                  <a:spLocks noRot="1" noChangeAspect="1" noMove="1" noResize="1" noEditPoints="1" noAdjustHandles="1" noChangeArrowheads="1" noChangeShapeType="1" noTextEdit="1"/>
                </p:cNvSpPr>
                <p:nvPr/>
              </p:nvSpPr>
              <p:spPr>
                <a:xfrm>
                  <a:off x="2089485" y="6161494"/>
                  <a:ext cx="534057" cy="461665"/>
                </a:xfrm>
                <a:prstGeom prst="rect">
                  <a:avLst/>
                </a:prstGeom>
                <a:blipFill>
                  <a:blip r:embed="rId7"/>
                  <a:stretch>
                    <a:fillRect/>
                  </a:stretch>
                </a:blipFill>
              </p:spPr>
              <p:txBody>
                <a:bodyPr/>
                <a:lstStyle/>
                <a:p>
                  <a:r>
                    <a:rPr lang="en-US">
                      <a:noFill/>
                    </a:rPr>
                    <a:t> </a:t>
                  </a:r>
                </a:p>
              </p:txBody>
            </p:sp>
          </mc:Fallback>
        </mc:AlternateContent>
      </p:grpSp>
      <p:grpSp>
        <p:nvGrpSpPr>
          <p:cNvPr id="315" name="Group 314">
            <a:extLst>
              <a:ext uri="{FF2B5EF4-FFF2-40B4-BE49-F238E27FC236}">
                <a16:creationId xmlns:a16="http://schemas.microsoft.com/office/drawing/2014/main" id="{CE1CAEE4-A891-264A-B8D4-58C0E4BF197C}"/>
              </a:ext>
            </a:extLst>
          </p:cNvPr>
          <p:cNvGrpSpPr/>
          <p:nvPr/>
        </p:nvGrpSpPr>
        <p:grpSpPr>
          <a:xfrm>
            <a:off x="934859" y="4834205"/>
            <a:ext cx="2497140" cy="1789706"/>
            <a:chOff x="528819" y="4831421"/>
            <a:chExt cx="2497140" cy="1789706"/>
          </a:xfrm>
        </p:grpSpPr>
        <p:cxnSp>
          <p:nvCxnSpPr>
            <p:cNvPr id="316" name="Straight Connector 315">
              <a:extLst>
                <a:ext uri="{FF2B5EF4-FFF2-40B4-BE49-F238E27FC236}">
                  <a16:creationId xmlns:a16="http://schemas.microsoft.com/office/drawing/2014/main" id="{B3AFED0A-E7D8-4341-857D-FE2980A2535C}"/>
                </a:ext>
              </a:extLst>
            </p:cNvPr>
            <p:cNvCxnSpPr/>
            <p:nvPr/>
          </p:nvCxnSpPr>
          <p:spPr>
            <a:xfrm flipH="1" flipV="1">
              <a:off x="1102304" y="5073518"/>
              <a:ext cx="1577385" cy="3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2FAA9ACB-5F60-C048-9326-AED186BD234C}"/>
                </a:ext>
              </a:extLst>
            </p:cNvPr>
            <p:cNvCxnSpPr/>
            <p:nvPr/>
          </p:nvCxnSpPr>
          <p:spPr>
            <a:xfrm flipH="1">
              <a:off x="2770472" y="5167556"/>
              <a:ext cx="1" cy="9792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8" name="Rectangle 317">
                  <a:extLst>
                    <a:ext uri="{FF2B5EF4-FFF2-40B4-BE49-F238E27FC236}">
                      <a16:creationId xmlns:a16="http://schemas.microsoft.com/office/drawing/2014/main" id="{A5931B08-BF36-4E4E-9DE1-A01FA682F659}"/>
                    </a:ext>
                  </a:extLst>
                </p:cNvPr>
                <p:cNvSpPr/>
                <p:nvPr/>
              </p:nvSpPr>
              <p:spPr>
                <a:xfrm>
                  <a:off x="2512420" y="6159462"/>
                  <a:ext cx="5135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𝑡</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124" name="Rectangle 123">
                  <a:extLst>
                    <a:ext uri="{FF2B5EF4-FFF2-40B4-BE49-F238E27FC236}">
                      <a16:creationId xmlns:a16="http://schemas.microsoft.com/office/drawing/2014/main" id="{9AFF39A6-FF9C-D641-98D4-A9F12E98DA53}"/>
                    </a:ext>
                  </a:extLst>
                </p:cNvPr>
                <p:cNvSpPr>
                  <a:spLocks noRot="1" noChangeAspect="1" noMove="1" noResize="1" noEditPoints="1" noAdjustHandles="1" noChangeArrowheads="1" noChangeShapeType="1" noTextEdit="1"/>
                </p:cNvSpPr>
                <p:nvPr/>
              </p:nvSpPr>
              <p:spPr>
                <a:xfrm>
                  <a:off x="2512420" y="6159462"/>
                  <a:ext cx="513539"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9" name="Rectangle 318">
                  <a:extLst>
                    <a:ext uri="{FF2B5EF4-FFF2-40B4-BE49-F238E27FC236}">
                      <a16:creationId xmlns:a16="http://schemas.microsoft.com/office/drawing/2014/main" id="{4479E3E6-3C68-0049-9715-A7DC28D9152F}"/>
                    </a:ext>
                  </a:extLst>
                </p:cNvPr>
                <p:cNvSpPr/>
                <p:nvPr/>
              </p:nvSpPr>
              <p:spPr>
                <a:xfrm>
                  <a:off x="528819" y="4831421"/>
                  <a:ext cx="529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b="0" i="1" smtClean="0">
                                <a:latin typeface="Cambria Math" panose="02040503050406030204" pitchFamily="18" charset="0"/>
                                <a:ea typeface="Cambria Math" charset="0"/>
                                <a:cs typeface="Cambria Math" charset="0"/>
                              </a:rPr>
                              <m:t>𝑐</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125" name="Rectangle 124">
                  <a:extLst>
                    <a:ext uri="{FF2B5EF4-FFF2-40B4-BE49-F238E27FC236}">
                      <a16:creationId xmlns:a16="http://schemas.microsoft.com/office/drawing/2014/main" id="{F5D90C9E-D984-554F-B83F-08F086BD678C}"/>
                    </a:ext>
                  </a:extLst>
                </p:cNvPr>
                <p:cNvSpPr>
                  <a:spLocks noRot="1" noChangeAspect="1" noMove="1" noResize="1" noEditPoints="1" noAdjustHandles="1" noChangeArrowheads="1" noChangeShapeType="1" noTextEdit="1"/>
                </p:cNvSpPr>
                <p:nvPr/>
              </p:nvSpPr>
              <p:spPr>
                <a:xfrm>
                  <a:off x="528819" y="4831421"/>
                  <a:ext cx="529760" cy="461665"/>
                </a:xfrm>
                <a:prstGeom prst="rect">
                  <a:avLst/>
                </a:prstGeom>
                <a:blipFill>
                  <a:blip r:embed="rId6"/>
                  <a:stretch>
                    <a:fillRect/>
                  </a:stretch>
                </a:blipFill>
              </p:spPr>
              <p:txBody>
                <a:bodyPr/>
                <a:lstStyle/>
                <a:p>
                  <a:r>
                    <a:rPr lang="en-US">
                      <a:noFill/>
                    </a:rPr>
                    <a:t> </a:t>
                  </a:r>
                </a:p>
              </p:txBody>
            </p:sp>
          </mc:Fallback>
        </mc:AlternateContent>
      </p:grpSp>
      <p:grpSp>
        <p:nvGrpSpPr>
          <p:cNvPr id="320" name="Group 319">
            <a:extLst>
              <a:ext uri="{FF2B5EF4-FFF2-40B4-BE49-F238E27FC236}">
                <a16:creationId xmlns:a16="http://schemas.microsoft.com/office/drawing/2014/main" id="{8255FF85-F259-064B-94B8-0FBDA18BDAB2}"/>
              </a:ext>
            </a:extLst>
          </p:cNvPr>
          <p:cNvGrpSpPr/>
          <p:nvPr/>
        </p:nvGrpSpPr>
        <p:grpSpPr>
          <a:xfrm>
            <a:off x="642898" y="1534385"/>
            <a:ext cx="8242543" cy="4600574"/>
            <a:chOff x="236858" y="1531601"/>
            <a:chExt cx="8242543" cy="4600574"/>
          </a:xfrm>
        </p:grpSpPr>
        <p:sp>
          <p:nvSpPr>
            <p:cNvPr id="321" name="Arc 320">
              <a:extLst>
                <a:ext uri="{FF2B5EF4-FFF2-40B4-BE49-F238E27FC236}">
                  <a16:creationId xmlns:a16="http://schemas.microsoft.com/office/drawing/2014/main" id="{1A4C46B1-C038-B24B-A960-D9057AE1260F}"/>
                </a:ext>
              </a:extLst>
            </p:cNvPr>
            <p:cNvSpPr/>
            <p:nvPr/>
          </p:nvSpPr>
          <p:spPr>
            <a:xfrm rot="10800000" flipH="1">
              <a:off x="236858" y="1531601"/>
              <a:ext cx="2245441" cy="4600574"/>
            </a:xfrm>
            <a:prstGeom prst="arc">
              <a:avLst>
                <a:gd name="adj1" fmla="val 16166124"/>
                <a:gd name="adj2" fmla="val 21368791"/>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DAE3A035-0DD7-1D42-A9CE-6B36C7A022A7}"/>
                    </a:ext>
                  </a:extLst>
                </p:cNvPr>
                <p:cNvSpPr txBox="1"/>
                <p:nvPr/>
              </p:nvSpPr>
              <p:spPr>
                <a:xfrm>
                  <a:off x="4341280" y="2288691"/>
                  <a:ext cx="4138121" cy="461665"/>
                </a:xfrm>
                <a:prstGeom prst="rect">
                  <a:avLst/>
                </a:prstGeom>
                <a:noFill/>
              </p:spPr>
              <p:txBody>
                <a:bodyPr wrap="none" rtlCol="0">
                  <a:spAutoFit/>
                </a:bodyPr>
                <a:lstStyle/>
                <a:p>
                  <a:r>
                    <a:rPr lang="en-US" sz="2400" dirty="0">
                      <a:solidFill>
                        <a:srgbClr val="7030A0"/>
                      </a:solidFill>
                    </a:rPr>
                    <a:t>Penalty function </a:t>
                  </a:r>
                  <a:r>
                    <a:rPr lang="en-US" sz="2400" dirty="0"/>
                    <a:t>for violating </a:t>
                  </a:r>
                  <a14:m>
                    <m:oMath xmlns:m="http://schemas.openxmlformats.org/officeDocument/2006/math">
                      <m:sSub>
                        <m:sSubPr>
                          <m:ctrlPr>
                            <a:rPr lang="en-US" sz="2400" i="1" smtClean="0">
                              <a:solidFill>
                                <a:srgbClr val="FF0000"/>
                              </a:solidFill>
                              <a:latin typeface="Cambria Math" panose="02040503050406030204" pitchFamily="18" charset="0"/>
                            </a:rPr>
                          </m:ctrlPr>
                        </m:sSubPr>
                        <m:e>
                          <m:r>
                            <a:rPr lang="en-US" sz="2400" i="1" smtClean="0">
                              <a:solidFill>
                                <a:srgbClr val="FF0000"/>
                              </a:solidFill>
                              <a:latin typeface="Cambria Math" panose="02040503050406030204" pitchFamily="18" charset="0"/>
                              <a:ea typeface="Cambria Math" panose="02040503050406030204" pitchFamily="18" charset="0"/>
                            </a:rPr>
                            <m:t>𝜃</m:t>
                          </m:r>
                        </m:e>
                        <m:sub>
                          <m:r>
                            <a:rPr lang="en-US" sz="2400" b="0" i="1" smtClean="0">
                              <a:solidFill>
                                <a:srgbClr val="FF0000"/>
                              </a:solidFill>
                              <a:latin typeface="Cambria Math" panose="02040503050406030204" pitchFamily="18" charset="0"/>
                            </a:rPr>
                            <m:t>𝑡</m:t>
                          </m:r>
                        </m:sub>
                      </m:sSub>
                    </m:oMath>
                  </a14:m>
                  <a:endParaRPr lang="en-US" sz="2400" dirty="0"/>
                </a:p>
              </p:txBody>
            </p:sp>
          </mc:Choice>
          <mc:Fallback xmlns="">
            <p:sp>
              <p:nvSpPr>
                <p:cNvPr id="322" name="TextBox 321">
                  <a:extLst>
                    <a:ext uri="{FF2B5EF4-FFF2-40B4-BE49-F238E27FC236}">
                      <a16:creationId xmlns:a16="http://schemas.microsoft.com/office/drawing/2014/main" id="{DAE3A035-0DD7-1D42-A9CE-6B36C7A022A7}"/>
                    </a:ext>
                  </a:extLst>
                </p:cNvPr>
                <p:cNvSpPr txBox="1">
                  <a:spLocks noRot="1" noChangeAspect="1" noMove="1" noResize="1" noEditPoints="1" noAdjustHandles="1" noChangeArrowheads="1" noChangeShapeType="1" noTextEdit="1"/>
                </p:cNvSpPr>
                <p:nvPr/>
              </p:nvSpPr>
              <p:spPr>
                <a:xfrm>
                  <a:off x="4341280" y="2288691"/>
                  <a:ext cx="4138121" cy="461665"/>
                </a:xfrm>
                <a:prstGeom prst="rect">
                  <a:avLst/>
                </a:prstGeom>
                <a:blipFill>
                  <a:blip r:embed="rId8"/>
                  <a:stretch>
                    <a:fillRect l="-2141" t="-8108" b="-29730"/>
                  </a:stretch>
                </a:blipFill>
              </p:spPr>
              <p:txBody>
                <a:bodyPr/>
                <a:lstStyle/>
                <a:p>
                  <a:r>
                    <a:rPr lang="en-US">
                      <a:noFill/>
                    </a:rPr>
                    <a:t> </a:t>
                  </a:r>
                </a:p>
              </p:txBody>
            </p:sp>
          </mc:Fallback>
        </mc:AlternateContent>
        <p:cxnSp>
          <p:nvCxnSpPr>
            <p:cNvPr id="323" name="Straight Arrow Connector 322">
              <a:extLst>
                <a:ext uri="{FF2B5EF4-FFF2-40B4-BE49-F238E27FC236}">
                  <a16:creationId xmlns:a16="http://schemas.microsoft.com/office/drawing/2014/main" id="{FD30F462-90AB-8746-8971-F4695162B6A7}"/>
                </a:ext>
              </a:extLst>
            </p:cNvPr>
            <p:cNvCxnSpPr>
              <a:cxnSpLocks/>
              <a:stCxn id="322" idx="2"/>
              <a:endCxn id="321" idx="2"/>
            </p:cNvCxnSpPr>
            <p:nvPr/>
          </p:nvCxnSpPr>
          <p:spPr>
            <a:xfrm flipH="1">
              <a:off x="2481693" y="2750356"/>
              <a:ext cx="3928648" cy="11571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4" name="Group 323">
            <a:extLst>
              <a:ext uri="{FF2B5EF4-FFF2-40B4-BE49-F238E27FC236}">
                <a16:creationId xmlns:a16="http://schemas.microsoft.com/office/drawing/2014/main" id="{403AB20B-5D3F-2647-B4D3-1A48372588BD}"/>
              </a:ext>
            </a:extLst>
          </p:cNvPr>
          <p:cNvGrpSpPr/>
          <p:nvPr/>
        </p:nvGrpSpPr>
        <p:grpSpPr>
          <a:xfrm>
            <a:off x="996781" y="2726943"/>
            <a:ext cx="4026752" cy="3896178"/>
            <a:chOff x="1055241" y="3804313"/>
            <a:chExt cx="4026752" cy="3896178"/>
          </a:xfrm>
        </p:grpSpPr>
        <p:grpSp>
          <p:nvGrpSpPr>
            <p:cNvPr id="325" name="Group 324">
              <a:extLst>
                <a:ext uri="{FF2B5EF4-FFF2-40B4-BE49-F238E27FC236}">
                  <a16:creationId xmlns:a16="http://schemas.microsoft.com/office/drawing/2014/main" id="{ECE1DC13-4890-D14E-AC5D-16135CA44059}"/>
                </a:ext>
              </a:extLst>
            </p:cNvPr>
            <p:cNvGrpSpPr/>
            <p:nvPr/>
          </p:nvGrpSpPr>
          <p:grpSpPr>
            <a:xfrm>
              <a:off x="1998702" y="3804313"/>
              <a:ext cx="3083291" cy="728026"/>
              <a:chOff x="1998702" y="3804313"/>
              <a:chExt cx="3083291" cy="728026"/>
            </a:xfrm>
          </p:grpSpPr>
          <p:sp>
            <p:nvSpPr>
              <p:cNvPr id="331" name="TextBox 330">
                <a:extLst>
                  <a:ext uri="{FF2B5EF4-FFF2-40B4-BE49-F238E27FC236}">
                    <a16:creationId xmlns:a16="http://schemas.microsoft.com/office/drawing/2014/main" id="{B32C0ACD-E66B-6A49-90D0-EB01F256CBF7}"/>
                  </a:ext>
                </a:extLst>
              </p:cNvPr>
              <p:cNvSpPr txBox="1"/>
              <p:nvPr/>
            </p:nvSpPr>
            <p:spPr>
              <a:xfrm>
                <a:off x="2899921" y="3804313"/>
                <a:ext cx="2182072" cy="430887"/>
              </a:xfrm>
              <a:prstGeom prst="rect">
                <a:avLst/>
              </a:prstGeom>
              <a:noFill/>
            </p:spPr>
            <p:txBody>
              <a:bodyPr wrap="none" rtlCol="0">
                <a:spAutoFit/>
              </a:bodyPr>
              <a:lstStyle/>
              <a:p>
                <a:r>
                  <a:rPr lang="en-US" sz="2200" dirty="0">
                    <a:solidFill>
                      <a:srgbClr val="C00000"/>
                    </a:solidFill>
                  </a:rPr>
                  <a:t>Alternative policy</a:t>
                </a:r>
              </a:p>
            </p:txBody>
          </p:sp>
          <p:cxnSp>
            <p:nvCxnSpPr>
              <p:cNvPr id="332" name="Straight Arrow Connector 331">
                <a:extLst>
                  <a:ext uri="{FF2B5EF4-FFF2-40B4-BE49-F238E27FC236}">
                    <a16:creationId xmlns:a16="http://schemas.microsoft.com/office/drawing/2014/main" id="{EA74D223-B148-CB48-8F19-79432EB0ED25}"/>
                  </a:ext>
                </a:extLst>
              </p:cNvPr>
              <p:cNvCxnSpPr>
                <a:cxnSpLocks/>
                <a:stCxn id="331" idx="1"/>
                <a:endCxn id="333" idx="6"/>
              </p:cNvCxnSpPr>
              <p:nvPr/>
            </p:nvCxnSpPr>
            <p:spPr>
              <a:xfrm flipH="1">
                <a:off x="2180269" y="4019757"/>
                <a:ext cx="719652" cy="42179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7455C83A-0127-AC43-AAE3-F2942E491977}"/>
                  </a:ext>
                </a:extLst>
              </p:cNvPr>
              <p:cNvSpPr>
                <a:spLocks noChangeAspect="1"/>
              </p:cNvSpPr>
              <p:nvPr/>
            </p:nvSpPr>
            <p:spPr>
              <a:xfrm>
                <a:off x="1998702" y="4350772"/>
                <a:ext cx="181567" cy="181567"/>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6" name="Group 325">
              <a:extLst>
                <a:ext uri="{FF2B5EF4-FFF2-40B4-BE49-F238E27FC236}">
                  <a16:creationId xmlns:a16="http://schemas.microsoft.com/office/drawing/2014/main" id="{F26DDB52-681F-7E4D-BCEF-1FD0747BCAA9}"/>
                </a:ext>
              </a:extLst>
            </p:cNvPr>
            <p:cNvGrpSpPr/>
            <p:nvPr/>
          </p:nvGrpSpPr>
          <p:grpSpPr>
            <a:xfrm>
              <a:off x="1055241" y="4203097"/>
              <a:ext cx="1258390" cy="3497394"/>
              <a:chOff x="1055241" y="4203097"/>
              <a:chExt cx="1258390" cy="3497394"/>
            </a:xfrm>
          </p:grpSpPr>
          <p:cxnSp>
            <p:nvCxnSpPr>
              <p:cNvPr id="327" name="Straight Connector 326">
                <a:extLst>
                  <a:ext uri="{FF2B5EF4-FFF2-40B4-BE49-F238E27FC236}">
                    <a16:creationId xmlns:a16="http://schemas.microsoft.com/office/drawing/2014/main" id="{87C4973A-D1CB-694C-8E7D-6BB297C56CEE}"/>
                  </a:ext>
                </a:extLst>
              </p:cNvPr>
              <p:cNvCxnSpPr>
                <a:cxnSpLocks/>
                <a:endCxn id="328" idx="3"/>
              </p:cNvCxnSpPr>
              <p:nvPr/>
            </p:nvCxnSpPr>
            <p:spPr>
              <a:xfrm flipH="1">
                <a:off x="1530050" y="4428162"/>
                <a:ext cx="495242" cy="576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8" name="Rectangle 327">
                    <a:extLst>
                      <a:ext uri="{FF2B5EF4-FFF2-40B4-BE49-F238E27FC236}">
                        <a16:creationId xmlns:a16="http://schemas.microsoft.com/office/drawing/2014/main" id="{97EFB765-7344-A84E-925B-78914DD3C375}"/>
                      </a:ext>
                    </a:extLst>
                  </p:cNvPr>
                  <p:cNvSpPr/>
                  <p:nvPr/>
                </p:nvSpPr>
                <p:spPr>
                  <a:xfrm>
                    <a:off x="1055241" y="4203097"/>
                    <a:ext cx="4748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𝑐</m:t>
                          </m:r>
                          <m:r>
                            <a:rPr lang="en-US" sz="2400" b="0" i="1" smtClean="0">
                              <a:solidFill>
                                <a:srgbClr val="FF0000"/>
                              </a:solidFill>
                              <a:latin typeface="Cambria Math" charset="0"/>
                            </a:rPr>
                            <m:t>′</m:t>
                          </m:r>
                        </m:oMath>
                      </m:oMathPara>
                    </a14:m>
                    <a:endParaRPr lang="en-US" sz="2400" dirty="0">
                      <a:solidFill>
                        <a:srgbClr val="FF0000"/>
                      </a:solidFill>
                    </a:endParaRPr>
                  </a:p>
                </p:txBody>
              </p:sp>
            </mc:Choice>
            <mc:Fallback xmlns="">
              <p:sp>
                <p:nvSpPr>
                  <p:cNvPr id="52" name="Rectangle 51">
                    <a:extLst>
                      <a:ext uri="{FF2B5EF4-FFF2-40B4-BE49-F238E27FC236}">
                        <a16:creationId xmlns:a16="http://schemas.microsoft.com/office/drawing/2014/main" id="{1885209F-3081-1746-8ADA-45E7EFA6FADB}"/>
                      </a:ext>
                    </a:extLst>
                  </p:cNvPr>
                  <p:cNvSpPr>
                    <a:spLocks noRot="1" noChangeAspect="1" noMove="1" noResize="1" noEditPoints="1" noAdjustHandles="1" noChangeArrowheads="1" noChangeShapeType="1" noTextEdit="1"/>
                  </p:cNvSpPr>
                  <p:nvPr/>
                </p:nvSpPr>
                <p:spPr>
                  <a:xfrm>
                    <a:off x="1055241" y="4203097"/>
                    <a:ext cx="474809" cy="461665"/>
                  </a:xfrm>
                  <a:prstGeom prst="rect">
                    <a:avLst/>
                  </a:prstGeom>
                  <a:blipFill>
                    <a:blip r:embed="rId9"/>
                    <a:stretch>
                      <a:fillRect/>
                    </a:stretch>
                  </a:blipFill>
                </p:spPr>
                <p:txBody>
                  <a:bodyPr/>
                  <a:lstStyle/>
                  <a:p>
                    <a:r>
                      <a:rPr lang="en-US">
                        <a:noFill/>
                      </a:rPr>
                      <a:t> </a:t>
                    </a:r>
                  </a:p>
                </p:txBody>
              </p:sp>
            </mc:Fallback>
          </mc:AlternateContent>
          <p:cxnSp>
            <p:nvCxnSpPr>
              <p:cNvPr id="329" name="Straight Connector 328">
                <a:extLst>
                  <a:ext uri="{FF2B5EF4-FFF2-40B4-BE49-F238E27FC236}">
                    <a16:creationId xmlns:a16="http://schemas.microsoft.com/office/drawing/2014/main" id="{FB72C5E4-5119-4B41-94F1-E179413D8FF3}"/>
                  </a:ext>
                </a:extLst>
              </p:cNvPr>
              <p:cNvCxnSpPr>
                <a:cxnSpLocks/>
                <a:endCxn id="330" idx="0"/>
              </p:cNvCxnSpPr>
              <p:nvPr/>
            </p:nvCxnSpPr>
            <p:spPr>
              <a:xfrm flipH="1">
                <a:off x="2085845" y="4561048"/>
                <a:ext cx="2" cy="2677778"/>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0" name="Rectangle 329">
                    <a:extLst>
                      <a:ext uri="{FF2B5EF4-FFF2-40B4-BE49-F238E27FC236}">
                        <a16:creationId xmlns:a16="http://schemas.microsoft.com/office/drawing/2014/main" id="{83DA62A8-E92A-EB46-90BD-FD841BA03D5B}"/>
                      </a:ext>
                    </a:extLst>
                  </p:cNvPr>
                  <p:cNvSpPr/>
                  <p:nvPr/>
                </p:nvSpPr>
                <p:spPr>
                  <a:xfrm>
                    <a:off x="1858058" y="7238826"/>
                    <a:ext cx="4555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charset="0"/>
                            </a:rPr>
                            <m:t>𝑡</m:t>
                          </m:r>
                          <m:r>
                            <a:rPr lang="en-US" sz="2400" b="0" i="1" smtClean="0">
                              <a:solidFill>
                                <a:srgbClr val="FF0000"/>
                              </a:solidFill>
                              <a:latin typeface="Cambria Math" charset="0"/>
                            </a:rPr>
                            <m:t>′</m:t>
                          </m:r>
                        </m:oMath>
                      </m:oMathPara>
                    </a14:m>
                    <a:endParaRPr lang="en-US" sz="2400" dirty="0">
                      <a:solidFill>
                        <a:srgbClr val="FF0000"/>
                      </a:solidFill>
                    </a:endParaRPr>
                  </a:p>
                </p:txBody>
              </p:sp>
            </mc:Choice>
            <mc:Fallback xmlns="">
              <p:sp>
                <p:nvSpPr>
                  <p:cNvPr id="54" name="Rectangle 53">
                    <a:extLst>
                      <a:ext uri="{FF2B5EF4-FFF2-40B4-BE49-F238E27FC236}">
                        <a16:creationId xmlns:a16="http://schemas.microsoft.com/office/drawing/2014/main" id="{33E58D0E-ECDB-A34B-AC03-E95A51669A0E}"/>
                      </a:ext>
                    </a:extLst>
                  </p:cNvPr>
                  <p:cNvSpPr>
                    <a:spLocks noRot="1" noChangeAspect="1" noMove="1" noResize="1" noEditPoints="1" noAdjustHandles="1" noChangeArrowheads="1" noChangeShapeType="1" noTextEdit="1"/>
                  </p:cNvSpPr>
                  <p:nvPr/>
                </p:nvSpPr>
                <p:spPr>
                  <a:xfrm>
                    <a:off x="1858058" y="7238826"/>
                    <a:ext cx="455573" cy="461665"/>
                  </a:xfrm>
                  <a:prstGeom prst="rect">
                    <a:avLst/>
                  </a:prstGeom>
                  <a:blipFill>
                    <a:blip r:embed="rId10"/>
                    <a:stretch>
                      <a:fillRect/>
                    </a:stretch>
                  </a:blipFill>
                </p:spPr>
                <p:txBody>
                  <a:bodyPr/>
                  <a:lstStyle/>
                  <a:p>
                    <a:r>
                      <a:rPr lang="en-US">
                        <a:noFill/>
                      </a:rPr>
                      <a:t> </a:t>
                    </a:r>
                  </a:p>
                </p:txBody>
              </p:sp>
            </mc:Fallback>
          </mc:AlternateContent>
        </p:grpSp>
      </p:grpSp>
      <p:sp>
        <p:nvSpPr>
          <p:cNvPr id="334" name="TextBox 333">
            <a:extLst>
              <a:ext uri="{FF2B5EF4-FFF2-40B4-BE49-F238E27FC236}">
                <a16:creationId xmlns:a16="http://schemas.microsoft.com/office/drawing/2014/main" id="{BD2DD4EC-4067-BF4B-B19A-A9783C620EE4}"/>
              </a:ext>
            </a:extLst>
          </p:cNvPr>
          <p:cNvSpPr txBox="1"/>
          <p:nvPr/>
        </p:nvSpPr>
        <p:spPr>
          <a:xfrm>
            <a:off x="6440384" y="3273402"/>
            <a:ext cx="3284384" cy="1446550"/>
          </a:xfrm>
          <a:prstGeom prst="rect">
            <a:avLst/>
          </a:prstGeom>
          <a:noFill/>
        </p:spPr>
        <p:txBody>
          <a:bodyPr wrap="square" rtlCol="0">
            <a:spAutoFit/>
          </a:bodyPr>
          <a:lstStyle/>
          <a:p>
            <a:r>
              <a:rPr lang="en-US" sz="2200" dirty="0"/>
              <a:t>Any separable convex </a:t>
            </a:r>
            <a:r>
              <a:rPr lang="en-US" sz="2200" dirty="0">
                <a:solidFill>
                  <a:srgbClr val="7030A0"/>
                </a:solidFill>
              </a:rPr>
              <a:t>penalty function</a:t>
            </a:r>
            <a:r>
              <a:rPr lang="en-US" sz="2200" dirty="0"/>
              <a:t>, handled using piecewise linear approximation in MILP</a:t>
            </a:r>
          </a:p>
        </p:txBody>
      </p:sp>
      <p:sp>
        <p:nvSpPr>
          <p:cNvPr id="335" name="TextBox 334">
            <a:extLst>
              <a:ext uri="{FF2B5EF4-FFF2-40B4-BE49-F238E27FC236}">
                <a16:creationId xmlns:a16="http://schemas.microsoft.com/office/drawing/2014/main" id="{21F64EE9-5136-E542-80F6-DC05473647B0}"/>
              </a:ext>
            </a:extLst>
          </p:cNvPr>
          <p:cNvSpPr txBox="1"/>
          <p:nvPr/>
        </p:nvSpPr>
        <p:spPr>
          <a:xfrm>
            <a:off x="3948621" y="1426088"/>
            <a:ext cx="7738529" cy="430887"/>
          </a:xfrm>
          <a:prstGeom prst="rect">
            <a:avLst/>
          </a:prstGeom>
          <a:noFill/>
        </p:spPr>
        <p:txBody>
          <a:bodyPr wrap="none" rtlCol="0">
            <a:spAutoFit/>
          </a:bodyPr>
          <a:lstStyle/>
          <a:p>
            <a:r>
              <a:rPr lang="en-US" sz="2200" dirty="0"/>
              <a:t>Alternatives that have too similar values don’t show tradeoffs well</a:t>
            </a:r>
          </a:p>
        </p:txBody>
      </p:sp>
      <p:sp>
        <p:nvSpPr>
          <p:cNvPr id="5" name="Slide Number Placeholder 4">
            <a:extLst>
              <a:ext uri="{FF2B5EF4-FFF2-40B4-BE49-F238E27FC236}">
                <a16:creationId xmlns:a16="http://schemas.microsoft.com/office/drawing/2014/main" id="{3678BB4A-9960-4F48-B5B9-8DAB05C713BC}"/>
              </a:ext>
            </a:extLst>
          </p:cNvPr>
          <p:cNvSpPr>
            <a:spLocks noGrp="1"/>
          </p:cNvSpPr>
          <p:nvPr>
            <p:ph type="sldNum" sz="quarter" idx="12"/>
          </p:nvPr>
        </p:nvSpPr>
        <p:spPr/>
        <p:txBody>
          <a:bodyPr/>
          <a:lstStyle/>
          <a:p>
            <a:fld id="{A22F3049-4D5D-CD49-9C0B-231D69548CC5}" type="slidenum">
              <a:rPr lang="en-US" smtClean="0"/>
              <a:t>12</a:t>
            </a:fld>
            <a:endParaRPr lang="en-US"/>
          </a:p>
        </p:txBody>
      </p:sp>
    </p:spTree>
    <p:extLst>
      <p:ext uri="{BB962C8B-B14F-4D97-AF65-F5344CB8AC3E}">
        <p14:creationId xmlns:p14="http://schemas.microsoft.com/office/powerpoint/2010/main" val="151449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08333E-6 -0.00046 L -0.09075 -0.00046 " pathEditMode="relative" rAng="0" ptsTypes="AA">
                                      <p:cBhvr>
                                        <p:cTn id="6" dur="2000" fill="hold"/>
                                        <p:tgtEl>
                                          <p:spTgt spid="310"/>
                                        </p:tgtEl>
                                        <p:attrNameLst>
                                          <p:attrName>ppt_x</p:attrName>
                                          <p:attrName>ppt_y</p:attrName>
                                        </p:attrNameLst>
                                      </p:cBhvr>
                                      <p:rCtr x="-4544"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E822-CBC8-4A46-93A8-6C59100E6300}"/>
              </a:ext>
            </a:extLst>
          </p:cNvPr>
          <p:cNvSpPr>
            <a:spLocks noGrp="1"/>
          </p:cNvSpPr>
          <p:nvPr>
            <p:ph type="title"/>
          </p:nvPr>
        </p:nvSpPr>
        <p:spPr/>
        <p:txBody>
          <a:bodyPr/>
          <a:lstStyle/>
          <a:p>
            <a:r>
              <a:rPr lang="en-US" dirty="0"/>
              <a:t>User Study Evaluation</a:t>
            </a:r>
          </a:p>
        </p:txBody>
      </p:sp>
      <p:sp>
        <p:nvSpPr>
          <p:cNvPr id="3" name="Text Placeholder 2">
            <a:extLst>
              <a:ext uri="{FF2B5EF4-FFF2-40B4-BE49-F238E27FC236}">
                <a16:creationId xmlns:a16="http://schemas.microsoft.com/office/drawing/2014/main" id="{1510C799-F60E-B34B-A534-748DE3F2D909}"/>
              </a:ext>
            </a:extLst>
          </p:cNvPr>
          <p:cNvSpPr>
            <a:spLocks noGrp="1"/>
          </p:cNvSpPr>
          <p:nvPr>
            <p:ph type="body" idx="1"/>
          </p:nvPr>
        </p:nvSpPr>
        <p:spPr/>
        <p:txBody>
          <a:bodyPr/>
          <a:lstStyle/>
          <a:p>
            <a:r>
              <a:rPr lang="en-US" dirty="0"/>
              <a:t>Task-oriented human subjects study evaluation of explainable planning</a:t>
            </a:r>
          </a:p>
          <a:p>
            <a:endParaRPr lang="en-US" dirty="0"/>
          </a:p>
        </p:txBody>
      </p:sp>
      <p:sp>
        <p:nvSpPr>
          <p:cNvPr id="4" name="Slide Number Placeholder 3">
            <a:extLst>
              <a:ext uri="{FF2B5EF4-FFF2-40B4-BE49-F238E27FC236}">
                <a16:creationId xmlns:a16="http://schemas.microsoft.com/office/drawing/2014/main" id="{2DA75B85-40BA-6846-BC37-D24725D708A1}"/>
              </a:ext>
            </a:extLst>
          </p:cNvPr>
          <p:cNvSpPr>
            <a:spLocks noGrp="1"/>
          </p:cNvSpPr>
          <p:nvPr>
            <p:ph type="sldNum" sz="quarter" idx="12"/>
          </p:nvPr>
        </p:nvSpPr>
        <p:spPr/>
        <p:txBody>
          <a:bodyPr/>
          <a:lstStyle/>
          <a:p>
            <a:fld id="{A22F3049-4D5D-CD49-9C0B-231D69548CC5}" type="slidenum">
              <a:rPr lang="en-US" smtClean="0"/>
              <a:t>13</a:t>
            </a:fld>
            <a:endParaRPr lang="en-US"/>
          </a:p>
        </p:txBody>
      </p:sp>
    </p:spTree>
    <p:extLst>
      <p:ext uri="{BB962C8B-B14F-4D97-AF65-F5344CB8AC3E}">
        <p14:creationId xmlns:p14="http://schemas.microsoft.com/office/powerpoint/2010/main" val="903690275"/>
      </p:ext>
    </p:extLst>
  </p:cSld>
  <p:clrMapOvr>
    <a:masterClrMapping/>
  </p:clrMapOvr>
  <mc:AlternateContent xmlns:mc="http://schemas.openxmlformats.org/markup-compatibility/2006" xmlns:p14="http://schemas.microsoft.com/office/powerpoint/2010/main">
    <mc:Choice Requires="p14">
      <p:transition spd="slow" p14:dur="2000" advTm="5162"/>
    </mc:Choice>
    <mc:Fallback xmlns="">
      <p:transition spd="slow" advTm="51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5C97-70F9-DD44-94BD-6999F4B9891D}"/>
              </a:ext>
            </a:extLst>
          </p:cNvPr>
          <p:cNvSpPr>
            <a:spLocks noGrp="1"/>
          </p:cNvSpPr>
          <p:nvPr>
            <p:ph type="title"/>
          </p:nvPr>
        </p:nvSpPr>
        <p:spPr/>
        <p:txBody>
          <a:bodyPr/>
          <a:lstStyle/>
          <a:p>
            <a:r>
              <a:rPr lang="en-US" dirty="0"/>
              <a:t>User Study Scenario</a:t>
            </a:r>
          </a:p>
        </p:txBody>
      </p:sp>
      <p:pic>
        <p:nvPicPr>
          <p:cNvPr id="4" name="Picture 3">
            <a:extLst>
              <a:ext uri="{FF2B5EF4-FFF2-40B4-BE49-F238E27FC236}">
                <a16:creationId xmlns:a16="http://schemas.microsoft.com/office/drawing/2014/main" id="{66061F34-01B2-FC45-90FE-3181CD2F8393}"/>
              </a:ext>
            </a:extLst>
          </p:cNvPr>
          <p:cNvPicPr>
            <a:picLocks noChangeAspect="1"/>
          </p:cNvPicPr>
          <p:nvPr/>
        </p:nvPicPr>
        <p:blipFill rotWithShape="1">
          <a:blip r:embed="rId4"/>
          <a:srcRect t="8798" r="51455" b="56701"/>
          <a:stretch/>
        </p:blipFill>
        <p:spPr>
          <a:xfrm>
            <a:off x="838200" y="1825625"/>
            <a:ext cx="6645135" cy="3657600"/>
          </a:xfrm>
          <a:prstGeom prst="rect">
            <a:avLst/>
          </a:prstGeom>
        </p:spPr>
      </p:pic>
      <p:grpSp>
        <p:nvGrpSpPr>
          <p:cNvPr id="6" name="Group 5">
            <a:extLst>
              <a:ext uri="{FF2B5EF4-FFF2-40B4-BE49-F238E27FC236}">
                <a16:creationId xmlns:a16="http://schemas.microsoft.com/office/drawing/2014/main" id="{7C7FCCCF-328A-6649-B5E5-080BD204E9FD}"/>
              </a:ext>
            </a:extLst>
          </p:cNvPr>
          <p:cNvGrpSpPr/>
          <p:nvPr/>
        </p:nvGrpSpPr>
        <p:grpSpPr>
          <a:xfrm>
            <a:off x="7017204" y="3971027"/>
            <a:ext cx="1082005" cy="369332"/>
            <a:chOff x="6179004" y="3745602"/>
            <a:chExt cx="1082005" cy="369332"/>
          </a:xfrm>
        </p:grpSpPr>
        <p:sp>
          <p:nvSpPr>
            <p:cNvPr id="7" name="5-Point Star 6">
              <a:extLst>
                <a:ext uri="{FF2B5EF4-FFF2-40B4-BE49-F238E27FC236}">
                  <a16:creationId xmlns:a16="http://schemas.microsoft.com/office/drawing/2014/main" id="{32406B06-FDCA-C64B-ABAD-670141E56587}"/>
                </a:ext>
              </a:extLst>
            </p:cNvPr>
            <p:cNvSpPr>
              <a:spLocks noChangeAspect="1"/>
            </p:cNvSpPr>
            <p:nvPr/>
          </p:nvSpPr>
          <p:spPr>
            <a:xfrm>
              <a:off x="6179004" y="3745602"/>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ACACEE-BBBC-3044-A51B-FB674FB6E8F2}"/>
                </a:ext>
              </a:extLst>
            </p:cNvPr>
            <p:cNvSpPr txBox="1"/>
            <p:nvPr/>
          </p:nvSpPr>
          <p:spPr>
            <a:xfrm>
              <a:off x="6645135" y="3745602"/>
              <a:ext cx="615874" cy="369332"/>
            </a:xfrm>
            <a:prstGeom prst="rect">
              <a:avLst/>
            </a:prstGeom>
            <a:noFill/>
          </p:spPr>
          <p:txBody>
            <a:bodyPr wrap="none" rtlCol="0">
              <a:spAutoFit/>
            </a:bodyPr>
            <a:lstStyle/>
            <a:p>
              <a:r>
                <a:rPr lang="en-US" dirty="0"/>
                <a:t>Goal</a:t>
              </a:r>
            </a:p>
          </p:txBody>
        </p:sp>
      </p:grpSp>
      <p:grpSp>
        <p:nvGrpSpPr>
          <p:cNvPr id="9" name="Group 8">
            <a:extLst>
              <a:ext uri="{FF2B5EF4-FFF2-40B4-BE49-F238E27FC236}">
                <a16:creationId xmlns:a16="http://schemas.microsoft.com/office/drawing/2014/main" id="{AC7B0EA2-AE7D-A241-9CCE-A97389461287}"/>
              </a:ext>
            </a:extLst>
          </p:cNvPr>
          <p:cNvGrpSpPr/>
          <p:nvPr/>
        </p:nvGrpSpPr>
        <p:grpSpPr>
          <a:xfrm>
            <a:off x="3289695" y="3652975"/>
            <a:ext cx="3336640" cy="1830249"/>
            <a:chOff x="2451495" y="3427550"/>
            <a:chExt cx="3336640" cy="1830249"/>
          </a:xfrm>
        </p:grpSpPr>
        <p:sp>
          <p:nvSpPr>
            <p:cNvPr id="10" name="TextBox 9">
              <a:extLst>
                <a:ext uri="{FF2B5EF4-FFF2-40B4-BE49-F238E27FC236}">
                  <a16:creationId xmlns:a16="http://schemas.microsoft.com/office/drawing/2014/main" id="{67E1C169-95ED-CB43-9764-3F38A099701B}"/>
                </a:ext>
              </a:extLst>
            </p:cNvPr>
            <p:cNvSpPr txBox="1"/>
            <p:nvPr/>
          </p:nvSpPr>
          <p:spPr>
            <a:xfrm>
              <a:off x="3721516" y="3791322"/>
              <a:ext cx="2037802" cy="461665"/>
            </a:xfrm>
            <a:prstGeom prst="rect">
              <a:avLst/>
            </a:prstGeom>
            <a:noFill/>
          </p:spPr>
          <p:txBody>
            <a:bodyPr wrap="none" rtlCol="0">
              <a:spAutoFit/>
            </a:bodyPr>
            <a:lstStyle/>
            <a:p>
              <a:r>
                <a:rPr lang="en-US" sz="2400" dirty="0">
                  <a:solidFill>
                    <a:srgbClr val="C00000"/>
                  </a:solidFill>
                </a:rPr>
                <a:t>Private Offices</a:t>
              </a:r>
            </a:p>
          </p:txBody>
        </p:sp>
        <p:grpSp>
          <p:nvGrpSpPr>
            <p:cNvPr id="11" name="Group 10">
              <a:extLst>
                <a:ext uri="{FF2B5EF4-FFF2-40B4-BE49-F238E27FC236}">
                  <a16:creationId xmlns:a16="http://schemas.microsoft.com/office/drawing/2014/main" id="{5E2629D5-171A-D646-94C3-541958C41A8B}"/>
                </a:ext>
              </a:extLst>
            </p:cNvPr>
            <p:cNvGrpSpPr/>
            <p:nvPr/>
          </p:nvGrpSpPr>
          <p:grpSpPr>
            <a:xfrm>
              <a:off x="2451495" y="3427550"/>
              <a:ext cx="3336640" cy="1830249"/>
              <a:chOff x="2451495" y="1827350"/>
              <a:chExt cx="3336640" cy="1830249"/>
            </a:xfrm>
            <a:solidFill>
              <a:srgbClr val="FF0000"/>
            </a:solidFill>
          </p:grpSpPr>
          <p:sp>
            <p:nvSpPr>
              <p:cNvPr id="12" name="Rectangle 11">
                <a:extLst>
                  <a:ext uri="{FF2B5EF4-FFF2-40B4-BE49-F238E27FC236}">
                    <a16:creationId xmlns:a16="http://schemas.microsoft.com/office/drawing/2014/main" id="{F04330BE-B603-8D4C-AAF9-816DAF5DE1F9}"/>
                  </a:ext>
                </a:extLst>
              </p:cNvPr>
              <p:cNvSpPr/>
              <p:nvPr/>
            </p:nvSpPr>
            <p:spPr>
              <a:xfrm>
                <a:off x="2583286"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BCC359-7848-B94E-827E-B209746CAA39}"/>
                  </a:ext>
                </a:extLst>
              </p:cNvPr>
              <p:cNvSpPr/>
              <p:nvPr/>
            </p:nvSpPr>
            <p:spPr>
              <a:xfrm>
                <a:off x="2901703"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7A38FC-0AA2-7844-AAAB-C56E1EDCD358}"/>
                  </a:ext>
                </a:extLst>
              </p:cNvPr>
              <p:cNvSpPr/>
              <p:nvPr/>
            </p:nvSpPr>
            <p:spPr>
              <a:xfrm>
                <a:off x="3220120"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E45DF8-F9C4-0048-82CE-96A2BF152407}"/>
                  </a:ext>
                </a:extLst>
              </p:cNvPr>
              <p:cNvSpPr/>
              <p:nvPr/>
            </p:nvSpPr>
            <p:spPr>
              <a:xfrm>
                <a:off x="3538537"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83593B-BBB1-784A-A081-7859F607D680}"/>
                  </a:ext>
                </a:extLst>
              </p:cNvPr>
              <p:cNvSpPr/>
              <p:nvPr/>
            </p:nvSpPr>
            <p:spPr>
              <a:xfrm>
                <a:off x="3856954"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76CED-A006-B24F-98E7-F46BBC747B95}"/>
                  </a:ext>
                </a:extLst>
              </p:cNvPr>
              <p:cNvSpPr/>
              <p:nvPr/>
            </p:nvSpPr>
            <p:spPr>
              <a:xfrm>
                <a:off x="4175371"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5E17CC-2C4D-7C43-9DB1-F59B70776720}"/>
                  </a:ext>
                </a:extLst>
              </p:cNvPr>
              <p:cNvSpPr/>
              <p:nvPr/>
            </p:nvSpPr>
            <p:spPr>
              <a:xfrm>
                <a:off x="4493788"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F4F64C0-A38B-A049-9540-3F37D33748F2}"/>
                  </a:ext>
                </a:extLst>
              </p:cNvPr>
              <p:cNvSpPr/>
              <p:nvPr/>
            </p:nvSpPr>
            <p:spPr>
              <a:xfrm>
                <a:off x="4812205"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410DB75-FF69-D84A-8617-EB908A768908}"/>
                  </a:ext>
                </a:extLst>
              </p:cNvPr>
              <p:cNvSpPr/>
              <p:nvPr/>
            </p:nvSpPr>
            <p:spPr>
              <a:xfrm>
                <a:off x="245149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6BF007-9890-A846-92AE-1E0FE4353DCD}"/>
                  </a:ext>
                </a:extLst>
              </p:cNvPr>
              <p:cNvSpPr/>
              <p:nvPr/>
            </p:nvSpPr>
            <p:spPr>
              <a:xfrm>
                <a:off x="2787797" y="2616629"/>
                <a:ext cx="342506"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2231ECE-792B-3C49-853F-E2B41785386A}"/>
                  </a:ext>
                </a:extLst>
              </p:cNvPr>
              <p:cNvSpPr/>
              <p:nvPr/>
            </p:nvSpPr>
            <p:spPr>
              <a:xfrm>
                <a:off x="323800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5CFF17F-B38A-6C42-B4A7-0E0BC340EDB5}"/>
                  </a:ext>
                </a:extLst>
              </p:cNvPr>
              <p:cNvSpPr/>
              <p:nvPr/>
            </p:nvSpPr>
            <p:spPr>
              <a:xfrm>
                <a:off x="3555514"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562951-EF86-5346-83EC-32892D024925}"/>
                  </a:ext>
                </a:extLst>
              </p:cNvPr>
              <p:cNvSpPr/>
              <p:nvPr/>
            </p:nvSpPr>
            <p:spPr>
              <a:xfrm>
                <a:off x="3865590"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27E2B1-A731-534A-8D0B-4E3A53DC72CA}"/>
                  </a:ext>
                </a:extLst>
              </p:cNvPr>
              <p:cNvSpPr/>
              <p:nvPr/>
            </p:nvSpPr>
            <p:spPr>
              <a:xfrm>
                <a:off x="4184816" y="2616629"/>
                <a:ext cx="525469"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04676F-A9E6-444D-963D-EA767E5FF397}"/>
                  </a:ext>
                </a:extLst>
              </p:cNvPr>
              <p:cNvSpPr/>
              <p:nvPr/>
            </p:nvSpPr>
            <p:spPr>
              <a:xfrm>
                <a:off x="4815976"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F0FBC1-C9F8-AE43-A426-64600FD3B28F}"/>
                  </a:ext>
                </a:extLst>
              </p:cNvPr>
              <p:cNvSpPr/>
              <p:nvPr/>
            </p:nvSpPr>
            <p:spPr>
              <a:xfrm>
                <a:off x="5212063" y="2616628"/>
                <a:ext cx="576072" cy="10409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3D91451B-8537-C440-BE6C-D1D54E05A431}"/>
              </a:ext>
            </a:extLst>
          </p:cNvPr>
          <p:cNvGrpSpPr/>
          <p:nvPr/>
        </p:nvGrpSpPr>
        <p:grpSpPr>
          <a:xfrm>
            <a:off x="4197775" y="1825625"/>
            <a:ext cx="1757917" cy="1127866"/>
            <a:chOff x="3359575" y="0"/>
            <a:chExt cx="1757917" cy="1127866"/>
          </a:xfrm>
        </p:grpSpPr>
        <p:grpSp>
          <p:nvGrpSpPr>
            <p:cNvPr id="29" name="Group 28">
              <a:extLst>
                <a:ext uri="{FF2B5EF4-FFF2-40B4-BE49-F238E27FC236}">
                  <a16:creationId xmlns:a16="http://schemas.microsoft.com/office/drawing/2014/main" id="{009A8957-DE8C-5346-853D-0AE9CC3C89CA}"/>
                </a:ext>
              </a:extLst>
            </p:cNvPr>
            <p:cNvGrpSpPr/>
            <p:nvPr/>
          </p:nvGrpSpPr>
          <p:grpSpPr>
            <a:xfrm>
              <a:off x="4404041" y="832825"/>
              <a:ext cx="365760" cy="295041"/>
              <a:chOff x="7803055" y="2574583"/>
              <a:chExt cx="365760" cy="295041"/>
            </a:xfrm>
          </p:grpSpPr>
          <p:sp>
            <p:nvSpPr>
              <p:cNvPr id="32" name="Cube 31">
                <a:extLst>
                  <a:ext uri="{FF2B5EF4-FFF2-40B4-BE49-F238E27FC236}">
                    <a16:creationId xmlns:a16="http://schemas.microsoft.com/office/drawing/2014/main" id="{7056B565-7A66-5641-BC19-5DA025139AFE}"/>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A7FFC6A2-FD07-CC4A-8F5C-60E02A2ADBB1}"/>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BA39122C-4203-4C45-9754-93AE303FD403}"/>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93D6B2AA-CFF9-FE4B-9AF1-DCBE84376256}"/>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EB36A2EC-AC96-624C-BFA9-DCE78408D300}"/>
                </a:ext>
              </a:extLst>
            </p:cNvPr>
            <p:cNvSpPr txBox="1"/>
            <p:nvPr/>
          </p:nvSpPr>
          <p:spPr>
            <a:xfrm>
              <a:off x="3359575" y="0"/>
              <a:ext cx="1757917" cy="369332"/>
            </a:xfrm>
            <a:prstGeom prst="rect">
              <a:avLst/>
            </a:prstGeom>
            <a:noFill/>
          </p:spPr>
          <p:txBody>
            <a:bodyPr wrap="none" rtlCol="0">
              <a:spAutoFit/>
            </a:bodyPr>
            <a:lstStyle/>
            <a:p>
              <a:r>
                <a:rPr lang="en-US" dirty="0">
                  <a:solidFill>
                    <a:schemeClr val="accent1">
                      <a:lumMod val="75000"/>
                    </a:schemeClr>
                  </a:solidFill>
                </a:rPr>
                <a:t>Sparse Obstacles</a:t>
              </a:r>
            </a:p>
          </p:txBody>
        </p:sp>
        <p:cxnSp>
          <p:nvCxnSpPr>
            <p:cNvPr id="31" name="Curved Connector 30">
              <a:extLst>
                <a:ext uri="{FF2B5EF4-FFF2-40B4-BE49-F238E27FC236}">
                  <a16:creationId xmlns:a16="http://schemas.microsoft.com/office/drawing/2014/main" id="{24349791-01EC-6149-91DB-9783B8764FC5}"/>
                </a:ext>
              </a:extLst>
            </p:cNvPr>
            <p:cNvCxnSpPr>
              <a:cxnSpLocks/>
              <a:stCxn id="30" idx="2"/>
            </p:cNvCxnSpPr>
            <p:nvPr/>
          </p:nvCxnSpPr>
          <p:spPr>
            <a:xfrm rot="16200000" flipH="1">
              <a:off x="4201254" y="406611"/>
              <a:ext cx="463494" cy="388935"/>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429B3597-03FB-BD42-A01C-15F5C0F969AE}"/>
              </a:ext>
            </a:extLst>
          </p:cNvPr>
          <p:cNvGrpSpPr/>
          <p:nvPr/>
        </p:nvGrpSpPr>
        <p:grpSpPr>
          <a:xfrm>
            <a:off x="3649135" y="3936840"/>
            <a:ext cx="1906301" cy="1543966"/>
            <a:chOff x="2810935" y="2111215"/>
            <a:chExt cx="1906301" cy="1543966"/>
          </a:xfrm>
        </p:grpSpPr>
        <p:grpSp>
          <p:nvGrpSpPr>
            <p:cNvPr id="37" name="Group 36">
              <a:extLst>
                <a:ext uri="{FF2B5EF4-FFF2-40B4-BE49-F238E27FC236}">
                  <a16:creationId xmlns:a16="http://schemas.microsoft.com/office/drawing/2014/main" id="{6DF2D747-D8A4-6749-9D60-9DC33AE783C4}"/>
                </a:ext>
              </a:extLst>
            </p:cNvPr>
            <p:cNvGrpSpPr/>
            <p:nvPr/>
          </p:nvGrpSpPr>
          <p:grpSpPr>
            <a:xfrm>
              <a:off x="2810935" y="2111215"/>
              <a:ext cx="731520" cy="295041"/>
              <a:chOff x="9699621" y="3380438"/>
              <a:chExt cx="731520" cy="295041"/>
            </a:xfrm>
          </p:grpSpPr>
          <p:sp>
            <p:nvSpPr>
              <p:cNvPr id="40" name="Cube 39">
                <a:extLst>
                  <a:ext uri="{FF2B5EF4-FFF2-40B4-BE49-F238E27FC236}">
                    <a16:creationId xmlns:a16="http://schemas.microsoft.com/office/drawing/2014/main" id="{7F6C6919-3665-1F4C-AFD6-BB8E074E04DE}"/>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6B17E0C0-43C4-2D40-98E3-0055616D4653}"/>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90FD6171-4151-E74A-80D8-818F82C7DE01}"/>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3F223508-BB33-174A-83A8-A4B07AEA6C60}"/>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8E6870FE-F4BA-0541-AFAE-7391641F9A42}"/>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B4E27CE0-301C-7541-9D65-0025C363B320}"/>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7C6BF192-A0D6-DF4F-A97A-87ACFC82075C}"/>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E18FA64B-AB37-474B-B650-C9A7CA2524B0}"/>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D4699CA0-F2E2-0D45-BD95-8E2285965660}"/>
                </a:ext>
              </a:extLst>
            </p:cNvPr>
            <p:cNvSpPr txBox="1"/>
            <p:nvPr/>
          </p:nvSpPr>
          <p:spPr>
            <a:xfrm>
              <a:off x="2993815" y="3285849"/>
              <a:ext cx="1723421" cy="369332"/>
            </a:xfrm>
            <a:prstGeom prst="rect">
              <a:avLst/>
            </a:prstGeom>
            <a:noFill/>
          </p:spPr>
          <p:txBody>
            <a:bodyPr wrap="none" rtlCol="0">
              <a:spAutoFit/>
            </a:bodyPr>
            <a:lstStyle/>
            <a:p>
              <a:r>
                <a:rPr lang="en-US" dirty="0">
                  <a:solidFill>
                    <a:schemeClr val="accent1">
                      <a:lumMod val="75000"/>
                    </a:schemeClr>
                  </a:solidFill>
                </a:rPr>
                <a:t>Dense Obstacles</a:t>
              </a:r>
            </a:p>
          </p:txBody>
        </p:sp>
        <p:cxnSp>
          <p:nvCxnSpPr>
            <p:cNvPr id="39" name="Curved Connector 38">
              <a:extLst>
                <a:ext uri="{FF2B5EF4-FFF2-40B4-BE49-F238E27FC236}">
                  <a16:creationId xmlns:a16="http://schemas.microsoft.com/office/drawing/2014/main" id="{26A170A0-47E3-AA42-90DB-70BC5EC55C11}"/>
                </a:ext>
              </a:extLst>
            </p:cNvPr>
            <p:cNvCxnSpPr>
              <a:cxnSpLocks/>
              <a:stCxn id="38" idx="0"/>
            </p:cNvCxnSpPr>
            <p:nvPr/>
          </p:nvCxnSpPr>
          <p:spPr>
            <a:xfrm rot="16200000" flipV="1">
              <a:off x="3104977" y="2535300"/>
              <a:ext cx="832824" cy="668274"/>
            </a:xfrm>
            <a:prstGeom prst="curvedConnector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000846D-E48C-DA4C-965F-7F7305C38E45}"/>
              </a:ext>
            </a:extLst>
          </p:cNvPr>
          <p:cNvGrpSpPr/>
          <p:nvPr/>
        </p:nvGrpSpPr>
        <p:grpSpPr>
          <a:xfrm>
            <a:off x="2059031" y="2366545"/>
            <a:ext cx="1167630" cy="2487189"/>
            <a:chOff x="1220831" y="2141120"/>
            <a:chExt cx="1167630" cy="2487189"/>
          </a:xfrm>
        </p:grpSpPr>
        <p:grpSp>
          <p:nvGrpSpPr>
            <p:cNvPr id="49" name="Group 48">
              <a:extLst>
                <a:ext uri="{FF2B5EF4-FFF2-40B4-BE49-F238E27FC236}">
                  <a16:creationId xmlns:a16="http://schemas.microsoft.com/office/drawing/2014/main" id="{49ECF4BF-864C-1F4B-8BDB-A82BF78335BD}"/>
                </a:ext>
              </a:extLst>
            </p:cNvPr>
            <p:cNvGrpSpPr/>
            <p:nvPr/>
          </p:nvGrpSpPr>
          <p:grpSpPr>
            <a:xfrm>
              <a:off x="1220831" y="2141120"/>
              <a:ext cx="1139224" cy="2487189"/>
              <a:chOff x="1220831" y="540920"/>
              <a:chExt cx="1139224" cy="2487189"/>
            </a:xfrm>
          </p:grpSpPr>
          <p:sp>
            <p:nvSpPr>
              <p:cNvPr id="53" name="Rectangle 52">
                <a:extLst>
                  <a:ext uri="{FF2B5EF4-FFF2-40B4-BE49-F238E27FC236}">
                    <a16:creationId xmlns:a16="http://schemas.microsoft.com/office/drawing/2014/main" id="{8CFFFB4D-E082-FB48-B913-72D61292941D}"/>
                  </a:ext>
                </a:extLst>
              </p:cNvPr>
              <p:cNvSpPr/>
              <p:nvPr/>
            </p:nvSpPr>
            <p:spPr>
              <a:xfrm>
                <a:off x="1362906" y="540920"/>
                <a:ext cx="370078" cy="745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C7B17E0-9BFB-3444-B7D1-2A836AA49FB0}"/>
                  </a:ext>
                </a:extLst>
              </p:cNvPr>
              <p:cNvSpPr/>
              <p:nvPr/>
            </p:nvSpPr>
            <p:spPr>
              <a:xfrm>
                <a:off x="1838707" y="540920"/>
                <a:ext cx="262213" cy="4719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EF105E2-5F66-A941-88AD-00CBCB1B418F}"/>
                  </a:ext>
                </a:extLst>
              </p:cNvPr>
              <p:cNvSpPr/>
              <p:nvPr/>
            </p:nvSpPr>
            <p:spPr>
              <a:xfrm>
                <a:off x="134967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F1C52DF-B700-7F4D-80E7-50ADDE487039}"/>
                  </a:ext>
                </a:extLst>
              </p:cNvPr>
              <p:cNvSpPr/>
              <p:nvPr/>
            </p:nvSpPr>
            <p:spPr>
              <a:xfrm>
                <a:off x="164603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7DA48DB-1C87-084D-9A10-05F415445530}"/>
                  </a:ext>
                </a:extLst>
              </p:cNvPr>
              <p:cNvSpPr/>
              <p:nvPr/>
            </p:nvSpPr>
            <p:spPr>
              <a:xfrm>
                <a:off x="1980340" y="2616629"/>
                <a:ext cx="379715"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85B4539-F262-F048-AF7C-B8B33165FE35}"/>
                  </a:ext>
                </a:extLst>
              </p:cNvPr>
              <p:cNvSpPr/>
              <p:nvPr/>
            </p:nvSpPr>
            <p:spPr>
              <a:xfrm>
                <a:off x="1519790" y="1348230"/>
                <a:ext cx="740197"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BBFBCDF-18C4-1B49-A629-40E3D57CE5F4}"/>
                  </a:ext>
                </a:extLst>
              </p:cNvPr>
              <p:cNvSpPr/>
              <p:nvPr/>
            </p:nvSpPr>
            <p:spPr>
              <a:xfrm>
                <a:off x="1220831" y="1819144"/>
                <a:ext cx="1039156"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F167CF64-9D52-9C42-A4B8-62F82067EFDB}"/>
                </a:ext>
              </a:extLst>
            </p:cNvPr>
            <p:cNvSpPr txBox="1"/>
            <p:nvPr/>
          </p:nvSpPr>
          <p:spPr>
            <a:xfrm>
              <a:off x="1470068" y="2906103"/>
              <a:ext cx="906017" cy="461665"/>
            </a:xfrm>
            <a:prstGeom prst="rect">
              <a:avLst/>
            </a:prstGeom>
            <a:noFill/>
          </p:spPr>
          <p:txBody>
            <a:bodyPr wrap="none" rtlCol="0">
              <a:spAutoFit/>
            </a:bodyPr>
            <a:lstStyle/>
            <a:p>
              <a:r>
                <a:rPr lang="en-US" sz="2400" dirty="0">
                  <a:solidFill>
                    <a:schemeClr val="accent4">
                      <a:lumMod val="75000"/>
                    </a:schemeClr>
                  </a:solidFill>
                </a:rPr>
                <a:t>Semi-</a:t>
              </a:r>
            </a:p>
          </p:txBody>
        </p:sp>
        <p:sp>
          <p:nvSpPr>
            <p:cNvPr id="51" name="TextBox 50">
              <a:extLst>
                <a:ext uri="{FF2B5EF4-FFF2-40B4-BE49-F238E27FC236}">
                  <a16:creationId xmlns:a16="http://schemas.microsoft.com/office/drawing/2014/main" id="{48A0CA76-6340-C442-821F-2B9D452EB0C5}"/>
                </a:ext>
              </a:extLst>
            </p:cNvPr>
            <p:cNvSpPr txBox="1"/>
            <p:nvPr/>
          </p:nvSpPr>
          <p:spPr>
            <a:xfrm>
              <a:off x="1306049" y="3396504"/>
              <a:ext cx="1082412" cy="461665"/>
            </a:xfrm>
            <a:prstGeom prst="rect">
              <a:avLst/>
            </a:prstGeom>
            <a:noFill/>
          </p:spPr>
          <p:txBody>
            <a:bodyPr wrap="none" rtlCol="0">
              <a:spAutoFit/>
            </a:bodyPr>
            <a:lstStyle/>
            <a:p>
              <a:r>
                <a:rPr lang="en-US" sz="2400" dirty="0">
                  <a:solidFill>
                    <a:schemeClr val="accent4">
                      <a:lumMod val="75000"/>
                    </a:schemeClr>
                  </a:solidFill>
                </a:rPr>
                <a:t>Private</a:t>
              </a:r>
            </a:p>
          </p:txBody>
        </p:sp>
        <p:sp>
          <p:nvSpPr>
            <p:cNvPr id="52" name="TextBox 51">
              <a:extLst>
                <a:ext uri="{FF2B5EF4-FFF2-40B4-BE49-F238E27FC236}">
                  <a16:creationId xmlns:a16="http://schemas.microsoft.com/office/drawing/2014/main" id="{E36AEEB0-C238-4947-934D-9A4EDC8C5F7A}"/>
                </a:ext>
              </a:extLst>
            </p:cNvPr>
            <p:cNvSpPr txBox="1"/>
            <p:nvPr/>
          </p:nvSpPr>
          <p:spPr>
            <a:xfrm>
              <a:off x="1325669" y="4139567"/>
              <a:ext cx="1056123" cy="461665"/>
            </a:xfrm>
            <a:prstGeom prst="rect">
              <a:avLst/>
            </a:prstGeom>
            <a:noFill/>
          </p:spPr>
          <p:txBody>
            <a:bodyPr wrap="none" rtlCol="0">
              <a:spAutoFit/>
            </a:bodyPr>
            <a:lstStyle/>
            <a:p>
              <a:r>
                <a:rPr lang="en-US" sz="2400" dirty="0">
                  <a:solidFill>
                    <a:schemeClr val="accent4">
                      <a:lumMod val="75000"/>
                    </a:schemeClr>
                  </a:solidFill>
                </a:rPr>
                <a:t>Rooms</a:t>
              </a:r>
            </a:p>
          </p:txBody>
        </p:sp>
      </p:grpSp>
      <p:grpSp>
        <p:nvGrpSpPr>
          <p:cNvPr id="60" name="Group 59">
            <a:extLst>
              <a:ext uri="{FF2B5EF4-FFF2-40B4-BE49-F238E27FC236}">
                <a16:creationId xmlns:a16="http://schemas.microsoft.com/office/drawing/2014/main" id="{09DA69A3-726C-354A-9D51-AA852F4904DC}"/>
              </a:ext>
            </a:extLst>
          </p:cNvPr>
          <p:cNvGrpSpPr/>
          <p:nvPr/>
        </p:nvGrpSpPr>
        <p:grpSpPr>
          <a:xfrm>
            <a:off x="971413" y="3696707"/>
            <a:ext cx="1109455" cy="719840"/>
            <a:chOff x="133213" y="1871082"/>
            <a:chExt cx="1109455" cy="719840"/>
          </a:xfrm>
        </p:grpSpPr>
        <p:pic>
          <p:nvPicPr>
            <p:cNvPr id="61" name="Picture 60">
              <a:extLst>
                <a:ext uri="{FF2B5EF4-FFF2-40B4-BE49-F238E27FC236}">
                  <a16:creationId xmlns:a16="http://schemas.microsoft.com/office/drawing/2014/main" id="{D1A70BF1-C5E2-DF41-9EDB-8B628C179F94}"/>
                </a:ext>
              </a:extLst>
            </p:cNvPr>
            <p:cNvPicPr>
              <a:picLocks noChangeAspect="1"/>
            </p:cNvPicPr>
            <p:nvPr/>
          </p:nvPicPr>
          <p:blipFill rotWithShape="1">
            <a:blip r:embed="rId5"/>
            <a:srcRect l="26302" t="1905" r="24095"/>
            <a:stretch/>
          </p:blipFill>
          <p:spPr>
            <a:xfrm>
              <a:off x="133213" y="1871082"/>
              <a:ext cx="431549" cy="640080"/>
            </a:xfrm>
            <a:prstGeom prst="rect">
              <a:avLst/>
            </a:prstGeom>
          </p:spPr>
        </p:pic>
        <p:sp>
          <p:nvSpPr>
            <p:cNvPr id="62" name="TextBox 61">
              <a:extLst>
                <a:ext uri="{FF2B5EF4-FFF2-40B4-BE49-F238E27FC236}">
                  <a16:creationId xmlns:a16="http://schemas.microsoft.com/office/drawing/2014/main" id="{201DC539-196E-A945-A3B1-B19FFA58C533}"/>
                </a:ext>
              </a:extLst>
            </p:cNvPr>
            <p:cNvSpPr txBox="1"/>
            <p:nvPr/>
          </p:nvSpPr>
          <p:spPr>
            <a:xfrm>
              <a:off x="610379" y="2221590"/>
              <a:ext cx="632289" cy="369332"/>
            </a:xfrm>
            <a:prstGeom prst="rect">
              <a:avLst/>
            </a:prstGeom>
            <a:noFill/>
          </p:spPr>
          <p:txBody>
            <a:bodyPr wrap="none" rtlCol="0">
              <a:spAutoFit/>
            </a:bodyPr>
            <a:lstStyle/>
            <a:p>
              <a:r>
                <a:rPr lang="en-US" dirty="0"/>
                <a:t>Start</a:t>
              </a:r>
            </a:p>
          </p:txBody>
        </p:sp>
      </p:grpSp>
      <p:sp>
        <p:nvSpPr>
          <p:cNvPr id="124" name="Cloud Callout 123">
            <a:extLst>
              <a:ext uri="{FF2B5EF4-FFF2-40B4-BE49-F238E27FC236}">
                <a16:creationId xmlns:a16="http://schemas.microsoft.com/office/drawing/2014/main" id="{69B1E972-24BF-2D48-B888-DA2DB92AAC0E}"/>
              </a:ext>
            </a:extLst>
          </p:cNvPr>
          <p:cNvSpPr/>
          <p:nvPr/>
        </p:nvSpPr>
        <p:spPr>
          <a:xfrm>
            <a:off x="955682" y="2366545"/>
            <a:ext cx="1039015" cy="638909"/>
          </a:xfrm>
          <a:prstGeom prst="cloudCallout">
            <a:avLst>
              <a:gd name="adj1" fmla="val -28220"/>
              <a:gd name="adj2" fmla="val 1202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a:t>
            </a:r>
            <a:r>
              <a:rPr lang="en-US" sz="3200" baseline="-25000" dirty="0">
                <a:solidFill>
                  <a:schemeClr val="tx1"/>
                </a:solidFill>
              </a:rPr>
              <a:t>R</a:t>
            </a:r>
            <a:endParaRPr lang="en-US" sz="3200" dirty="0">
              <a:solidFill>
                <a:schemeClr val="tx1"/>
              </a:solidFill>
            </a:endParaRPr>
          </a:p>
        </p:txBody>
      </p:sp>
      <p:pic>
        <p:nvPicPr>
          <p:cNvPr id="125" name="Picture 124">
            <a:extLst>
              <a:ext uri="{FF2B5EF4-FFF2-40B4-BE49-F238E27FC236}">
                <a16:creationId xmlns:a16="http://schemas.microsoft.com/office/drawing/2014/main" id="{6D51AA48-379B-0446-811A-A897668BFE96}"/>
              </a:ext>
            </a:extLst>
          </p:cNvPr>
          <p:cNvPicPr>
            <a:picLocks noChangeAspect="1"/>
          </p:cNvPicPr>
          <p:nvPr/>
        </p:nvPicPr>
        <p:blipFill>
          <a:blip r:embed="rId6"/>
          <a:stretch>
            <a:fillRect/>
          </a:stretch>
        </p:blipFill>
        <p:spPr>
          <a:xfrm>
            <a:off x="8410516" y="3621929"/>
            <a:ext cx="912755" cy="2219960"/>
          </a:xfrm>
          <a:prstGeom prst="rect">
            <a:avLst/>
          </a:prstGeom>
        </p:spPr>
      </p:pic>
      <p:sp>
        <p:nvSpPr>
          <p:cNvPr id="127" name="TextBox 126">
            <a:extLst>
              <a:ext uri="{FF2B5EF4-FFF2-40B4-BE49-F238E27FC236}">
                <a16:creationId xmlns:a16="http://schemas.microsoft.com/office/drawing/2014/main" id="{23B9688B-A6E8-4D4F-B670-CA979B98973A}"/>
              </a:ext>
            </a:extLst>
          </p:cNvPr>
          <p:cNvSpPr txBox="1"/>
          <p:nvPr/>
        </p:nvSpPr>
        <p:spPr>
          <a:xfrm>
            <a:off x="4172493" y="5724365"/>
            <a:ext cx="3847015" cy="584775"/>
          </a:xfrm>
          <a:prstGeom prst="rect">
            <a:avLst/>
          </a:prstGeom>
          <a:noFill/>
        </p:spPr>
        <p:txBody>
          <a:bodyPr wrap="none" rtlCol="0">
            <a:spAutoFit/>
          </a:bodyPr>
          <a:lstStyle/>
          <a:p>
            <a:r>
              <a:rPr lang="en-US" sz="3200" dirty="0"/>
              <a:t>C</a:t>
            </a:r>
            <a:r>
              <a:rPr lang="en-US" sz="3200" baseline="-25000" dirty="0"/>
              <a:t>R</a:t>
            </a:r>
            <a:r>
              <a:rPr lang="en-US" sz="2800" dirty="0"/>
              <a:t> may or may not be </a:t>
            </a:r>
            <a:r>
              <a:rPr lang="en-US" sz="3200" dirty="0"/>
              <a:t>C</a:t>
            </a:r>
            <a:r>
              <a:rPr lang="en-US" sz="3200" baseline="-25000" dirty="0"/>
              <a:t>U</a:t>
            </a:r>
            <a:endParaRPr lang="en-US" sz="3200" dirty="0"/>
          </a:p>
        </p:txBody>
      </p:sp>
      <p:sp>
        <p:nvSpPr>
          <p:cNvPr id="5" name="Slide Number Placeholder 4">
            <a:extLst>
              <a:ext uri="{FF2B5EF4-FFF2-40B4-BE49-F238E27FC236}">
                <a16:creationId xmlns:a16="http://schemas.microsoft.com/office/drawing/2014/main" id="{0BA74E9F-3224-4B49-ACA6-F49D08ADBE8E}"/>
              </a:ext>
            </a:extLst>
          </p:cNvPr>
          <p:cNvSpPr>
            <a:spLocks noGrp="1"/>
          </p:cNvSpPr>
          <p:nvPr>
            <p:ph type="sldNum" sz="quarter" idx="12"/>
          </p:nvPr>
        </p:nvSpPr>
        <p:spPr/>
        <p:txBody>
          <a:bodyPr/>
          <a:lstStyle/>
          <a:p>
            <a:fld id="{A22F3049-4D5D-CD49-9C0B-231D69548CC5}" type="slidenum">
              <a:rPr lang="en-US" smtClean="0"/>
              <a:t>14</a:t>
            </a:fld>
            <a:endParaRPr lang="en-US"/>
          </a:p>
        </p:txBody>
      </p:sp>
      <p:sp>
        <p:nvSpPr>
          <p:cNvPr id="67" name="TextBox 66">
            <a:extLst>
              <a:ext uri="{FF2B5EF4-FFF2-40B4-BE49-F238E27FC236}">
                <a16:creationId xmlns:a16="http://schemas.microsoft.com/office/drawing/2014/main" id="{DC4323E5-D0D5-6241-8E9E-4E7FC9DB0351}"/>
              </a:ext>
            </a:extLst>
          </p:cNvPr>
          <p:cNvSpPr txBox="1"/>
          <p:nvPr/>
        </p:nvSpPr>
        <p:spPr>
          <a:xfrm>
            <a:off x="7569832" y="1456171"/>
            <a:ext cx="4264181" cy="430887"/>
          </a:xfrm>
          <a:prstGeom prst="rect">
            <a:avLst/>
          </a:prstGeom>
          <a:noFill/>
        </p:spPr>
        <p:txBody>
          <a:bodyPr wrap="none" rtlCol="0">
            <a:spAutoFit/>
          </a:bodyPr>
          <a:lstStyle/>
          <a:p>
            <a:r>
              <a:rPr lang="en-US" sz="2200" dirty="0"/>
              <a:t>Proxy for measuring understanding:</a:t>
            </a:r>
          </a:p>
        </p:txBody>
      </p:sp>
      <p:grpSp>
        <p:nvGrpSpPr>
          <p:cNvPr id="65" name="Group 64">
            <a:extLst>
              <a:ext uri="{FF2B5EF4-FFF2-40B4-BE49-F238E27FC236}">
                <a16:creationId xmlns:a16="http://schemas.microsoft.com/office/drawing/2014/main" id="{B85388EC-C93A-6D47-B544-F65F7A9A4225}"/>
              </a:ext>
            </a:extLst>
          </p:cNvPr>
          <p:cNvGrpSpPr/>
          <p:nvPr/>
        </p:nvGrpSpPr>
        <p:grpSpPr>
          <a:xfrm>
            <a:off x="8803763" y="2472707"/>
            <a:ext cx="2909885" cy="2775004"/>
            <a:chOff x="8803763" y="2472707"/>
            <a:chExt cx="2909885" cy="2775004"/>
          </a:xfrm>
        </p:grpSpPr>
        <p:sp>
          <p:nvSpPr>
            <p:cNvPr id="126" name="Cloud Callout 125">
              <a:extLst>
                <a:ext uri="{FF2B5EF4-FFF2-40B4-BE49-F238E27FC236}">
                  <a16:creationId xmlns:a16="http://schemas.microsoft.com/office/drawing/2014/main" id="{59754CBC-D071-6849-901C-48748D6F1323}"/>
                </a:ext>
              </a:extLst>
            </p:cNvPr>
            <p:cNvSpPr/>
            <p:nvPr/>
          </p:nvSpPr>
          <p:spPr>
            <a:xfrm>
              <a:off x="8803763" y="2472707"/>
              <a:ext cx="1039015" cy="638909"/>
            </a:xfrm>
            <a:prstGeom prst="cloudCallout">
              <a:avLst>
                <a:gd name="adj1" fmla="val -28220"/>
                <a:gd name="adj2" fmla="val 1202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a:t>
              </a:r>
              <a:r>
                <a:rPr lang="en-US" sz="3200" baseline="-25000" dirty="0">
                  <a:solidFill>
                    <a:schemeClr val="tx1"/>
                  </a:solidFill>
                </a:rPr>
                <a:t>U</a:t>
              </a:r>
              <a:endParaRPr lang="en-US" sz="3200" dirty="0">
                <a:solidFill>
                  <a:schemeClr val="tx1"/>
                </a:solidFill>
              </a:endParaRPr>
            </a:p>
          </p:txBody>
        </p:sp>
        <p:sp>
          <p:nvSpPr>
            <p:cNvPr id="64" name="Line Callout 2 63">
              <a:extLst>
                <a:ext uri="{FF2B5EF4-FFF2-40B4-BE49-F238E27FC236}">
                  <a16:creationId xmlns:a16="http://schemas.microsoft.com/office/drawing/2014/main" id="{FE7FB167-64F3-F04E-9F3F-D0D7309BAFCE}"/>
                </a:ext>
              </a:extLst>
            </p:cNvPr>
            <p:cNvSpPr/>
            <p:nvPr/>
          </p:nvSpPr>
          <p:spPr>
            <a:xfrm>
              <a:off x="9773193" y="3709113"/>
              <a:ext cx="1940455" cy="1538598"/>
            </a:xfrm>
            <a:prstGeom prst="borderCallout2">
              <a:avLst>
                <a:gd name="adj1" fmla="val -2934"/>
                <a:gd name="adj2" fmla="val 44521"/>
                <a:gd name="adj3" fmla="val -23012"/>
                <a:gd name="adj4" fmla="val 44465"/>
                <a:gd name="adj5" fmla="val -48926"/>
                <a:gd name="adj6" fmla="val 4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User’s preference for:</a:t>
              </a:r>
            </a:p>
            <a:p>
              <a:pPr marL="285750" indent="-285750">
                <a:buFontTx/>
                <a:buChar char="-"/>
              </a:pPr>
              <a:r>
                <a:rPr lang="en-US" dirty="0">
                  <a:solidFill>
                    <a:schemeClr val="tx1"/>
                  </a:solidFill>
                </a:rPr>
                <a:t>Travel time</a:t>
              </a:r>
            </a:p>
            <a:p>
              <a:pPr marL="285750" indent="-285750">
                <a:buFontTx/>
                <a:buChar char="-"/>
              </a:pPr>
              <a:r>
                <a:rPr lang="en-US" dirty="0">
                  <a:solidFill>
                    <a:schemeClr val="tx1"/>
                  </a:solidFill>
                </a:rPr>
                <a:t>Safety</a:t>
              </a:r>
            </a:p>
            <a:p>
              <a:pPr marL="285750" indent="-285750">
                <a:buFontTx/>
                <a:buChar char="-"/>
              </a:pPr>
              <a:r>
                <a:rPr lang="en-US" dirty="0">
                  <a:solidFill>
                    <a:schemeClr val="tx1"/>
                  </a:solidFill>
                </a:rPr>
                <a:t>Intrusiveness</a:t>
              </a:r>
            </a:p>
          </p:txBody>
        </p:sp>
      </p:grpSp>
      <p:sp>
        <p:nvSpPr>
          <p:cNvPr id="69" name="Freeform 68">
            <a:extLst>
              <a:ext uri="{FF2B5EF4-FFF2-40B4-BE49-F238E27FC236}">
                <a16:creationId xmlns:a16="http://schemas.microsoft.com/office/drawing/2014/main" id="{9D164409-0DA6-FD44-B422-B55F42A91E5E}"/>
              </a:ext>
            </a:extLst>
          </p:cNvPr>
          <p:cNvSpPr/>
          <p:nvPr/>
        </p:nvSpPr>
        <p:spPr>
          <a:xfrm>
            <a:off x="1398270" y="2980055"/>
            <a:ext cx="5863590" cy="1216727"/>
          </a:xfrm>
          <a:custGeom>
            <a:avLst/>
            <a:gdLst>
              <a:gd name="connsiteX0" fmla="*/ 0 w 5863590"/>
              <a:gd name="connsiteY0" fmla="*/ 1245870 h 1245870"/>
              <a:gd name="connsiteX1" fmla="*/ 1874520 w 5863590"/>
              <a:gd name="connsiteY1" fmla="*/ 1234440 h 1245870"/>
              <a:gd name="connsiteX2" fmla="*/ 1874520 w 5863590"/>
              <a:gd name="connsiteY2" fmla="*/ 0 h 1245870"/>
              <a:gd name="connsiteX3" fmla="*/ 5863590 w 5863590"/>
              <a:gd name="connsiteY3" fmla="*/ 11430 h 1245870"/>
              <a:gd name="connsiteX4" fmla="*/ 5863590 w 5863590"/>
              <a:gd name="connsiteY4" fmla="*/ 971550 h 1245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590" h="1245870">
                <a:moveTo>
                  <a:pt x="0" y="1245870"/>
                </a:moveTo>
                <a:lnTo>
                  <a:pt x="1874520" y="1234440"/>
                </a:lnTo>
                <a:lnTo>
                  <a:pt x="1874520" y="0"/>
                </a:lnTo>
                <a:lnTo>
                  <a:pt x="5863590" y="11430"/>
                </a:lnTo>
                <a:lnTo>
                  <a:pt x="5863590" y="971550"/>
                </a:lnTo>
              </a:path>
            </a:pathLst>
          </a:custGeom>
          <a:noFill/>
          <a:ln w="38100">
            <a:solidFill>
              <a:srgbClr val="00B0F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C7392FB-0279-674D-9FA7-A5F4CA635F7E}"/>
              </a:ext>
            </a:extLst>
          </p:cNvPr>
          <p:cNvSpPr txBox="1"/>
          <p:nvPr/>
        </p:nvSpPr>
        <p:spPr>
          <a:xfrm>
            <a:off x="2782240" y="6220579"/>
            <a:ext cx="6627520" cy="523220"/>
          </a:xfrm>
          <a:prstGeom prst="rect">
            <a:avLst/>
          </a:prstGeom>
          <a:noFill/>
        </p:spPr>
        <p:txBody>
          <a:bodyPr wrap="none" rtlCol="0">
            <a:spAutoFit/>
          </a:bodyPr>
          <a:lstStyle/>
          <a:p>
            <a:r>
              <a:rPr lang="en-US" sz="2800" i="1" dirty="0"/>
              <a:t>“</a:t>
            </a:r>
            <a:r>
              <a:rPr lang="en-US" sz="2800" dirty="0"/>
              <a:t>Is the robot’s plan the best option for me?”</a:t>
            </a:r>
            <a:endParaRPr lang="en-US" sz="3200" dirty="0"/>
          </a:p>
        </p:txBody>
      </p:sp>
    </p:spTree>
    <p:custDataLst>
      <p:tags r:id="rId1"/>
    </p:custDataLst>
    <p:extLst>
      <p:ext uri="{BB962C8B-B14F-4D97-AF65-F5344CB8AC3E}">
        <p14:creationId xmlns:p14="http://schemas.microsoft.com/office/powerpoint/2010/main" val="4009383937"/>
      </p:ext>
    </p:extLst>
  </p:cSld>
  <p:clrMapOvr>
    <a:masterClrMapping/>
  </p:clrMapOvr>
  <mc:AlternateContent xmlns:mc="http://schemas.openxmlformats.org/markup-compatibility/2006" xmlns:p14="http://schemas.microsoft.com/office/powerpoint/2010/main">
    <mc:Choice Requires="p14">
      <p:transition spd="slow" p14:dur="2000" advTm="48970"/>
    </mc:Choice>
    <mc:Fallback xmlns="">
      <p:transition spd="slow" advTm="48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7" grpId="0"/>
      <p:bldP spid="69" grpId="0" animBg="1"/>
      <p:bldP spid="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573A-3C19-FB41-AF03-D758B8179114}"/>
              </a:ext>
            </a:extLst>
          </p:cNvPr>
          <p:cNvSpPr>
            <a:spLocks noGrp="1"/>
          </p:cNvSpPr>
          <p:nvPr>
            <p:ph type="title"/>
          </p:nvPr>
        </p:nvSpPr>
        <p:spPr/>
        <p:txBody>
          <a:bodyPr/>
          <a:lstStyle/>
          <a:p>
            <a:r>
              <a:rPr lang="en-US" dirty="0"/>
              <a:t>Control Group</a:t>
            </a:r>
          </a:p>
        </p:txBody>
      </p:sp>
      <p:grpSp>
        <p:nvGrpSpPr>
          <p:cNvPr id="4" name="Group 3">
            <a:extLst>
              <a:ext uri="{FF2B5EF4-FFF2-40B4-BE49-F238E27FC236}">
                <a16:creationId xmlns:a16="http://schemas.microsoft.com/office/drawing/2014/main" id="{40B2131A-5656-344A-91DD-E7968EAEB3FA}"/>
              </a:ext>
            </a:extLst>
          </p:cNvPr>
          <p:cNvGrpSpPr/>
          <p:nvPr/>
        </p:nvGrpSpPr>
        <p:grpSpPr>
          <a:xfrm>
            <a:off x="2612824" y="4827398"/>
            <a:ext cx="1536126" cy="1856710"/>
            <a:chOff x="1405859" y="3572540"/>
            <a:chExt cx="1536126" cy="1856710"/>
          </a:xfrm>
        </p:grpSpPr>
        <p:pic>
          <p:nvPicPr>
            <p:cNvPr id="5" name="Picture 4">
              <a:extLst>
                <a:ext uri="{FF2B5EF4-FFF2-40B4-BE49-F238E27FC236}">
                  <a16:creationId xmlns:a16="http://schemas.microsoft.com/office/drawing/2014/main" id="{C6DF6A81-3318-E74A-8F15-3191E17A3C4B}"/>
                </a:ext>
              </a:extLst>
            </p:cNvPr>
            <p:cNvPicPr>
              <a:picLocks noChangeAspect="1"/>
            </p:cNvPicPr>
            <p:nvPr/>
          </p:nvPicPr>
          <p:blipFill>
            <a:blip r:embed="rId4"/>
            <a:stretch>
              <a:fillRect/>
            </a:stretch>
          </p:blipFill>
          <p:spPr>
            <a:xfrm>
              <a:off x="1716722" y="3572540"/>
              <a:ext cx="914400" cy="1395045"/>
            </a:xfrm>
            <a:prstGeom prst="rect">
              <a:avLst/>
            </a:prstGeom>
          </p:spPr>
        </p:pic>
        <p:sp>
          <p:nvSpPr>
            <p:cNvPr id="6" name="TextBox 5">
              <a:extLst>
                <a:ext uri="{FF2B5EF4-FFF2-40B4-BE49-F238E27FC236}">
                  <a16:creationId xmlns:a16="http://schemas.microsoft.com/office/drawing/2014/main" id="{BC79E3BE-F4BE-4E4E-99B9-746A52AF5791}"/>
                </a:ext>
              </a:extLst>
            </p:cNvPr>
            <p:cNvSpPr txBox="1"/>
            <p:nvPr/>
          </p:nvSpPr>
          <p:spPr>
            <a:xfrm>
              <a:off x="1405859" y="4967585"/>
              <a:ext cx="1536126" cy="461665"/>
            </a:xfrm>
            <a:prstGeom prst="rect">
              <a:avLst/>
            </a:prstGeom>
            <a:noFill/>
          </p:spPr>
          <p:txBody>
            <a:bodyPr wrap="none" rtlCol="0">
              <a:spAutoFit/>
            </a:bodyPr>
            <a:lstStyle/>
            <a:p>
              <a:r>
                <a:rPr lang="en-US" sz="2400" dirty="0"/>
                <a:t>Participant</a:t>
              </a:r>
            </a:p>
          </p:txBody>
        </p:sp>
      </p:grpSp>
      <p:grpSp>
        <p:nvGrpSpPr>
          <p:cNvPr id="22" name="Group 21">
            <a:extLst>
              <a:ext uri="{FF2B5EF4-FFF2-40B4-BE49-F238E27FC236}">
                <a16:creationId xmlns:a16="http://schemas.microsoft.com/office/drawing/2014/main" id="{E21252D1-0633-7F44-8C4C-8319123B3236}"/>
              </a:ext>
            </a:extLst>
          </p:cNvPr>
          <p:cNvGrpSpPr/>
          <p:nvPr/>
        </p:nvGrpSpPr>
        <p:grpSpPr>
          <a:xfrm>
            <a:off x="505279" y="4982670"/>
            <a:ext cx="1207382" cy="1395045"/>
            <a:chOff x="2983800" y="4738781"/>
            <a:chExt cx="1207382" cy="1395045"/>
          </a:xfrm>
        </p:grpSpPr>
        <p:sp>
          <p:nvSpPr>
            <p:cNvPr id="23" name="Folded Corner 22">
              <a:extLst>
                <a:ext uri="{FF2B5EF4-FFF2-40B4-BE49-F238E27FC236}">
                  <a16:creationId xmlns:a16="http://schemas.microsoft.com/office/drawing/2014/main" id="{DC592393-46FF-8548-85AF-057DBABADB7C}"/>
                </a:ext>
              </a:extLst>
            </p:cNvPr>
            <p:cNvSpPr/>
            <p:nvPr/>
          </p:nvSpPr>
          <p:spPr>
            <a:xfrm>
              <a:off x="2990344" y="4738781"/>
              <a:ext cx="1194294" cy="1395045"/>
            </a:xfrm>
            <a:custGeom>
              <a:avLst/>
              <a:gdLst>
                <a:gd name="connsiteX0" fmla="*/ 0 w 1194294"/>
                <a:gd name="connsiteY0" fmla="*/ 0 h 1395045"/>
                <a:gd name="connsiteX1" fmla="*/ 585204 w 1194294"/>
                <a:gd name="connsiteY1" fmla="*/ 0 h 1395045"/>
                <a:gd name="connsiteX2" fmla="*/ 1194294 w 1194294"/>
                <a:gd name="connsiteY2" fmla="*/ 0 h 1395045"/>
                <a:gd name="connsiteX3" fmla="*/ 1194294 w 1194294"/>
                <a:gd name="connsiteY3" fmla="*/ 621916 h 1395045"/>
                <a:gd name="connsiteX4" fmla="*/ 1194294 w 1194294"/>
                <a:gd name="connsiteY4" fmla="*/ 1195992 h 1395045"/>
                <a:gd name="connsiteX5" fmla="*/ 995241 w 1194294"/>
                <a:gd name="connsiteY5" fmla="*/ 1395045 h 1395045"/>
                <a:gd name="connsiteX6" fmla="*/ 477716 w 1194294"/>
                <a:gd name="connsiteY6" fmla="*/ 1395045 h 1395045"/>
                <a:gd name="connsiteX7" fmla="*/ 0 w 1194294"/>
                <a:gd name="connsiteY7" fmla="*/ 1395045 h 1395045"/>
                <a:gd name="connsiteX8" fmla="*/ 0 w 1194294"/>
                <a:gd name="connsiteY8" fmla="*/ 697523 h 1395045"/>
                <a:gd name="connsiteX9" fmla="*/ 0 w 1194294"/>
                <a:gd name="connsiteY9" fmla="*/ 0 h 1395045"/>
                <a:gd name="connsiteX0" fmla="*/ 995241 w 1194294"/>
                <a:gd name="connsiteY0" fmla="*/ 1395045 h 1395045"/>
                <a:gd name="connsiteX1" fmla="*/ 1035052 w 1194294"/>
                <a:gd name="connsiteY1" fmla="*/ 1235803 h 1395045"/>
                <a:gd name="connsiteX2" fmla="*/ 1194294 w 1194294"/>
                <a:gd name="connsiteY2" fmla="*/ 1195992 h 1395045"/>
                <a:gd name="connsiteX3" fmla="*/ 995241 w 1194294"/>
                <a:gd name="connsiteY3" fmla="*/ 1395045 h 1395045"/>
                <a:gd name="connsiteX0" fmla="*/ 995241 w 1194294"/>
                <a:gd name="connsiteY0" fmla="*/ 1395045 h 1395045"/>
                <a:gd name="connsiteX1" fmla="*/ 1035052 w 1194294"/>
                <a:gd name="connsiteY1" fmla="*/ 1235803 h 1395045"/>
                <a:gd name="connsiteX2" fmla="*/ 1194294 w 1194294"/>
                <a:gd name="connsiteY2" fmla="*/ 1195992 h 1395045"/>
                <a:gd name="connsiteX3" fmla="*/ 995241 w 1194294"/>
                <a:gd name="connsiteY3" fmla="*/ 1395045 h 1395045"/>
                <a:gd name="connsiteX4" fmla="*/ 487668 w 1194294"/>
                <a:gd name="connsiteY4" fmla="*/ 1395045 h 1395045"/>
                <a:gd name="connsiteX5" fmla="*/ 0 w 1194294"/>
                <a:gd name="connsiteY5" fmla="*/ 1395045 h 1395045"/>
                <a:gd name="connsiteX6" fmla="*/ 0 w 1194294"/>
                <a:gd name="connsiteY6" fmla="*/ 739374 h 1395045"/>
                <a:gd name="connsiteX7" fmla="*/ 0 w 1194294"/>
                <a:gd name="connsiteY7" fmla="*/ 0 h 1395045"/>
                <a:gd name="connsiteX8" fmla="*/ 561318 w 1194294"/>
                <a:gd name="connsiteY8" fmla="*/ 0 h 1395045"/>
                <a:gd name="connsiteX9" fmla="*/ 1194294 w 1194294"/>
                <a:gd name="connsiteY9" fmla="*/ 0 h 1395045"/>
                <a:gd name="connsiteX10" fmla="*/ 1194294 w 1194294"/>
                <a:gd name="connsiteY10" fmla="*/ 597996 h 1395045"/>
                <a:gd name="connsiteX11" fmla="*/ 1194294 w 1194294"/>
                <a:gd name="connsiteY11" fmla="*/ 1195992 h 139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4294" h="1395045" stroke="0" extrusionOk="0">
                  <a:moveTo>
                    <a:pt x="0" y="0"/>
                  </a:moveTo>
                  <a:cubicBezTo>
                    <a:pt x="145130" y="-29102"/>
                    <a:pt x="306254" y="11098"/>
                    <a:pt x="585204" y="0"/>
                  </a:cubicBezTo>
                  <a:cubicBezTo>
                    <a:pt x="864154" y="-11098"/>
                    <a:pt x="906916" y="5296"/>
                    <a:pt x="1194294" y="0"/>
                  </a:cubicBezTo>
                  <a:cubicBezTo>
                    <a:pt x="1180030" y="171920"/>
                    <a:pt x="1173283" y="494080"/>
                    <a:pt x="1194294" y="621916"/>
                  </a:cubicBezTo>
                  <a:cubicBezTo>
                    <a:pt x="1215305" y="749752"/>
                    <a:pt x="1184089" y="1021935"/>
                    <a:pt x="1194294" y="1195992"/>
                  </a:cubicBezTo>
                  <a:cubicBezTo>
                    <a:pt x="1141477" y="1238047"/>
                    <a:pt x="1073385" y="1310021"/>
                    <a:pt x="995241" y="1395045"/>
                  </a:cubicBezTo>
                  <a:cubicBezTo>
                    <a:pt x="804278" y="1372180"/>
                    <a:pt x="604827" y="1404490"/>
                    <a:pt x="477716" y="1395045"/>
                  </a:cubicBezTo>
                  <a:cubicBezTo>
                    <a:pt x="350605" y="1385600"/>
                    <a:pt x="189041" y="1396472"/>
                    <a:pt x="0" y="1395045"/>
                  </a:cubicBezTo>
                  <a:cubicBezTo>
                    <a:pt x="32112" y="1074773"/>
                    <a:pt x="-12829" y="907979"/>
                    <a:pt x="0" y="697523"/>
                  </a:cubicBezTo>
                  <a:cubicBezTo>
                    <a:pt x="12829" y="487067"/>
                    <a:pt x="-29263" y="346887"/>
                    <a:pt x="0" y="0"/>
                  </a:cubicBezTo>
                  <a:close/>
                </a:path>
                <a:path w="1194294" h="1395045" fill="darkenLess" stroke="0" extrusionOk="0">
                  <a:moveTo>
                    <a:pt x="995241" y="1395045"/>
                  </a:moveTo>
                  <a:cubicBezTo>
                    <a:pt x="1016301" y="1331095"/>
                    <a:pt x="1016108" y="1315638"/>
                    <a:pt x="1035052" y="1235803"/>
                  </a:cubicBezTo>
                  <a:cubicBezTo>
                    <a:pt x="1093771" y="1227242"/>
                    <a:pt x="1143298" y="1211027"/>
                    <a:pt x="1194294" y="1195992"/>
                  </a:cubicBezTo>
                  <a:cubicBezTo>
                    <a:pt x="1146139" y="1262978"/>
                    <a:pt x="1073005" y="1312836"/>
                    <a:pt x="995241" y="1395045"/>
                  </a:cubicBezTo>
                  <a:close/>
                </a:path>
                <a:path w="1194294" h="1395045" fill="none" extrusionOk="0">
                  <a:moveTo>
                    <a:pt x="995241" y="1395045"/>
                  </a:moveTo>
                  <a:cubicBezTo>
                    <a:pt x="1005287" y="1342084"/>
                    <a:pt x="1011333" y="1310112"/>
                    <a:pt x="1035052" y="1235803"/>
                  </a:cubicBezTo>
                  <a:cubicBezTo>
                    <a:pt x="1066488" y="1222325"/>
                    <a:pt x="1114241" y="1207777"/>
                    <a:pt x="1194294" y="1195992"/>
                  </a:cubicBezTo>
                  <a:cubicBezTo>
                    <a:pt x="1104039" y="1294678"/>
                    <a:pt x="1047760" y="1334444"/>
                    <a:pt x="995241" y="1395045"/>
                  </a:cubicBezTo>
                  <a:cubicBezTo>
                    <a:pt x="841096" y="1382704"/>
                    <a:pt x="685932" y="1390728"/>
                    <a:pt x="487668" y="1395045"/>
                  </a:cubicBezTo>
                  <a:cubicBezTo>
                    <a:pt x="289404" y="1399362"/>
                    <a:pt x="169243" y="1397975"/>
                    <a:pt x="0" y="1395045"/>
                  </a:cubicBezTo>
                  <a:cubicBezTo>
                    <a:pt x="14761" y="1109391"/>
                    <a:pt x="18450" y="934514"/>
                    <a:pt x="0" y="739374"/>
                  </a:cubicBezTo>
                  <a:cubicBezTo>
                    <a:pt x="-18450" y="544234"/>
                    <a:pt x="6585" y="154716"/>
                    <a:pt x="0" y="0"/>
                  </a:cubicBezTo>
                  <a:cubicBezTo>
                    <a:pt x="252764" y="19858"/>
                    <a:pt x="281650" y="-8984"/>
                    <a:pt x="561318" y="0"/>
                  </a:cubicBezTo>
                  <a:cubicBezTo>
                    <a:pt x="840986" y="8984"/>
                    <a:pt x="1007773" y="23040"/>
                    <a:pt x="1194294" y="0"/>
                  </a:cubicBezTo>
                  <a:cubicBezTo>
                    <a:pt x="1181078" y="194922"/>
                    <a:pt x="1198184" y="419490"/>
                    <a:pt x="1194294" y="597996"/>
                  </a:cubicBezTo>
                  <a:cubicBezTo>
                    <a:pt x="1190404" y="776502"/>
                    <a:pt x="1184084" y="1029657"/>
                    <a:pt x="1194294" y="1195992"/>
                  </a:cubicBezTo>
                </a:path>
                <a:path w="1194294" h="1395045" fill="none" stroke="0" extrusionOk="0">
                  <a:moveTo>
                    <a:pt x="995241" y="1395045"/>
                  </a:moveTo>
                  <a:cubicBezTo>
                    <a:pt x="1007356" y="1354316"/>
                    <a:pt x="1014262" y="1314691"/>
                    <a:pt x="1035052" y="1235803"/>
                  </a:cubicBezTo>
                  <a:cubicBezTo>
                    <a:pt x="1111852" y="1208513"/>
                    <a:pt x="1151782" y="1212586"/>
                    <a:pt x="1194294" y="1195992"/>
                  </a:cubicBezTo>
                  <a:cubicBezTo>
                    <a:pt x="1116026" y="1277435"/>
                    <a:pt x="1101567" y="1307848"/>
                    <a:pt x="995241" y="1395045"/>
                  </a:cubicBezTo>
                  <a:cubicBezTo>
                    <a:pt x="803796" y="1395795"/>
                    <a:pt x="728759" y="1377026"/>
                    <a:pt x="487668" y="1395045"/>
                  </a:cubicBezTo>
                  <a:cubicBezTo>
                    <a:pt x="246577" y="1413064"/>
                    <a:pt x="217903" y="1407697"/>
                    <a:pt x="0" y="1395045"/>
                  </a:cubicBezTo>
                  <a:cubicBezTo>
                    <a:pt x="32013" y="1165565"/>
                    <a:pt x="520" y="949882"/>
                    <a:pt x="0" y="697523"/>
                  </a:cubicBezTo>
                  <a:cubicBezTo>
                    <a:pt x="-520" y="445164"/>
                    <a:pt x="4241" y="190753"/>
                    <a:pt x="0" y="0"/>
                  </a:cubicBezTo>
                  <a:cubicBezTo>
                    <a:pt x="215553" y="13456"/>
                    <a:pt x="311796" y="-14492"/>
                    <a:pt x="561318" y="0"/>
                  </a:cubicBezTo>
                  <a:cubicBezTo>
                    <a:pt x="810840" y="14492"/>
                    <a:pt x="896123" y="21828"/>
                    <a:pt x="1194294" y="0"/>
                  </a:cubicBezTo>
                  <a:cubicBezTo>
                    <a:pt x="1169512" y="208179"/>
                    <a:pt x="1175390" y="447053"/>
                    <a:pt x="1194294" y="562116"/>
                  </a:cubicBezTo>
                  <a:cubicBezTo>
                    <a:pt x="1213198" y="677179"/>
                    <a:pt x="1213053" y="1012568"/>
                    <a:pt x="1194294" y="1195992"/>
                  </a:cubicBezTo>
                </a:path>
              </a:pathLst>
            </a:custGeom>
            <a:solidFill>
              <a:schemeClr val="accent2">
                <a:lumMod val="40000"/>
                <a:lumOff val="60000"/>
              </a:schemeClr>
            </a:solidFill>
            <a:ln w="38100">
              <a:solidFill>
                <a:schemeClr val="accent2"/>
              </a:solidFill>
              <a:extLst>
                <a:ext uri="{C807C97D-BFC1-408E-A445-0C87EB9F89A2}">
                  <ask:lineSketchStyleProps xmlns:ask="http://schemas.microsoft.com/office/drawing/2018/sketchyshapes" sd="1219033472">
                    <a:prstGeom prst="foldedCorne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chemeClr val="tx1"/>
                  </a:solidFill>
                </a:rPr>
                <a:t>Cost Profile</a:t>
              </a:r>
            </a:p>
          </p:txBody>
        </p:sp>
        <p:sp>
          <p:nvSpPr>
            <p:cNvPr id="24" name="TextBox 23">
              <a:extLst>
                <a:ext uri="{FF2B5EF4-FFF2-40B4-BE49-F238E27FC236}">
                  <a16:creationId xmlns:a16="http://schemas.microsoft.com/office/drawing/2014/main" id="{8142A979-4EB3-AD49-9204-2992371491F8}"/>
                </a:ext>
              </a:extLst>
            </p:cNvPr>
            <p:cNvSpPr txBox="1"/>
            <p:nvPr/>
          </p:nvSpPr>
          <p:spPr>
            <a:xfrm>
              <a:off x="2983800" y="5114955"/>
              <a:ext cx="1207382" cy="923330"/>
            </a:xfrm>
            <a:prstGeom prst="rect">
              <a:avLst/>
            </a:prstGeom>
            <a:noFill/>
          </p:spPr>
          <p:txBody>
            <a:bodyPr wrap="none" rtlCol="0">
              <a:spAutoFit/>
            </a:bodyPr>
            <a:lstStyle/>
            <a:p>
              <a:r>
                <a:rPr lang="en-US" dirty="0"/>
                <a:t>Obj. 1: </a:t>
              </a:r>
              <a:r>
                <a:rPr lang="en-US" b="1" dirty="0"/>
                <a:t>$</a:t>
              </a:r>
            </a:p>
            <a:p>
              <a:r>
                <a:rPr lang="en-US" dirty="0"/>
                <a:t>Obj. 2: </a:t>
              </a:r>
              <a:r>
                <a:rPr lang="en-US" b="1" dirty="0"/>
                <a:t>$$$</a:t>
              </a:r>
            </a:p>
            <a:p>
              <a:r>
                <a:rPr lang="en-US" dirty="0"/>
                <a:t>Obj. 3: </a:t>
              </a:r>
              <a:r>
                <a:rPr lang="en-US" b="1" dirty="0"/>
                <a:t>$$</a:t>
              </a:r>
            </a:p>
          </p:txBody>
        </p:sp>
      </p:grpSp>
      <p:sp>
        <p:nvSpPr>
          <p:cNvPr id="25" name="Right Arrow 24">
            <a:extLst>
              <a:ext uri="{FF2B5EF4-FFF2-40B4-BE49-F238E27FC236}">
                <a16:creationId xmlns:a16="http://schemas.microsoft.com/office/drawing/2014/main" id="{5CD9DBD8-434D-2446-A176-25BF9B7873ED}"/>
              </a:ext>
            </a:extLst>
          </p:cNvPr>
          <p:cNvSpPr/>
          <p:nvPr/>
        </p:nvSpPr>
        <p:spPr>
          <a:xfrm>
            <a:off x="1951053" y="5490062"/>
            <a:ext cx="759472" cy="380259"/>
          </a:xfrm>
          <a:prstGeom prst="right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ular Callout 25">
            <a:extLst>
              <a:ext uri="{FF2B5EF4-FFF2-40B4-BE49-F238E27FC236}">
                <a16:creationId xmlns:a16="http://schemas.microsoft.com/office/drawing/2014/main" id="{0DCA0864-A52E-E54B-92BB-519BD694F418}"/>
              </a:ext>
            </a:extLst>
          </p:cNvPr>
          <p:cNvSpPr/>
          <p:nvPr/>
        </p:nvSpPr>
        <p:spPr>
          <a:xfrm>
            <a:off x="5535735" y="4627049"/>
            <a:ext cx="2739638" cy="809329"/>
          </a:xfrm>
          <a:prstGeom prst="wedgeRoundRectCallout">
            <a:avLst>
              <a:gd name="adj1" fmla="val 64688"/>
              <a:gd name="adj2" fmla="val 6186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agent’s plan the best option? [Yes/No]</a:t>
            </a:r>
          </a:p>
        </p:txBody>
      </p:sp>
      <p:sp>
        <p:nvSpPr>
          <p:cNvPr id="27" name="Rounded Rectangular Callout 26">
            <a:extLst>
              <a:ext uri="{FF2B5EF4-FFF2-40B4-BE49-F238E27FC236}">
                <a16:creationId xmlns:a16="http://schemas.microsoft.com/office/drawing/2014/main" id="{61FFBB68-D1E3-F648-831E-B8A4F1216DA5}"/>
              </a:ext>
            </a:extLst>
          </p:cNvPr>
          <p:cNvSpPr/>
          <p:nvPr/>
        </p:nvSpPr>
        <p:spPr>
          <a:xfrm>
            <a:off x="5535735" y="5724621"/>
            <a:ext cx="2739638" cy="809329"/>
          </a:xfrm>
          <a:prstGeom prst="wedgeRoundRectCallout">
            <a:avLst>
              <a:gd name="adj1" fmla="val 65616"/>
              <a:gd name="adj2" fmla="val -5739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confident are you? [5-point Likert scale]</a:t>
            </a:r>
          </a:p>
        </p:txBody>
      </p:sp>
      <p:sp>
        <p:nvSpPr>
          <p:cNvPr id="28" name="Slide Number Placeholder 27">
            <a:extLst>
              <a:ext uri="{FF2B5EF4-FFF2-40B4-BE49-F238E27FC236}">
                <a16:creationId xmlns:a16="http://schemas.microsoft.com/office/drawing/2014/main" id="{D06F2948-C791-7944-ABB7-951BFBF7D1C3}"/>
              </a:ext>
            </a:extLst>
          </p:cNvPr>
          <p:cNvSpPr>
            <a:spLocks noGrp="1"/>
          </p:cNvSpPr>
          <p:nvPr>
            <p:ph type="sldNum" sz="quarter" idx="12"/>
          </p:nvPr>
        </p:nvSpPr>
        <p:spPr/>
        <p:txBody>
          <a:bodyPr/>
          <a:lstStyle/>
          <a:p>
            <a:fld id="{A22F3049-4D5D-CD49-9C0B-231D69548CC5}" type="slidenum">
              <a:rPr lang="en-US" smtClean="0"/>
              <a:t>15</a:t>
            </a:fld>
            <a:endParaRPr lang="en-US"/>
          </a:p>
        </p:txBody>
      </p:sp>
      <p:grpSp>
        <p:nvGrpSpPr>
          <p:cNvPr id="79" name="Group 78">
            <a:extLst>
              <a:ext uri="{FF2B5EF4-FFF2-40B4-BE49-F238E27FC236}">
                <a16:creationId xmlns:a16="http://schemas.microsoft.com/office/drawing/2014/main" id="{8164AD61-A6D9-C442-A335-5DA921493749}"/>
              </a:ext>
            </a:extLst>
          </p:cNvPr>
          <p:cNvGrpSpPr/>
          <p:nvPr/>
        </p:nvGrpSpPr>
        <p:grpSpPr>
          <a:xfrm>
            <a:off x="1779718" y="1857698"/>
            <a:ext cx="3265715" cy="2479290"/>
            <a:chOff x="4463143" y="1857698"/>
            <a:chExt cx="3265715" cy="2479290"/>
          </a:xfrm>
        </p:grpSpPr>
        <p:sp>
          <p:nvSpPr>
            <p:cNvPr id="80" name="Rounded Rectangle 79">
              <a:extLst>
                <a:ext uri="{FF2B5EF4-FFF2-40B4-BE49-F238E27FC236}">
                  <a16:creationId xmlns:a16="http://schemas.microsoft.com/office/drawing/2014/main" id="{9DDF205E-2B78-4F4A-9210-9ADAA76CC160}"/>
                </a:ext>
              </a:extLst>
            </p:cNvPr>
            <p:cNvSpPr/>
            <p:nvPr/>
          </p:nvSpPr>
          <p:spPr>
            <a:xfrm>
              <a:off x="4463143" y="1857698"/>
              <a:ext cx="3265715" cy="247929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a:t>
              </a:r>
            </a:p>
            <a:p>
              <a:pPr algn="ctr"/>
              <a:endParaRPr lang="en-US" dirty="0">
                <a:solidFill>
                  <a:schemeClr val="tx1"/>
                </a:solidFill>
              </a:endParaRPr>
            </a:p>
          </p:txBody>
        </p:sp>
        <p:sp>
          <p:nvSpPr>
            <p:cNvPr id="81" name="TextBox 80">
              <a:extLst>
                <a:ext uri="{FF2B5EF4-FFF2-40B4-BE49-F238E27FC236}">
                  <a16:creationId xmlns:a16="http://schemas.microsoft.com/office/drawing/2014/main" id="{8AD728F0-8600-D54A-99D7-5EAE93EE8C7F}"/>
                </a:ext>
              </a:extLst>
            </p:cNvPr>
            <p:cNvSpPr txBox="1"/>
            <p:nvPr/>
          </p:nvSpPr>
          <p:spPr>
            <a:xfrm>
              <a:off x="4896298" y="3868697"/>
              <a:ext cx="2398157" cy="369332"/>
            </a:xfrm>
            <a:prstGeom prst="rect">
              <a:avLst/>
            </a:prstGeom>
            <a:noFill/>
          </p:spPr>
          <p:txBody>
            <a:bodyPr wrap="none" rtlCol="0">
              <a:spAutoFit/>
            </a:bodyPr>
            <a:lstStyle/>
            <a:p>
              <a:pPr algn="ctr"/>
              <a:r>
                <a:rPr lang="en-US" dirty="0"/>
                <a:t>Robot’s Navigation Plan</a:t>
              </a:r>
            </a:p>
          </p:txBody>
        </p:sp>
        <p:grpSp>
          <p:nvGrpSpPr>
            <p:cNvPr id="82" name="Group 81">
              <a:extLst>
                <a:ext uri="{FF2B5EF4-FFF2-40B4-BE49-F238E27FC236}">
                  <a16:creationId xmlns:a16="http://schemas.microsoft.com/office/drawing/2014/main" id="{C9E0E363-4725-7747-807D-6AAAB8E2440A}"/>
                </a:ext>
              </a:extLst>
            </p:cNvPr>
            <p:cNvGrpSpPr/>
            <p:nvPr/>
          </p:nvGrpSpPr>
          <p:grpSpPr>
            <a:xfrm>
              <a:off x="4850948" y="2396200"/>
              <a:ext cx="2490103" cy="1370597"/>
              <a:chOff x="4850948" y="2396200"/>
              <a:chExt cx="2490103" cy="1370597"/>
            </a:xfrm>
          </p:grpSpPr>
          <p:pic>
            <p:nvPicPr>
              <p:cNvPr id="85" name="Picture 84">
                <a:extLst>
                  <a:ext uri="{FF2B5EF4-FFF2-40B4-BE49-F238E27FC236}">
                    <a16:creationId xmlns:a16="http://schemas.microsoft.com/office/drawing/2014/main" id="{9152AD25-3061-3048-872F-19507935DD76}"/>
                  </a:ext>
                </a:extLst>
              </p:cNvPr>
              <p:cNvPicPr>
                <a:picLocks noChangeAspect="1"/>
              </p:cNvPicPr>
              <p:nvPr/>
            </p:nvPicPr>
            <p:blipFill rotWithShape="1">
              <a:blip r:embed="rId5">
                <a:alphaModFix amt="50000"/>
              </a:blip>
              <a:srcRect t="8798" r="51455" b="56701"/>
              <a:stretch/>
            </p:blipFill>
            <p:spPr>
              <a:xfrm>
                <a:off x="4850948" y="2396200"/>
                <a:ext cx="2490103" cy="1370597"/>
              </a:xfrm>
              <a:prstGeom prst="rect">
                <a:avLst/>
              </a:prstGeom>
            </p:spPr>
          </p:pic>
          <p:sp>
            <p:nvSpPr>
              <p:cNvPr id="86" name="5-Point Star 85">
                <a:extLst>
                  <a:ext uri="{FF2B5EF4-FFF2-40B4-BE49-F238E27FC236}">
                    <a16:creationId xmlns:a16="http://schemas.microsoft.com/office/drawing/2014/main" id="{13AB0D20-FC97-CB43-BB11-1E52FC8D2135}"/>
                  </a:ext>
                </a:extLst>
              </p:cNvPr>
              <p:cNvSpPr>
                <a:spLocks noChangeAspect="1"/>
              </p:cNvSpPr>
              <p:nvPr/>
            </p:nvSpPr>
            <p:spPr>
              <a:xfrm>
                <a:off x="7166380" y="3200137"/>
                <a:ext cx="137060" cy="1370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39E6A53E-1B4E-594D-ADE4-0E3507438146}"/>
                  </a:ext>
                </a:extLst>
              </p:cNvPr>
              <p:cNvGrpSpPr/>
              <p:nvPr/>
            </p:nvGrpSpPr>
            <p:grpSpPr>
              <a:xfrm>
                <a:off x="6501255" y="2708281"/>
                <a:ext cx="137060" cy="110559"/>
                <a:chOff x="7803055" y="2574583"/>
                <a:chExt cx="365760" cy="295041"/>
              </a:xfrm>
            </p:grpSpPr>
            <p:sp>
              <p:nvSpPr>
                <p:cNvPr id="129" name="Cube 128">
                  <a:extLst>
                    <a:ext uri="{FF2B5EF4-FFF2-40B4-BE49-F238E27FC236}">
                      <a16:creationId xmlns:a16="http://schemas.microsoft.com/office/drawing/2014/main" id="{FCC2B7EF-ACBB-284E-861E-03158934121D}"/>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ube 129">
                  <a:extLst>
                    <a:ext uri="{FF2B5EF4-FFF2-40B4-BE49-F238E27FC236}">
                      <a16:creationId xmlns:a16="http://schemas.microsoft.com/office/drawing/2014/main" id="{DB8090EF-D79C-E54F-A492-EE0A6B2A0869}"/>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a:extLst>
                    <a:ext uri="{FF2B5EF4-FFF2-40B4-BE49-F238E27FC236}">
                      <a16:creationId xmlns:a16="http://schemas.microsoft.com/office/drawing/2014/main" id="{E93D81EB-79F0-0E49-8693-BBF0652FAED3}"/>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ube 131">
                  <a:extLst>
                    <a:ext uri="{FF2B5EF4-FFF2-40B4-BE49-F238E27FC236}">
                      <a16:creationId xmlns:a16="http://schemas.microsoft.com/office/drawing/2014/main" id="{758E53DF-AFA4-0E44-A838-39C62C701E01}"/>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a:extLst>
                  <a:ext uri="{FF2B5EF4-FFF2-40B4-BE49-F238E27FC236}">
                    <a16:creationId xmlns:a16="http://schemas.microsoft.com/office/drawing/2014/main" id="{36984B75-1FFA-554E-B89C-AB14E4BE0A9F}"/>
                  </a:ext>
                </a:extLst>
              </p:cNvPr>
              <p:cNvPicPr>
                <a:picLocks noChangeAspect="1"/>
              </p:cNvPicPr>
              <p:nvPr/>
            </p:nvPicPr>
            <p:blipFill rotWithShape="1">
              <a:blip r:embed="rId6"/>
              <a:srcRect l="26302" t="1905" r="24095"/>
              <a:stretch/>
            </p:blipFill>
            <p:spPr>
              <a:xfrm>
                <a:off x="4900866" y="3097343"/>
                <a:ext cx="161713" cy="239854"/>
              </a:xfrm>
              <a:prstGeom prst="rect">
                <a:avLst/>
              </a:prstGeom>
            </p:spPr>
          </p:pic>
          <p:grpSp>
            <p:nvGrpSpPr>
              <p:cNvPr id="94" name="Group 93">
                <a:extLst>
                  <a:ext uri="{FF2B5EF4-FFF2-40B4-BE49-F238E27FC236}">
                    <a16:creationId xmlns:a16="http://schemas.microsoft.com/office/drawing/2014/main" id="{874AC9EA-A2DB-7841-BCB5-3D93C2D2CA9E}"/>
                  </a:ext>
                </a:extLst>
              </p:cNvPr>
              <p:cNvGrpSpPr/>
              <p:nvPr/>
            </p:nvGrpSpPr>
            <p:grpSpPr>
              <a:xfrm>
                <a:off x="5308425" y="2598897"/>
                <a:ext cx="426897" cy="932014"/>
                <a:chOff x="1220831" y="540920"/>
                <a:chExt cx="1139224" cy="2487189"/>
              </a:xfrm>
            </p:grpSpPr>
            <p:sp>
              <p:nvSpPr>
                <p:cNvPr id="122" name="Rectangle 121">
                  <a:extLst>
                    <a:ext uri="{FF2B5EF4-FFF2-40B4-BE49-F238E27FC236}">
                      <a16:creationId xmlns:a16="http://schemas.microsoft.com/office/drawing/2014/main" id="{1974EF24-6473-724E-9A80-FE3AF75A006D}"/>
                    </a:ext>
                  </a:extLst>
                </p:cNvPr>
                <p:cNvSpPr/>
                <p:nvPr/>
              </p:nvSpPr>
              <p:spPr>
                <a:xfrm>
                  <a:off x="1362906" y="540920"/>
                  <a:ext cx="370078" cy="745829"/>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FB825E90-FEFE-2C46-ADD6-CE9174C2E7B5}"/>
                    </a:ext>
                  </a:extLst>
                </p:cNvPr>
                <p:cNvSpPr/>
                <p:nvPr/>
              </p:nvSpPr>
              <p:spPr>
                <a:xfrm>
                  <a:off x="1838707" y="540920"/>
                  <a:ext cx="262213" cy="47194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9AE6743-B932-5C4A-9215-02CB0AAE25AC}"/>
                    </a:ext>
                  </a:extLst>
                </p:cNvPr>
                <p:cNvSpPr/>
                <p:nvPr/>
              </p:nvSpPr>
              <p:spPr>
                <a:xfrm>
                  <a:off x="134967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A173DF71-0592-7C44-B1E5-F89DBF1DE7F8}"/>
                    </a:ext>
                  </a:extLst>
                </p:cNvPr>
                <p:cNvSpPr/>
                <p:nvPr/>
              </p:nvSpPr>
              <p:spPr>
                <a:xfrm>
                  <a:off x="164603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83116BA-3528-9A40-90D6-B7E623CD5163}"/>
                    </a:ext>
                  </a:extLst>
                </p:cNvPr>
                <p:cNvSpPr/>
                <p:nvPr/>
              </p:nvSpPr>
              <p:spPr>
                <a:xfrm>
                  <a:off x="1980340" y="2616629"/>
                  <a:ext cx="379715"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9CAE4714-C261-7F4D-80FB-196C5FB23060}"/>
                    </a:ext>
                  </a:extLst>
                </p:cNvPr>
                <p:cNvSpPr/>
                <p:nvPr/>
              </p:nvSpPr>
              <p:spPr>
                <a:xfrm>
                  <a:off x="1519790" y="1348230"/>
                  <a:ext cx="740197"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C3F54DA5-2F14-0C48-A605-447C6634E1C0}"/>
                    </a:ext>
                  </a:extLst>
                </p:cNvPr>
                <p:cNvSpPr/>
                <p:nvPr/>
              </p:nvSpPr>
              <p:spPr>
                <a:xfrm>
                  <a:off x="1220831" y="1819144"/>
                  <a:ext cx="1039156"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13DE7442-3312-D247-8FE3-BA6CD0F8EE76}"/>
                  </a:ext>
                </a:extLst>
              </p:cNvPr>
              <p:cNvGrpSpPr/>
              <p:nvPr/>
            </p:nvGrpSpPr>
            <p:grpSpPr>
              <a:xfrm>
                <a:off x="5769586" y="3080955"/>
                <a:ext cx="1250325" cy="685841"/>
                <a:chOff x="2451495" y="1827350"/>
                <a:chExt cx="3336640" cy="1830249"/>
              </a:xfrm>
              <a:solidFill>
                <a:srgbClr val="FF0000"/>
              </a:solidFill>
            </p:grpSpPr>
            <p:sp>
              <p:nvSpPr>
                <p:cNvPr id="106" name="Rectangle 105">
                  <a:extLst>
                    <a:ext uri="{FF2B5EF4-FFF2-40B4-BE49-F238E27FC236}">
                      <a16:creationId xmlns:a16="http://schemas.microsoft.com/office/drawing/2014/main" id="{E8AB6D5C-8C18-6242-9820-2312D51DBA22}"/>
                    </a:ext>
                  </a:extLst>
                </p:cNvPr>
                <p:cNvSpPr/>
                <p:nvPr/>
              </p:nvSpPr>
              <p:spPr>
                <a:xfrm>
                  <a:off x="2583286"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C4297B9-39E0-DC4C-8602-54F7E7CB8140}"/>
                    </a:ext>
                  </a:extLst>
                </p:cNvPr>
                <p:cNvSpPr/>
                <p:nvPr/>
              </p:nvSpPr>
              <p:spPr>
                <a:xfrm>
                  <a:off x="2901703"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AACCC85-7147-164E-82AA-8D02DF9546E1}"/>
                    </a:ext>
                  </a:extLst>
                </p:cNvPr>
                <p:cNvSpPr/>
                <p:nvPr/>
              </p:nvSpPr>
              <p:spPr>
                <a:xfrm>
                  <a:off x="3220120"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284FF3E-4A44-CF4A-9D23-228FD999BCCB}"/>
                    </a:ext>
                  </a:extLst>
                </p:cNvPr>
                <p:cNvSpPr/>
                <p:nvPr/>
              </p:nvSpPr>
              <p:spPr>
                <a:xfrm>
                  <a:off x="3538537"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CA57FE6-F589-8048-9D66-6A86B2721771}"/>
                    </a:ext>
                  </a:extLst>
                </p:cNvPr>
                <p:cNvSpPr/>
                <p:nvPr/>
              </p:nvSpPr>
              <p:spPr>
                <a:xfrm>
                  <a:off x="3856954"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56F0DF2-4D3F-7B44-BC54-99F48190D197}"/>
                    </a:ext>
                  </a:extLst>
                </p:cNvPr>
                <p:cNvSpPr/>
                <p:nvPr/>
              </p:nvSpPr>
              <p:spPr>
                <a:xfrm>
                  <a:off x="4175371"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67DECFD-5F34-1540-815A-8C34A18D8210}"/>
                    </a:ext>
                  </a:extLst>
                </p:cNvPr>
                <p:cNvSpPr/>
                <p:nvPr/>
              </p:nvSpPr>
              <p:spPr>
                <a:xfrm>
                  <a:off x="4493788"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77FE510-83A3-A942-AED2-83D8C3C83004}"/>
                    </a:ext>
                  </a:extLst>
                </p:cNvPr>
                <p:cNvSpPr/>
                <p:nvPr/>
              </p:nvSpPr>
              <p:spPr>
                <a:xfrm>
                  <a:off x="4812205"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231252E-F8C7-2740-8B9C-F9FE390B5A7D}"/>
                    </a:ext>
                  </a:extLst>
                </p:cNvPr>
                <p:cNvSpPr/>
                <p:nvPr/>
              </p:nvSpPr>
              <p:spPr>
                <a:xfrm>
                  <a:off x="245149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1C8030A-D177-3144-9757-A34E4C29965B}"/>
                    </a:ext>
                  </a:extLst>
                </p:cNvPr>
                <p:cNvSpPr/>
                <p:nvPr/>
              </p:nvSpPr>
              <p:spPr>
                <a:xfrm>
                  <a:off x="2787797" y="2616629"/>
                  <a:ext cx="342506"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2D59FDC-9E49-944A-87EE-8DE5C242C067}"/>
                    </a:ext>
                  </a:extLst>
                </p:cNvPr>
                <p:cNvSpPr/>
                <p:nvPr/>
              </p:nvSpPr>
              <p:spPr>
                <a:xfrm>
                  <a:off x="323800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5942558-1BB0-8944-9D55-6869DFA7AA70}"/>
                    </a:ext>
                  </a:extLst>
                </p:cNvPr>
                <p:cNvSpPr/>
                <p:nvPr/>
              </p:nvSpPr>
              <p:spPr>
                <a:xfrm>
                  <a:off x="3555514"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9228EA50-C3E2-904F-952D-DFAC8C1432BB}"/>
                    </a:ext>
                  </a:extLst>
                </p:cNvPr>
                <p:cNvSpPr/>
                <p:nvPr/>
              </p:nvSpPr>
              <p:spPr>
                <a:xfrm>
                  <a:off x="3865590"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76AEAA64-EA79-E043-B438-FAF075E541B0}"/>
                    </a:ext>
                  </a:extLst>
                </p:cNvPr>
                <p:cNvSpPr/>
                <p:nvPr/>
              </p:nvSpPr>
              <p:spPr>
                <a:xfrm>
                  <a:off x="4184816" y="2616629"/>
                  <a:ext cx="525469"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E6D19E75-DDDD-AD43-AA94-F1F72521A8FD}"/>
                    </a:ext>
                  </a:extLst>
                </p:cNvPr>
                <p:cNvSpPr/>
                <p:nvPr/>
              </p:nvSpPr>
              <p:spPr>
                <a:xfrm>
                  <a:off x="4815976"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F2081700-23D5-0B4B-91F8-8769C3708027}"/>
                    </a:ext>
                  </a:extLst>
                </p:cNvPr>
                <p:cNvSpPr/>
                <p:nvPr/>
              </p:nvSpPr>
              <p:spPr>
                <a:xfrm>
                  <a:off x="5212063" y="2616628"/>
                  <a:ext cx="576072" cy="1040971"/>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6F090195-05C3-4444-B5E7-CF38FA13C141}"/>
                  </a:ext>
                </a:extLst>
              </p:cNvPr>
              <p:cNvGrpSpPr/>
              <p:nvPr/>
            </p:nvGrpSpPr>
            <p:grpSpPr>
              <a:xfrm>
                <a:off x="5904278" y="3187327"/>
                <a:ext cx="274119" cy="110559"/>
                <a:chOff x="9699621" y="3380438"/>
                <a:chExt cx="731520" cy="295041"/>
              </a:xfrm>
            </p:grpSpPr>
            <p:sp>
              <p:nvSpPr>
                <p:cNvPr id="98" name="Cube 97">
                  <a:extLst>
                    <a:ext uri="{FF2B5EF4-FFF2-40B4-BE49-F238E27FC236}">
                      <a16:creationId xmlns:a16="http://schemas.microsoft.com/office/drawing/2014/main" id="{F8405763-E257-A540-A185-9CF3D4BA3695}"/>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ube 98">
                  <a:extLst>
                    <a:ext uri="{FF2B5EF4-FFF2-40B4-BE49-F238E27FC236}">
                      <a16:creationId xmlns:a16="http://schemas.microsoft.com/office/drawing/2014/main" id="{2AE9426B-4857-CA43-8F22-BE150B7731C9}"/>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ube 99">
                  <a:extLst>
                    <a:ext uri="{FF2B5EF4-FFF2-40B4-BE49-F238E27FC236}">
                      <a16:creationId xmlns:a16="http://schemas.microsoft.com/office/drawing/2014/main" id="{0502CF27-5829-164A-8383-A8313170BC40}"/>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ube 100">
                  <a:extLst>
                    <a:ext uri="{FF2B5EF4-FFF2-40B4-BE49-F238E27FC236}">
                      <a16:creationId xmlns:a16="http://schemas.microsoft.com/office/drawing/2014/main" id="{0783775F-0EA4-D44E-8589-FA4F34F63C9E}"/>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ube 101">
                  <a:extLst>
                    <a:ext uri="{FF2B5EF4-FFF2-40B4-BE49-F238E27FC236}">
                      <a16:creationId xmlns:a16="http://schemas.microsoft.com/office/drawing/2014/main" id="{1493FECD-9ACB-DE42-A6CD-F0C8C23CDBAD}"/>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Cube 102">
                  <a:extLst>
                    <a:ext uri="{FF2B5EF4-FFF2-40B4-BE49-F238E27FC236}">
                      <a16:creationId xmlns:a16="http://schemas.microsoft.com/office/drawing/2014/main" id="{4CA6D3DE-E754-9B41-818F-4FA30FB043FC}"/>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ube 103">
                  <a:extLst>
                    <a:ext uri="{FF2B5EF4-FFF2-40B4-BE49-F238E27FC236}">
                      <a16:creationId xmlns:a16="http://schemas.microsoft.com/office/drawing/2014/main" id="{7BF045C8-8ED9-A04F-8FDE-9D5B5ECA7284}"/>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ube 104">
                  <a:extLst>
                    <a:ext uri="{FF2B5EF4-FFF2-40B4-BE49-F238E27FC236}">
                      <a16:creationId xmlns:a16="http://schemas.microsoft.com/office/drawing/2014/main" id="{F92E6E00-7AB2-D549-976A-9C5C4BBA9C54}"/>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Freeform 96">
                <a:extLst>
                  <a:ext uri="{FF2B5EF4-FFF2-40B4-BE49-F238E27FC236}">
                    <a16:creationId xmlns:a16="http://schemas.microsoft.com/office/drawing/2014/main" id="{EE7ACCE5-EB6F-2F4D-BD8D-52B6AA09AEC0}"/>
                  </a:ext>
                </a:extLst>
              </p:cNvPr>
              <p:cNvSpPr>
                <a:spLocks noChangeAspect="1"/>
              </p:cNvSpPr>
              <p:nvPr/>
            </p:nvSpPr>
            <p:spPr>
              <a:xfrm>
                <a:off x="5062579" y="2831961"/>
                <a:ext cx="2203316" cy="457200"/>
              </a:xfrm>
              <a:custGeom>
                <a:avLst/>
                <a:gdLst>
                  <a:gd name="connsiteX0" fmla="*/ 0 w 5863590"/>
                  <a:gd name="connsiteY0" fmla="*/ 1245870 h 1245870"/>
                  <a:gd name="connsiteX1" fmla="*/ 1874520 w 5863590"/>
                  <a:gd name="connsiteY1" fmla="*/ 1234440 h 1245870"/>
                  <a:gd name="connsiteX2" fmla="*/ 1874520 w 5863590"/>
                  <a:gd name="connsiteY2" fmla="*/ 0 h 1245870"/>
                  <a:gd name="connsiteX3" fmla="*/ 5863590 w 5863590"/>
                  <a:gd name="connsiteY3" fmla="*/ 11430 h 1245870"/>
                  <a:gd name="connsiteX4" fmla="*/ 5863590 w 5863590"/>
                  <a:gd name="connsiteY4" fmla="*/ 971550 h 1245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590" h="1245870">
                    <a:moveTo>
                      <a:pt x="0" y="1245870"/>
                    </a:moveTo>
                    <a:lnTo>
                      <a:pt x="1874520" y="1234440"/>
                    </a:lnTo>
                    <a:lnTo>
                      <a:pt x="1874520" y="0"/>
                    </a:lnTo>
                    <a:lnTo>
                      <a:pt x="5863590" y="11430"/>
                    </a:lnTo>
                    <a:lnTo>
                      <a:pt x="5863590" y="971550"/>
                    </a:lnTo>
                  </a:path>
                </a:pathLst>
              </a:custGeom>
              <a:noFill/>
              <a:ln w="28575">
                <a:solidFill>
                  <a:srgbClr val="00B0F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3" name="Group 132">
            <a:extLst>
              <a:ext uri="{FF2B5EF4-FFF2-40B4-BE49-F238E27FC236}">
                <a16:creationId xmlns:a16="http://schemas.microsoft.com/office/drawing/2014/main" id="{BD2224F7-85C3-D94D-BF49-54D351737CF0}"/>
              </a:ext>
            </a:extLst>
          </p:cNvPr>
          <p:cNvGrpSpPr/>
          <p:nvPr/>
        </p:nvGrpSpPr>
        <p:grpSpPr>
          <a:xfrm>
            <a:off x="5428656" y="1911556"/>
            <a:ext cx="2743200" cy="830997"/>
            <a:chOff x="8463125" y="3658957"/>
            <a:chExt cx="2743200" cy="830997"/>
          </a:xfrm>
        </p:grpSpPr>
        <p:sp>
          <p:nvSpPr>
            <p:cNvPr id="134" name="TextBox 133">
              <a:extLst>
                <a:ext uri="{FF2B5EF4-FFF2-40B4-BE49-F238E27FC236}">
                  <a16:creationId xmlns:a16="http://schemas.microsoft.com/office/drawing/2014/main" id="{B0D22230-F220-B84C-B9B2-B7DA203F788B}"/>
                </a:ext>
              </a:extLst>
            </p:cNvPr>
            <p:cNvSpPr txBox="1"/>
            <p:nvPr/>
          </p:nvSpPr>
          <p:spPr>
            <a:xfrm>
              <a:off x="8463125" y="3658957"/>
              <a:ext cx="2743200" cy="830997"/>
            </a:xfrm>
            <a:prstGeom prst="rect">
              <a:avLst/>
            </a:prstGeom>
            <a:noFill/>
          </p:spPr>
          <p:txBody>
            <a:bodyPr wrap="square" rtlCol="0">
              <a:spAutoFit/>
            </a:bodyPr>
            <a:lstStyle/>
            <a:p>
              <a:r>
                <a:rPr lang="en-US" sz="1200" dirty="0"/>
                <a:t>I’m planning to </a:t>
              </a:r>
              <a:r>
                <a:rPr lang="en-US" sz="1200" dirty="0">
                  <a:solidFill>
                    <a:srgbClr val="00B0F0"/>
                  </a:solidFill>
                </a:rPr>
                <a:t>follow                        path</a:t>
              </a:r>
              <a:r>
                <a:rPr lang="en-US" sz="1200" dirty="0"/>
                <a:t>.</a:t>
              </a:r>
            </a:p>
            <a:p>
              <a:r>
                <a:rPr lang="en-US" sz="1200" dirty="0"/>
                <a:t> It is expected to </a:t>
              </a:r>
              <a:r>
                <a:rPr lang="en-US" sz="1200" dirty="0">
                  <a:solidFill>
                    <a:schemeClr val="accent6"/>
                  </a:solidFill>
                </a:rPr>
                <a:t>take 5 minutes, have 0.2 expected collision, and be somewhat intrusive.</a:t>
              </a:r>
              <a:endParaRPr lang="en-US" sz="1200" dirty="0"/>
            </a:p>
          </p:txBody>
        </p:sp>
        <p:cxnSp>
          <p:nvCxnSpPr>
            <p:cNvPr id="135" name="Straight Arrow Connector 134">
              <a:extLst>
                <a:ext uri="{FF2B5EF4-FFF2-40B4-BE49-F238E27FC236}">
                  <a16:creationId xmlns:a16="http://schemas.microsoft.com/office/drawing/2014/main" id="{7D57DC58-A8BF-FB4F-9146-CED852315216}"/>
                </a:ext>
              </a:extLst>
            </p:cNvPr>
            <p:cNvCxnSpPr>
              <a:cxnSpLocks/>
            </p:cNvCxnSpPr>
            <p:nvPr/>
          </p:nvCxnSpPr>
          <p:spPr>
            <a:xfrm>
              <a:off x="9982200" y="3788931"/>
              <a:ext cx="731520" cy="0"/>
            </a:xfrm>
            <a:prstGeom prst="straightConnector1">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7B2A0C9-C3A8-1846-8B82-B236066E12B2}"/>
              </a:ext>
            </a:extLst>
          </p:cNvPr>
          <p:cNvGrpSpPr/>
          <p:nvPr/>
        </p:nvGrpSpPr>
        <p:grpSpPr>
          <a:xfrm>
            <a:off x="8865336" y="4788475"/>
            <a:ext cx="1550050" cy="1493698"/>
            <a:chOff x="8816214" y="4748981"/>
            <a:chExt cx="1550050" cy="1493698"/>
          </a:xfrm>
        </p:grpSpPr>
        <p:pic>
          <p:nvPicPr>
            <p:cNvPr id="136" name="Picture 2" descr="Clipboard Clip Art - Transparent Background Clipboard Clipart - Png Download (980x882), Png Download">
              <a:extLst>
                <a:ext uri="{FF2B5EF4-FFF2-40B4-BE49-F238E27FC236}">
                  <a16:creationId xmlns:a16="http://schemas.microsoft.com/office/drawing/2014/main" id="{600C6526-F9AB-0C43-824E-211B766E4F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816214" y="4847634"/>
              <a:ext cx="1550050" cy="139504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4" descr="Angle,line,black - Transparent Background Pen Clipart Black And White - Png Download (530x750), Png Download">
              <a:extLst>
                <a:ext uri="{FF2B5EF4-FFF2-40B4-BE49-F238E27FC236}">
                  <a16:creationId xmlns:a16="http://schemas.microsoft.com/office/drawing/2014/main" id="{59F1E25A-C9BB-A54A-B7BC-CF50DB057B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8511" y="4748981"/>
              <a:ext cx="607378" cy="87013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B1F06B16-5CE1-BF41-972E-DFEFB7DE87E2}"/>
              </a:ext>
            </a:extLst>
          </p:cNvPr>
          <p:cNvSpPr txBox="1"/>
          <p:nvPr/>
        </p:nvSpPr>
        <p:spPr>
          <a:xfrm>
            <a:off x="4049182" y="5261484"/>
            <a:ext cx="930639" cy="646331"/>
          </a:xfrm>
          <a:prstGeom prst="rect">
            <a:avLst/>
          </a:prstGeom>
          <a:noFill/>
        </p:spPr>
        <p:txBody>
          <a:bodyPr wrap="none" rtlCol="0">
            <a:spAutoFit/>
          </a:bodyPr>
          <a:lstStyle/>
          <a:p>
            <a:r>
              <a:rPr lang="en-US" dirty="0"/>
              <a:t>Control </a:t>
            </a:r>
          </a:p>
          <a:p>
            <a:r>
              <a:rPr lang="en-US" dirty="0"/>
              <a:t>Group</a:t>
            </a:r>
          </a:p>
        </p:txBody>
      </p:sp>
      <p:pic>
        <p:nvPicPr>
          <p:cNvPr id="138" name="Picture 137">
            <a:extLst>
              <a:ext uri="{FF2B5EF4-FFF2-40B4-BE49-F238E27FC236}">
                <a16:creationId xmlns:a16="http://schemas.microsoft.com/office/drawing/2014/main" id="{82860C45-FD4A-C14B-B4E2-BEA3DD073BBF}"/>
              </a:ext>
            </a:extLst>
          </p:cNvPr>
          <p:cNvPicPr>
            <a:picLocks noChangeAspect="1"/>
          </p:cNvPicPr>
          <p:nvPr/>
        </p:nvPicPr>
        <p:blipFill rotWithShape="1">
          <a:blip r:embed="rId6"/>
          <a:srcRect l="26302" t="1905" r="24095"/>
          <a:stretch/>
        </p:blipFill>
        <p:spPr>
          <a:xfrm>
            <a:off x="8536549" y="3097343"/>
            <a:ext cx="616499" cy="914400"/>
          </a:xfrm>
          <a:prstGeom prst="rect">
            <a:avLst/>
          </a:prstGeom>
        </p:spPr>
      </p:pic>
      <p:grpSp>
        <p:nvGrpSpPr>
          <p:cNvPr id="139" name="Group 138">
            <a:extLst>
              <a:ext uri="{FF2B5EF4-FFF2-40B4-BE49-F238E27FC236}">
                <a16:creationId xmlns:a16="http://schemas.microsoft.com/office/drawing/2014/main" id="{BC212535-7DC2-AF4A-BC47-1C79EDA7EDB7}"/>
              </a:ext>
            </a:extLst>
          </p:cNvPr>
          <p:cNvGrpSpPr/>
          <p:nvPr/>
        </p:nvGrpSpPr>
        <p:grpSpPr>
          <a:xfrm>
            <a:off x="9262399" y="1488224"/>
            <a:ext cx="2115280" cy="1551093"/>
            <a:chOff x="1057799" y="1693141"/>
            <a:chExt cx="2115280" cy="1551093"/>
          </a:xfrm>
        </p:grpSpPr>
        <p:sp>
          <p:nvSpPr>
            <p:cNvPr id="140" name="Cloud Callout 139">
              <a:extLst>
                <a:ext uri="{FF2B5EF4-FFF2-40B4-BE49-F238E27FC236}">
                  <a16:creationId xmlns:a16="http://schemas.microsoft.com/office/drawing/2014/main" id="{32A0DE4C-707E-3B45-AAD2-CDE4D44E9A6E}"/>
                </a:ext>
              </a:extLst>
            </p:cNvPr>
            <p:cNvSpPr/>
            <p:nvPr/>
          </p:nvSpPr>
          <p:spPr>
            <a:xfrm>
              <a:off x="1057799" y="1693141"/>
              <a:ext cx="2115280" cy="1551093"/>
            </a:xfrm>
            <a:prstGeom prst="cloudCallout">
              <a:avLst>
                <a:gd name="adj1" fmla="val -52965"/>
                <a:gd name="adj2" fmla="val 5060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141" name="Group 140">
              <a:extLst>
                <a:ext uri="{FF2B5EF4-FFF2-40B4-BE49-F238E27FC236}">
                  <a16:creationId xmlns:a16="http://schemas.microsoft.com/office/drawing/2014/main" id="{EDEE9621-2DF5-A647-93A4-1CEAEF13ACBC}"/>
                </a:ext>
              </a:extLst>
            </p:cNvPr>
            <p:cNvGrpSpPr/>
            <p:nvPr/>
          </p:nvGrpSpPr>
          <p:grpSpPr>
            <a:xfrm>
              <a:off x="1695304" y="1949170"/>
              <a:ext cx="869149" cy="1005061"/>
              <a:chOff x="2990344" y="4738782"/>
              <a:chExt cx="869149" cy="1005061"/>
            </a:xfrm>
          </p:grpSpPr>
          <p:sp>
            <p:nvSpPr>
              <p:cNvPr id="142" name="Folded Corner 141">
                <a:extLst>
                  <a:ext uri="{FF2B5EF4-FFF2-40B4-BE49-F238E27FC236}">
                    <a16:creationId xmlns:a16="http://schemas.microsoft.com/office/drawing/2014/main" id="{EDA7FD61-D1C5-174D-BD2E-05669ABD01F2}"/>
                  </a:ext>
                </a:extLst>
              </p:cNvPr>
              <p:cNvSpPr/>
              <p:nvPr/>
            </p:nvSpPr>
            <p:spPr>
              <a:xfrm>
                <a:off x="2990344" y="4738782"/>
                <a:ext cx="860430" cy="1005061"/>
              </a:xfrm>
              <a:custGeom>
                <a:avLst/>
                <a:gdLst>
                  <a:gd name="connsiteX0" fmla="*/ 0 w 860430"/>
                  <a:gd name="connsiteY0" fmla="*/ 0 h 1005061"/>
                  <a:gd name="connsiteX1" fmla="*/ 421611 w 860430"/>
                  <a:gd name="connsiteY1" fmla="*/ 0 h 1005061"/>
                  <a:gd name="connsiteX2" fmla="*/ 860430 w 860430"/>
                  <a:gd name="connsiteY2" fmla="*/ 0 h 1005061"/>
                  <a:gd name="connsiteX3" fmla="*/ 860430 w 860430"/>
                  <a:gd name="connsiteY3" fmla="*/ 448060 h 1005061"/>
                  <a:gd name="connsiteX4" fmla="*/ 860430 w 860430"/>
                  <a:gd name="connsiteY4" fmla="*/ 861653 h 1005061"/>
                  <a:gd name="connsiteX5" fmla="*/ 717022 w 860430"/>
                  <a:gd name="connsiteY5" fmla="*/ 1005061 h 1005061"/>
                  <a:gd name="connsiteX6" fmla="*/ 344171 w 860430"/>
                  <a:gd name="connsiteY6" fmla="*/ 1005061 h 1005061"/>
                  <a:gd name="connsiteX7" fmla="*/ 0 w 860430"/>
                  <a:gd name="connsiteY7" fmla="*/ 1005061 h 1005061"/>
                  <a:gd name="connsiteX8" fmla="*/ 0 w 860430"/>
                  <a:gd name="connsiteY8" fmla="*/ 502531 h 1005061"/>
                  <a:gd name="connsiteX9" fmla="*/ 0 w 860430"/>
                  <a:gd name="connsiteY9" fmla="*/ 0 h 1005061"/>
                  <a:gd name="connsiteX0" fmla="*/ 717022 w 860430"/>
                  <a:gd name="connsiteY0" fmla="*/ 1005061 h 1005061"/>
                  <a:gd name="connsiteX1" fmla="*/ 745704 w 860430"/>
                  <a:gd name="connsiteY1" fmla="*/ 890335 h 1005061"/>
                  <a:gd name="connsiteX2" fmla="*/ 860430 w 860430"/>
                  <a:gd name="connsiteY2" fmla="*/ 861653 h 1005061"/>
                  <a:gd name="connsiteX3" fmla="*/ 717022 w 860430"/>
                  <a:gd name="connsiteY3" fmla="*/ 1005061 h 1005061"/>
                  <a:gd name="connsiteX0" fmla="*/ 717022 w 860430"/>
                  <a:gd name="connsiteY0" fmla="*/ 1005061 h 1005061"/>
                  <a:gd name="connsiteX1" fmla="*/ 745704 w 860430"/>
                  <a:gd name="connsiteY1" fmla="*/ 890335 h 1005061"/>
                  <a:gd name="connsiteX2" fmla="*/ 860430 w 860430"/>
                  <a:gd name="connsiteY2" fmla="*/ 861653 h 1005061"/>
                  <a:gd name="connsiteX3" fmla="*/ 717022 w 860430"/>
                  <a:gd name="connsiteY3" fmla="*/ 1005061 h 1005061"/>
                  <a:gd name="connsiteX4" fmla="*/ 351341 w 860430"/>
                  <a:gd name="connsiteY4" fmla="*/ 1005061 h 1005061"/>
                  <a:gd name="connsiteX5" fmla="*/ 0 w 860430"/>
                  <a:gd name="connsiteY5" fmla="*/ 1005061 h 1005061"/>
                  <a:gd name="connsiteX6" fmla="*/ 0 w 860430"/>
                  <a:gd name="connsiteY6" fmla="*/ 532682 h 1005061"/>
                  <a:gd name="connsiteX7" fmla="*/ 0 w 860430"/>
                  <a:gd name="connsiteY7" fmla="*/ 0 h 1005061"/>
                  <a:gd name="connsiteX8" fmla="*/ 404402 w 860430"/>
                  <a:gd name="connsiteY8" fmla="*/ 0 h 1005061"/>
                  <a:gd name="connsiteX9" fmla="*/ 860430 w 860430"/>
                  <a:gd name="connsiteY9" fmla="*/ 0 h 1005061"/>
                  <a:gd name="connsiteX10" fmla="*/ 860430 w 860430"/>
                  <a:gd name="connsiteY10" fmla="*/ 430827 h 1005061"/>
                  <a:gd name="connsiteX11" fmla="*/ 860430 w 860430"/>
                  <a:gd name="connsiteY11" fmla="*/ 861653 h 100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30" h="1005061" stroke="0" extrusionOk="0">
                    <a:moveTo>
                      <a:pt x="0" y="0"/>
                    </a:moveTo>
                    <a:cubicBezTo>
                      <a:pt x="191832" y="5363"/>
                      <a:pt x="316683" y="-5793"/>
                      <a:pt x="421611" y="0"/>
                    </a:cubicBezTo>
                    <a:cubicBezTo>
                      <a:pt x="526539" y="5793"/>
                      <a:pt x="646700" y="8162"/>
                      <a:pt x="860430" y="0"/>
                    </a:cubicBezTo>
                    <a:cubicBezTo>
                      <a:pt x="873032" y="175859"/>
                      <a:pt x="873684" y="239939"/>
                      <a:pt x="860430" y="448060"/>
                    </a:cubicBezTo>
                    <a:cubicBezTo>
                      <a:pt x="847176" y="656181"/>
                      <a:pt x="871503" y="677261"/>
                      <a:pt x="860430" y="861653"/>
                    </a:cubicBezTo>
                    <a:cubicBezTo>
                      <a:pt x="806050" y="909255"/>
                      <a:pt x="758133" y="977422"/>
                      <a:pt x="717022" y="1005061"/>
                    </a:cubicBezTo>
                    <a:cubicBezTo>
                      <a:pt x="599519" y="1001217"/>
                      <a:pt x="481813" y="993287"/>
                      <a:pt x="344171" y="1005061"/>
                    </a:cubicBezTo>
                    <a:cubicBezTo>
                      <a:pt x="206529" y="1016835"/>
                      <a:pt x="164095" y="995506"/>
                      <a:pt x="0" y="1005061"/>
                    </a:cubicBezTo>
                    <a:cubicBezTo>
                      <a:pt x="-8008" y="772015"/>
                      <a:pt x="12353" y="737209"/>
                      <a:pt x="0" y="502531"/>
                    </a:cubicBezTo>
                    <a:cubicBezTo>
                      <a:pt x="-12353" y="267853"/>
                      <a:pt x="3114" y="105836"/>
                      <a:pt x="0" y="0"/>
                    </a:cubicBezTo>
                    <a:close/>
                  </a:path>
                  <a:path w="860430" h="1005061" fill="darkenLess" stroke="0" extrusionOk="0">
                    <a:moveTo>
                      <a:pt x="717022" y="1005061"/>
                    </a:moveTo>
                    <a:cubicBezTo>
                      <a:pt x="727228" y="964767"/>
                      <a:pt x="741199" y="926467"/>
                      <a:pt x="745704" y="890335"/>
                    </a:cubicBezTo>
                    <a:cubicBezTo>
                      <a:pt x="771500" y="888790"/>
                      <a:pt x="813499" y="876677"/>
                      <a:pt x="860430" y="861653"/>
                    </a:cubicBezTo>
                    <a:cubicBezTo>
                      <a:pt x="821083" y="907417"/>
                      <a:pt x="778397" y="949271"/>
                      <a:pt x="717022" y="1005061"/>
                    </a:cubicBezTo>
                    <a:close/>
                  </a:path>
                  <a:path w="860430" h="1005061" fill="none" extrusionOk="0">
                    <a:moveTo>
                      <a:pt x="717022" y="1005061"/>
                    </a:moveTo>
                    <a:cubicBezTo>
                      <a:pt x="729068" y="966107"/>
                      <a:pt x="732495" y="935690"/>
                      <a:pt x="745704" y="890335"/>
                    </a:cubicBezTo>
                    <a:cubicBezTo>
                      <a:pt x="801682" y="874306"/>
                      <a:pt x="818591" y="876143"/>
                      <a:pt x="860430" y="861653"/>
                    </a:cubicBezTo>
                    <a:cubicBezTo>
                      <a:pt x="792213" y="925672"/>
                      <a:pt x="756882" y="962220"/>
                      <a:pt x="717022" y="1005061"/>
                    </a:cubicBezTo>
                    <a:cubicBezTo>
                      <a:pt x="559535" y="998783"/>
                      <a:pt x="527129" y="989580"/>
                      <a:pt x="351341" y="1005061"/>
                    </a:cubicBezTo>
                    <a:cubicBezTo>
                      <a:pt x="175553" y="1020542"/>
                      <a:pt x="168272" y="1016087"/>
                      <a:pt x="0" y="1005061"/>
                    </a:cubicBezTo>
                    <a:cubicBezTo>
                      <a:pt x="21026" y="848575"/>
                      <a:pt x="11936" y="748029"/>
                      <a:pt x="0" y="532682"/>
                    </a:cubicBezTo>
                    <a:cubicBezTo>
                      <a:pt x="-11936" y="317335"/>
                      <a:pt x="11843" y="199901"/>
                      <a:pt x="0" y="0"/>
                    </a:cubicBezTo>
                    <a:cubicBezTo>
                      <a:pt x="123900" y="10597"/>
                      <a:pt x="248368" y="-5843"/>
                      <a:pt x="404402" y="0"/>
                    </a:cubicBezTo>
                    <a:cubicBezTo>
                      <a:pt x="560436" y="5843"/>
                      <a:pt x="762038" y="2910"/>
                      <a:pt x="860430" y="0"/>
                    </a:cubicBezTo>
                    <a:cubicBezTo>
                      <a:pt x="843916" y="159807"/>
                      <a:pt x="877852" y="266311"/>
                      <a:pt x="860430" y="430827"/>
                    </a:cubicBezTo>
                    <a:cubicBezTo>
                      <a:pt x="843008" y="595343"/>
                      <a:pt x="860309" y="734850"/>
                      <a:pt x="860430" y="861653"/>
                    </a:cubicBezTo>
                  </a:path>
                  <a:path w="860430" h="1005061" fill="none" stroke="0" extrusionOk="0">
                    <a:moveTo>
                      <a:pt x="717022" y="1005061"/>
                    </a:moveTo>
                    <a:cubicBezTo>
                      <a:pt x="725183" y="960609"/>
                      <a:pt x="732183" y="947140"/>
                      <a:pt x="745704" y="890335"/>
                    </a:cubicBezTo>
                    <a:cubicBezTo>
                      <a:pt x="799685" y="873478"/>
                      <a:pt x="834975" y="871368"/>
                      <a:pt x="860430" y="861653"/>
                    </a:cubicBezTo>
                    <a:cubicBezTo>
                      <a:pt x="837566" y="898833"/>
                      <a:pt x="777959" y="948995"/>
                      <a:pt x="717022" y="1005061"/>
                    </a:cubicBezTo>
                    <a:cubicBezTo>
                      <a:pt x="594757" y="1015694"/>
                      <a:pt x="492589" y="1017628"/>
                      <a:pt x="351341" y="1005061"/>
                    </a:cubicBezTo>
                    <a:cubicBezTo>
                      <a:pt x="210093" y="992494"/>
                      <a:pt x="133127" y="989791"/>
                      <a:pt x="0" y="1005061"/>
                    </a:cubicBezTo>
                    <a:cubicBezTo>
                      <a:pt x="16993" y="903311"/>
                      <a:pt x="6848" y="687200"/>
                      <a:pt x="0" y="502531"/>
                    </a:cubicBezTo>
                    <a:cubicBezTo>
                      <a:pt x="-6848" y="317862"/>
                      <a:pt x="18616" y="108717"/>
                      <a:pt x="0" y="0"/>
                    </a:cubicBezTo>
                    <a:cubicBezTo>
                      <a:pt x="149217" y="-8198"/>
                      <a:pt x="241596" y="-9465"/>
                      <a:pt x="404402" y="0"/>
                    </a:cubicBezTo>
                    <a:cubicBezTo>
                      <a:pt x="567208" y="9465"/>
                      <a:pt x="741508" y="7321"/>
                      <a:pt x="860430" y="0"/>
                    </a:cubicBezTo>
                    <a:cubicBezTo>
                      <a:pt x="866566" y="132624"/>
                      <a:pt x="849916" y="224504"/>
                      <a:pt x="860430" y="404977"/>
                    </a:cubicBezTo>
                    <a:cubicBezTo>
                      <a:pt x="870944" y="585450"/>
                      <a:pt x="875988" y="763041"/>
                      <a:pt x="860430" y="861653"/>
                    </a:cubicBezTo>
                  </a:path>
                </a:pathLst>
              </a:custGeom>
              <a:solidFill>
                <a:srgbClr val="AC45FF">
                  <a:alpha val="80000"/>
                </a:srgbClr>
              </a:solidFill>
              <a:ln w="38100">
                <a:solidFill>
                  <a:srgbClr val="7030A0"/>
                </a:solidFill>
                <a:extLst>
                  <a:ext uri="{C807C97D-BFC1-408E-A445-0C87EB9F89A2}">
                    <ask:lineSketchStyleProps xmlns:ask="http://schemas.microsoft.com/office/drawing/2018/sketchyshapes" sd="1219033472">
                      <a:prstGeom prst="foldedCorne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u="sng" dirty="0">
                    <a:solidFill>
                      <a:schemeClr val="tx1"/>
                    </a:solidFill>
                  </a:rPr>
                  <a:t>Cost Profile</a:t>
                </a:r>
              </a:p>
            </p:txBody>
          </p:sp>
          <p:sp>
            <p:nvSpPr>
              <p:cNvPr id="143" name="TextBox 142">
                <a:extLst>
                  <a:ext uri="{FF2B5EF4-FFF2-40B4-BE49-F238E27FC236}">
                    <a16:creationId xmlns:a16="http://schemas.microsoft.com/office/drawing/2014/main" id="{F8761BC3-C850-4249-BBE3-96E669A3C9AC}"/>
                  </a:ext>
                </a:extLst>
              </p:cNvPr>
              <p:cNvSpPr txBox="1"/>
              <p:nvPr/>
            </p:nvSpPr>
            <p:spPr>
              <a:xfrm>
                <a:off x="2990344" y="4986190"/>
                <a:ext cx="869149" cy="646331"/>
              </a:xfrm>
              <a:prstGeom prst="rect">
                <a:avLst/>
              </a:prstGeom>
              <a:noFill/>
            </p:spPr>
            <p:txBody>
              <a:bodyPr wrap="none" rtlCol="0">
                <a:spAutoFit/>
              </a:bodyPr>
              <a:lstStyle/>
              <a:p>
                <a:r>
                  <a:rPr lang="en-US" sz="1200" dirty="0"/>
                  <a:t>Obj. 1: </a:t>
                </a:r>
                <a:r>
                  <a:rPr lang="en-US" sz="1200" b="1" dirty="0"/>
                  <a:t>$$</a:t>
                </a:r>
              </a:p>
              <a:p>
                <a:r>
                  <a:rPr lang="en-US" sz="1200" dirty="0"/>
                  <a:t>Obj. 2: </a:t>
                </a:r>
                <a:r>
                  <a:rPr lang="en-US" sz="1200" b="1" dirty="0"/>
                  <a:t>$</a:t>
                </a:r>
              </a:p>
              <a:p>
                <a:r>
                  <a:rPr lang="en-US" sz="1200" dirty="0"/>
                  <a:t>Obj. 3: </a:t>
                </a:r>
                <a:r>
                  <a:rPr lang="en-US" sz="1200" b="1" dirty="0"/>
                  <a:t>$$$</a:t>
                </a:r>
              </a:p>
            </p:txBody>
          </p:sp>
        </p:grpSp>
      </p:grpSp>
      <p:sp>
        <p:nvSpPr>
          <p:cNvPr id="144" name="TextBox 143">
            <a:extLst>
              <a:ext uri="{FF2B5EF4-FFF2-40B4-BE49-F238E27FC236}">
                <a16:creationId xmlns:a16="http://schemas.microsoft.com/office/drawing/2014/main" id="{50261A70-6410-7345-9062-4EAA1EE99627}"/>
              </a:ext>
            </a:extLst>
          </p:cNvPr>
          <p:cNvSpPr txBox="1"/>
          <p:nvPr/>
        </p:nvSpPr>
        <p:spPr>
          <a:xfrm>
            <a:off x="9326144" y="3250694"/>
            <a:ext cx="2435731" cy="369332"/>
          </a:xfrm>
          <a:prstGeom prst="rect">
            <a:avLst/>
          </a:prstGeom>
          <a:noFill/>
        </p:spPr>
        <p:txBody>
          <a:bodyPr wrap="none" rtlCol="0">
            <a:spAutoFit/>
          </a:bodyPr>
          <a:lstStyle/>
          <a:p>
            <a:r>
              <a:rPr lang="en-US" dirty="0">
                <a:solidFill>
                  <a:srgbClr val="7030A0"/>
                </a:solidFill>
              </a:rPr>
              <a:t>Hidden from Participant</a:t>
            </a:r>
          </a:p>
        </p:txBody>
      </p:sp>
    </p:spTree>
    <p:custDataLst>
      <p:tags r:id="rId1"/>
    </p:custDataLst>
    <p:extLst>
      <p:ext uri="{BB962C8B-B14F-4D97-AF65-F5344CB8AC3E}">
        <p14:creationId xmlns:p14="http://schemas.microsoft.com/office/powerpoint/2010/main" val="1530316262"/>
      </p:ext>
    </p:extLst>
  </p:cSld>
  <p:clrMapOvr>
    <a:masterClrMapping/>
  </p:clrMapOvr>
  <mc:AlternateContent xmlns:mc="http://schemas.openxmlformats.org/markup-compatibility/2006" xmlns:p14="http://schemas.microsoft.com/office/powerpoint/2010/main">
    <mc:Choice Requires="p14">
      <p:transition spd="slow" p14:dur="2000" advTm="35483"/>
    </mc:Choice>
    <mc:Fallback xmlns="">
      <p:transition spd="slow" advTm="354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573A-3C19-FB41-AF03-D758B8179114}"/>
              </a:ext>
            </a:extLst>
          </p:cNvPr>
          <p:cNvSpPr>
            <a:spLocks noGrp="1"/>
          </p:cNvSpPr>
          <p:nvPr>
            <p:ph type="title"/>
          </p:nvPr>
        </p:nvSpPr>
        <p:spPr/>
        <p:txBody>
          <a:bodyPr/>
          <a:lstStyle/>
          <a:p>
            <a:r>
              <a:rPr lang="en-US" dirty="0"/>
              <a:t>Treatment Group</a:t>
            </a:r>
          </a:p>
        </p:txBody>
      </p:sp>
      <p:sp>
        <p:nvSpPr>
          <p:cNvPr id="26" name="Rounded Rectangular Callout 25">
            <a:extLst>
              <a:ext uri="{FF2B5EF4-FFF2-40B4-BE49-F238E27FC236}">
                <a16:creationId xmlns:a16="http://schemas.microsoft.com/office/drawing/2014/main" id="{0DCA0864-A52E-E54B-92BB-519BD694F418}"/>
              </a:ext>
            </a:extLst>
          </p:cNvPr>
          <p:cNvSpPr/>
          <p:nvPr/>
        </p:nvSpPr>
        <p:spPr>
          <a:xfrm>
            <a:off x="5535735" y="4627049"/>
            <a:ext cx="2739638" cy="809329"/>
          </a:xfrm>
          <a:prstGeom prst="wedgeRoundRectCallout">
            <a:avLst>
              <a:gd name="adj1" fmla="val 64688"/>
              <a:gd name="adj2" fmla="val 6186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agent’s plan the best option? [Yes/No]</a:t>
            </a:r>
          </a:p>
        </p:txBody>
      </p:sp>
      <p:sp>
        <p:nvSpPr>
          <p:cNvPr id="28" name="Slide Number Placeholder 27">
            <a:extLst>
              <a:ext uri="{FF2B5EF4-FFF2-40B4-BE49-F238E27FC236}">
                <a16:creationId xmlns:a16="http://schemas.microsoft.com/office/drawing/2014/main" id="{D06F2948-C791-7944-ABB7-951BFBF7D1C3}"/>
              </a:ext>
            </a:extLst>
          </p:cNvPr>
          <p:cNvSpPr>
            <a:spLocks noGrp="1"/>
          </p:cNvSpPr>
          <p:nvPr>
            <p:ph type="sldNum" sz="quarter" idx="12"/>
          </p:nvPr>
        </p:nvSpPr>
        <p:spPr/>
        <p:txBody>
          <a:bodyPr/>
          <a:lstStyle/>
          <a:p>
            <a:fld id="{A22F3049-4D5D-CD49-9C0B-231D69548CC5}" type="slidenum">
              <a:rPr lang="en-US" smtClean="0"/>
              <a:t>16</a:t>
            </a:fld>
            <a:endParaRPr lang="en-US"/>
          </a:p>
        </p:txBody>
      </p:sp>
      <p:pic>
        <p:nvPicPr>
          <p:cNvPr id="83" name="Picture 82">
            <a:extLst>
              <a:ext uri="{FF2B5EF4-FFF2-40B4-BE49-F238E27FC236}">
                <a16:creationId xmlns:a16="http://schemas.microsoft.com/office/drawing/2014/main" id="{C2D25151-F91E-A54C-99C0-ADC4BB4CFCFD}"/>
              </a:ext>
            </a:extLst>
          </p:cNvPr>
          <p:cNvPicPr>
            <a:picLocks noChangeAspect="1"/>
          </p:cNvPicPr>
          <p:nvPr/>
        </p:nvPicPr>
        <p:blipFill rotWithShape="1">
          <a:blip r:embed="rId4"/>
          <a:srcRect l="26302" t="1905" r="24095"/>
          <a:stretch/>
        </p:blipFill>
        <p:spPr>
          <a:xfrm>
            <a:off x="8536549" y="3097343"/>
            <a:ext cx="616499" cy="914400"/>
          </a:xfrm>
          <a:prstGeom prst="rect">
            <a:avLst/>
          </a:prstGeom>
        </p:spPr>
      </p:pic>
      <p:grpSp>
        <p:nvGrpSpPr>
          <p:cNvPr id="93" name="Group 92">
            <a:extLst>
              <a:ext uri="{FF2B5EF4-FFF2-40B4-BE49-F238E27FC236}">
                <a16:creationId xmlns:a16="http://schemas.microsoft.com/office/drawing/2014/main" id="{F20E5156-329F-5041-B4F2-0482AEDF4AFB}"/>
              </a:ext>
            </a:extLst>
          </p:cNvPr>
          <p:cNvGrpSpPr/>
          <p:nvPr/>
        </p:nvGrpSpPr>
        <p:grpSpPr>
          <a:xfrm>
            <a:off x="9262399" y="1488224"/>
            <a:ext cx="2115280" cy="1551093"/>
            <a:chOff x="1057799" y="1693141"/>
            <a:chExt cx="2115280" cy="1551093"/>
          </a:xfrm>
        </p:grpSpPr>
        <p:sp>
          <p:nvSpPr>
            <p:cNvPr id="84" name="Cloud Callout 83">
              <a:extLst>
                <a:ext uri="{FF2B5EF4-FFF2-40B4-BE49-F238E27FC236}">
                  <a16:creationId xmlns:a16="http://schemas.microsoft.com/office/drawing/2014/main" id="{5ABCFEDE-50E1-234D-A8C4-7F2073AC94E8}"/>
                </a:ext>
              </a:extLst>
            </p:cNvPr>
            <p:cNvSpPr/>
            <p:nvPr/>
          </p:nvSpPr>
          <p:spPr>
            <a:xfrm>
              <a:off x="1057799" y="1693141"/>
              <a:ext cx="2115280" cy="1551093"/>
            </a:xfrm>
            <a:prstGeom prst="cloudCallout">
              <a:avLst>
                <a:gd name="adj1" fmla="val -52965"/>
                <a:gd name="adj2" fmla="val 50606"/>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9" name="Group 88">
              <a:extLst>
                <a:ext uri="{FF2B5EF4-FFF2-40B4-BE49-F238E27FC236}">
                  <a16:creationId xmlns:a16="http://schemas.microsoft.com/office/drawing/2014/main" id="{BC45BC4A-BABD-854E-9367-145A47A986C3}"/>
                </a:ext>
              </a:extLst>
            </p:cNvPr>
            <p:cNvGrpSpPr/>
            <p:nvPr/>
          </p:nvGrpSpPr>
          <p:grpSpPr>
            <a:xfrm>
              <a:off x="1695304" y="1949170"/>
              <a:ext cx="869149" cy="1005061"/>
              <a:chOff x="2990344" y="4738782"/>
              <a:chExt cx="869149" cy="1005061"/>
            </a:xfrm>
          </p:grpSpPr>
          <p:sp>
            <p:nvSpPr>
              <p:cNvPr id="90" name="Folded Corner 89">
                <a:extLst>
                  <a:ext uri="{FF2B5EF4-FFF2-40B4-BE49-F238E27FC236}">
                    <a16:creationId xmlns:a16="http://schemas.microsoft.com/office/drawing/2014/main" id="{175296E0-49FF-934A-BB48-FFC99384B1F0}"/>
                  </a:ext>
                </a:extLst>
              </p:cNvPr>
              <p:cNvSpPr/>
              <p:nvPr/>
            </p:nvSpPr>
            <p:spPr>
              <a:xfrm>
                <a:off x="2990344" y="4738782"/>
                <a:ext cx="860430" cy="1005061"/>
              </a:xfrm>
              <a:custGeom>
                <a:avLst/>
                <a:gdLst>
                  <a:gd name="connsiteX0" fmla="*/ 0 w 860430"/>
                  <a:gd name="connsiteY0" fmla="*/ 0 h 1005061"/>
                  <a:gd name="connsiteX1" fmla="*/ 421611 w 860430"/>
                  <a:gd name="connsiteY1" fmla="*/ 0 h 1005061"/>
                  <a:gd name="connsiteX2" fmla="*/ 860430 w 860430"/>
                  <a:gd name="connsiteY2" fmla="*/ 0 h 1005061"/>
                  <a:gd name="connsiteX3" fmla="*/ 860430 w 860430"/>
                  <a:gd name="connsiteY3" fmla="*/ 448060 h 1005061"/>
                  <a:gd name="connsiteX4" fmla="*/ 860430 w 860430"/>
                  <a:gd name="connsiteY4" fmla="*/ 861653 h 1005061"/>
                  <a:gd name="connsiteX5" fmla="*/ 717022 w 860430"/>
                  <a:gd name="connsiteY5" fmla="*/ 1005061 h 1005061"/>
                  <a:gd name="connsiteX6" fmla="*/ 344171 w 860430"/>
                  <a:gd name="connsiteY6" fmla="*/ 1005061 h 1005061"/>
                  <a:gd name="connsiteX7" fmla="*/ 0 w 860430"/>
                  <a:gd name="connsiteY7" fmla="*/ 1005061 h 1005061"/>
                  <a:gd name="connsiteX8" fmla="*/ 0 w 860430"/>
                  <a:gd name="connsiteY8" fmla="*/ 502531 h 1005061"/>
                  <a:gd name="connsiteX9" fmla="*/ 0 w 860430"/>
                  <a:gd name="connsiteY9" fmla="*/ 0 h 1005061"/>
                  <a:gd name="connsiteX0" fmla="*/ 717022 w 860430"/>
                  <a:gd name="connsiteY0" fmla="*/ 1005061 h 1005061"/>
                  <a:gd name="connsiteX1" fmla="*/ 745704 w 860430"/>
                  <a:gd name="connsiteY1" fmla="*/ 890335 h 1005061"/>
                  <a:gd name="connsiteX2" fmla="*/ 860430 w 860430"/>
                  <a:gd name="connsiteY2" fmla="*/ 861653 h 1005061"/>
                  <a:gd name="connsiteX3" fmla="*/ 717022 w 860430"/>
                  <a:gd name="connsiteY3" fmla="*/ 1005061 h 1005061"/>
                  <a:gd name="connsiteX0" fmla="*/ 717022 w 860430"/>
                  <a:gd name="connsiteY0" fmla="*/ 1005061 h 1005061"/>
                  <a:gd name="connsiteX1" fmla="*/ 745704 w 860430"/>
                  <a:gd name="connsiteY1" fmla="*/ 890335 h 1005061"/>
                  <a:gd name="connsiteX2" fmla="*/ 860430 w 860430"/>
                  <a:gd name="connsiteY2" fmla="*/ 861653 h 1005061"/>
                  <a:gd name="connsiteX3" fmla="*/ 717022 w 860430"/>
                  <a:gd name="connsiteY3" fmla="*/ 1005061 h 1005061"/>
                  <a:gd name="connsiteX4" fmla="*/ 351341 w 860430"/>
                  <a:gd name="connsiteY4" fmla="*/ 1005061 h 1005061"/>
                  <a:gd name="connsiteX5" fmla="*/ 0 w 860430"/>
                  <a:gd name="connsiteY5" fmla="*/ 1005061 h 1005061"/>
                  <a:gd name="connsiteX6" fmla="*/ 0 w 860430"/>
                  <a:gd name="connsiteY6" fmla="*/ 532682 h 1005061"/>
                  <a:gd name="connsiteX7" fmla="*/ 0 w 860430"/>
                  <a:gd name="connsiteY7" fmla="*/ 0 h 1005061"/>
                  <a:gd name="connsiteX8" fmla="*/ 404402 w 860430"/>
                  <a:gd name="connsiteY8" fmla="*/ 0 h 1005061"/>
                  <a:gd name="connsiteX9" fmla="*/ 860430 w 860430"/>
                  <a:gd name="connsiteY9" fmla="*/ 0 h 1005061"/>
                  <a:gd name="connsiteX10" fmla="*/ 860430 w 860430"/>
                  <a:gd name="connsiteY10" fmla="*/ 430827 h 1005061"/>
                  <a:gd name="connsiteX11" fmla="*/ 860430 w 860430"/>
                  <a:gd name="connsiteY11" fmla="*/ 861653 h 100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30" h="1005061" stroke="0" extrusionOk="0">
                    <a:moveTo>
                      <a:pt x="0" y="0"/>
                    </a:moveTo>
                    <a:cubicBezTo>
                      <a:pt x="191832" y="5363"/>
                      <a:pt x="316683" y="-5793"/>
                      <a:pt x="421611" y="0"/>
                    </a:cubicBezTo>
                    <a:cubicBezTo>
                      <a:pt x="526539" y="5793"/>
                      <a:pt x="646700" y="8162"/>
                      <a:pt x="860430" y="0"/>
                    </a:cubicBezTo>
                    <a:cubicBezTo>
                      <a:pt x="873032" y="175859"/>
                      <a:pt x="873684" y="239939"/>
                      <a:pt x="860430" y="448060"/>
                    </a:cubicBezTo>
                    <a:cubicBezTo>
                      <a:pt x="847176" y="656181"/>
                      <a:pt x="871503" y="677261"/>
                      <a:pt x="860430" y="861653"/>
                    </a:cubicBezTo>
                    <a:cubicBezTo>
                      <a:pt x="806050" y="909255"/>
                      <a:pt x="758133" y="977422"/>
                      <a:pt x="717022" y="1005061"/>
                    </a:cubicBezTo>
                    <a:cubicBezTo>
                      <a:pt x="599519" y="1001217"/>
                      <a:pt x="481813" y="993287"/>
                      <a:pt x="344171" y="1005061"/>
                    </a:cubicBezTo>
                    <a:cubicBezTo>
                      <a:pt x="206529" y="1016835"/>
                      <a:pt x="164095" y="995506"/>
                      <a:pt x="0" y="1005061"/>
                    </a:cubicBezTo>
                    <a:cubicBezTo>
                      <a:pt x="-8008" y="772015"/>
                      <a:pt x="12353" y="737209"/>
                      <a:pt x="0" y="502531"/>
                    </a:cubicBezTo>
                    <a:cubicBezTo>
                      <a:pt x="-12353" y="267853"/>
                      <a:pt x="3114" y="105836"/>
                      <a:pt x="0" y="0"/>
                    </a:cubicBezTo>
                    <a:close/>
                  </a:path>
                  <a:path w="860430" h="1005061" fill="darkenLess" stroke="0" extrusionOk="0">
                    <a:moveTo>
                      <a:pt x="717022" y="1005061"/>
                    </a:moveTo>
                    <a:cubicBezTo>
                      <a:pt x="727228" y="964767"/>
                      <a:pt x="741199" y="926467"/>
                      <a:pt x="745704" y="890335"/>
                    </a:cubicBezTo>
                    <a:cubicBezTo>
                      <a:pt x="771500" y="888790"/>
                      <a:pt x="813499" y="876677"/>
                      <a:pt x="860430" y="861653"/>
                    </a:cubicBezTo>
                    <a:cubicBezTo>
                      <a:pt x="821083" y="907417"/>
                      <a:pt x="778397" y="949271"/>
                      <a:pt x="717022" y="1005061"/>
                    </a:cubicBezTo>
                    <a:close/>
                  </a:path>
                  <a:path w="860430" h="1005061" fill="none" extrusionOk="0">
                    <a:moveTo>
                      <a:pt x="717022" y="1005061"/>
                    </a:moveTo>
                    <a:cubicBezTo>
                      <a:pt x="729068" y="966107"/>
                      <a:pt x="732495" y="935690"/>
                      <a:pt x="745704" y="890335"/>
                    </a:cubicBezTo>
                    <a:cubicBezTo>
                      <a:pt x="801682" y="874306"/>
                      <a:pt x="818591" y="876143"/>
                      <a:pt x="860430" y="861653"/>
                    </a:cubicBezTo>
                    <a:cubicBezTo>
                      <a:pt x="792213" y="925672"/>
                      <a:pt x="756882" y="962220"/>
                      <a:pt x="717022" y="1005061"/>
                    </a:cubicBezTo>
                    <a:cubicBezTo>
                      <a:pt x="559535" y="998783"/>
                      <a:pt x="527129" y="989580"/>
                      <a:pt x="351341" y="1005061"/>
                    </a:cubicBezTo>
                    <a:cubicBezTo>
                      <a:pt x="175553" y="1020542"/>
                      <a:pt x="168272" y="1016087"/>
                      <a:pt x="0" y="1005061"/>
                    </a:cubicBezTo>
                    <a:cubicBezTo>
                      <a:pt x="21026" y="848575"/>
                      <a:pt x="11936" y="748029"/>
                      <a:pt x="0" y="532682"/>
                    </a:cubicBezTo>
                    <a:cubicBezTo>
                      <a:pt x="-11936" y="317335"/>
                      <a:pt x="11843" y="199901"/>
                      <a:pt x="0" y="0"/>
                    </a:cubicBezTo>
                    <a:cubicBezTo>
                      <a:pt x="123900" y="10597"/>
                      <a:pt x="248368" y="-5843"/>
                      <a:pt x="404402" y="0"/>
                    </a:cubicBezTo>
                    <a:cubicBezTo>
                      <a:pt x="560436" y="5843"/>
                      <a:pt x="762038" y="2910"/>
                      <a:pt x="860430" y="0"/>
                    </a:cubicBezTo>
                    <a:cubicBezTo>
                      <a:pt x="843916" y="159807"/>
                      <a:pt x="877852" y="266311"/>
                      <a:pt x="860430" y="430827"/>
                    </a:cubicBezTo>
                    <a:cubicBezTo>
                      <a:pt x="843008" y="595343"/>
                      <a:pt x="860309" y="734850"/>
                      <a:pt x="860430" y="861653"/>
                    </a:cubicBezTo>
                  </a:path>
                  <a:path w="860430" h="1005061" fill="none" stroke="0" extrusionOk="0">
                    <a:moveTo>
                      <a:pt x="717022" y="1005061"/>
                    </a:moveTo>
                    <a:cubicBezTo>
                      <a:pt x="725183" y="960609"/>
                      <a:pt x="732183" y="947140"/>
                      <a:pt x="745704" y="890335"/>
                    </a:cubicBezTo>
                    <a:cubicBezTo>
                      <a:pt x="799685" y="873478"/>
                      <a:pt x="834975" y="871368"/>
                      <a:pt x="860430" y="861653"/>
                    </a:cubicBezTo>
                    <a:cubicBezTo>
                      <a:pt x="837566" y="898833"/>
                      <a:pt x="777959" y="948995"/>
                      <a:pt x="717022" y="1005061"/>
                    </a:cubicBezTo>
                    <a:cubicBezTo>
                      <a:pt x="594757" y="1015694"/>
                      <a:pt x="492589" y="1017628"/>
                      <a:pt x="351341" y="1005061"/>
                    </a:cubicBezTo>
                    <a:cubicBezTo>
                      <a:pt x="210093" y="992494"/>
                      <a:pt x="133127" y="989791"/>
                      <a:pt x="0" y="1005061"/>
                    </a:cubicBezTo>
                    <a:cubicBezTo>
                      <a:pt x="16993" y="903311"/>
                      <a:pt x="6848" y="687200"/>
                      <a:pt x="0" y="502531"/>
                    </a:cubicBezTo>
                    <a:cubicBezTo>
                      <a:pt x="-6848" y="317862"/>
                      <a:pt x="18616" y="108717"/>
                      <a:pt x="0" y="0"/>
                    </a:cubicBezTo>
                    <a:cubicBezTo>
                      <a:pt x="149217" y="-8198"/>
                      <a:pt x="241596" y="-9465"/>
                      <a:pt x="404402" y="0"/>
                    </a:cubicBezTo>
                    <a:cubicBezTo>
                      <a:pt x="567208" y="9465"/>
                      <a:pt x="741508" y="7321"/>
                      <a:pt x="860430" y="0"/>
                    </a:cubicBezTo>
                    <a:cubicBezTo>
                      <a:pt x="866566" y="132624"/>
                      <a:pt x="849916" y="224504"/>
                      <a:pt x="860430" y="404977"/>
                    </a:cubicBezTo>
                    <a:cubicBezTo>
                      <a:pt x="870944" y="585450"/>
                      <a:pt x="875988" y="763041"/>
                      <a:pt x="860430" y="861653"/>
                    </a:cubicBezTo>
                  </a:path>
                </a:pathLst>
              </a:custGeom>
              <a:solidFill>
                <a:srgbClr val="AC45FF">
                  <a:alpha val="80000"/>
                </a:srgbClr>
              </a:solidFill>
              <a:ln w="38100">
                <a:solidFill>
                  <a:srgbClr val="7030A0"/>
                </a:solidFill>
                <a:extLst>
                  <a:ext uri="{C807C97D-BFC1-408E-A445-0C87EB9F89A2}">
                    <ask:lineSketchStyleProps xmlns:ask="http://schemas.microsoft.com/office/drawing/2018/sketchyshapes" sd="1219033472">
                      <a:prstGeom prst="foldedCorne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u="sng" dirty="0">
                    <a:solidFill>
                      <a:schemeClr val="tx1"/>
                    </a:solidFill>
                  </a:rPr>
                  <a:t>Cost Profile</a:t>
                </a:r>
              </a:p>
            </p:txBody>
          </p:sp>
          <p:sp>
            <p:nvSpPr>
              <p:cNvPr id="91" name="TextBox 90">
                <a:extLst>
                  <a:ext uri="{FF2B5EF4-FFF2-40B4-BE49-F238E27FC236}">
                    <a16:creationId xmlns:a16="http://schemas.microsoft.com/office/drawing/2014/main" id="{1F1C4A2C-0AD3-1F44-A0CC-77714D59B563}"/>
                  </a:ext>
                </a:extLst>
              </p:cNvPr>
              <p:cNvSpPr txBox="1"/>
              <p:nvPr/>
            </p:nvSpPr>
            <p:spPr>
              <a:xfrm>
                <a:off x="2990344" y="4986190"/>
                <a:ext cx="869149" cy="646331"/>
              </a:xfrm>
              <a:prstGeom prst="rect">
                <a:avLst/>
              </a:prstGeom>
              <a:noFill/>
            </p:spPr>
            <p:txBody>
              <a:bodyPr wrap="none" rtlCol="0">
                <a:spAutoFit/>
              </a:bodyPr>
              <a:lstStyle/>
              <a:p>
                <a:r>
                  <a:rPr lang="en-US" sz="1200" dirty="0"/>
                  <a:t>Obj. 1: </a:t>
                </a:r>
                <a:r>
                  <a:rPr lang="en-US" sz="1200" b="1" dirty="0"/>
                  <a:t>$$</a:t>
                </a:r>
              </a:p>
              <a:p>
                <a:r>
                  <a:rPr lang="en-US" sz="1200" dirty="0"/>
                  <a:t>Obj. 2: </a:t>
                </a:r>
                <a:r>
                  <a:rPr lang="en-US" sz="1200" b="1" dirty="0"/>
                  <a:t>$</a:t>
                </a:r>
              </a:p>
              <a:p>
                <a:r>
                  <a:rPr lang="en-US" sz="1200" dirty="0"/>
                  <a:t>Obj. 3: </a:t>
                </a:r>
                <a:r>
                  <a:rPr lang="en-US" sz="1200" b="1" dirty="0"/>
                  <a:t>$$$</a:t>
                </a:r>
              </a:p>
            </p:txBody>
          </p:sp>
        </p:grpSp>
      </p:grpSp>
      <p:sp>
        <p:nvSpPr>
          <p:cNvPr id="92" name="TextBox 91">
            <a:extLst>
              <a:ext uri="{FF2B5EF4-FFF2-40B4-BE49-F238E27FC236}">
                <a16:creationId xmlns:a16="http://schemas.microsoft.com/office/drawing/2014/main" id="{FBD4F69D-B3F4-884D-90D9-D46276EDD071}"/>
              </a:ext>
            </a:extLst>
          </p:cNvPr>
          <p:cNvSpPr txBox="1"/>
          <p:nvPr/>
        </p:nvSpPr>
        <p:spPr>
          <a:xfrm>
            <a:off x="9326144" y="3250694"/>
            <a:ext cx="2435731" cy="369332"/>
          </a:xfrm>
          <a:prstGeom prst="rect">
            <a:avLst/>
          </a:prstGeom>
          <a:noFill/>
        </p:spPr>
        <p:txBody>
          <a:bodyPr wrap="none" rtlCol="0">
            <a:spAutoFit/>
          </a:bodyPr>
          <a:lstStyle/>
          <a:p>
            <a:r>
              <a:rPr lang="en-US" dirty="0">
                <a:solidFill>
                  <a:srgbClr val="7030A0"/>
                </a:solidFill>
              </a:rPr>
              <a:t>Hidden from Participant</a:t>
            </a:r>
          </a:p>
        </p:txBody>
      </p:sp>
      <p:grpSp>
        <p:nvGrpSpPr>
          <p:cNvPr id="7" name="Group 6">
            <a:extLst>
              <a:ext uri="{FF2B5EF4-FFF2-40B4-BE49-F238E27FC236}">
                <a16:creationId xmlns:a16="http://schemas.microsoft.com/office/drawing/2014/main" id="{F75BDE59-5DB3-A241-BC96-DFD18F342907}"/>
              </a:ext>
            </a:extLst>
          </p:cNvPr>
          <p:cNvGrpSpPr/>
          <p:nvPr/>
        </p:nvGrpSpPr>
        <p:grpSpPr>
          <a:xfrm>
            <a:off x="5432416" y="2837488"/>
            <a:ext cx="2739440" cy="1569660"/>
            <a:chOff x="5628842" y="2837488"/>
            <a:chExt cx="2739440" cy="1569660"/>
          </a:xfrm>
        </p:grpSpPr>
        <p:sp>
          <p:nvSpPr>
            <p:cNvPr id="3" name="TextBox 2">
              <a:extLst>
                <a:ext uri="{FF2B5EF4-FFF2-40B4-BE49-F238E27FC236}">
                  <a16:creationId xmlns:a16="http://schemas.microsoft.com/office/drawing/2014/main" id="{646EC78E-CB34-AD4A-BEDC-49DB1B98ED8B}"/>
                </a:ext>
              </a:extLst>
            </p:cNvPr>
            <p:cNvSpPr txBox="1"/>
            <p:nvPr/>
          </p:nvSpPr>
          <p:spPr>
            <a:xfrm>
              <a:off x="5628842" y="2837488"/>
              <a:ext cx="2739440" cy="1569660"/>
            </a:xfrm>
            <a:prstGeom prst="rect">
              <a:avLst/>
            </a:prstGeom>
            <a:noFill/>
          </p:spPr>
          <p:txBody>
            <a:bodyPr wrap="square" rtlCol="0">
              <a:spAutoFit/>
            </a:bodyPr>
            <a:lstStyle/>
            <a:p>
              <a:r>
                <a:rPr lang="en-US" sz="1200" dirty="0"/>
                <a:t>I could </a:t>
              </a:r>
              <a:r>
                <a:rPr lang="en-US" sz="1200" dirty="0">
                  <a:solidFill>
                    <a:schemeClr val="accent2"/>
                  </a:solidFill>
                </a:rPr>
                <a:t>reduce the travel time to 4 minutes</a:t>
              </a:r>
              <a:r>
                <a:rPr lang="en-US" sz="1200" dirty="0"/>
                <a:t> by </a:t>
              </a:r>
              <a:r>
                <a:rPr lang="en-US" sz="1200" dirty="0">
                  <a:solidFill>
                    <a:srgbClr val="0000FF"/>
                  </a:solidFill>
                </a:rPr>
                <a:t>following                         path </a:t>
              </a:r>
              <a:r>
                <a:rPr lang="en-US" sz="1200" dirty="0"/>
                <a:t>instead. However, this would </a:t>
              </a:r>
              <a:r>
                <a:rPr lang="en-US" sz="1200" dirty="0">
                  <a:solidFill>
                    <a:schemeClr val="accent2"/>
                  </a:solidFill>
                </a:rPr>
                <a:t>increase the expected collision to 0.4 and be very intrusive</a:t>
              </a:r>
              <a:r>
                <a:rPr lang="en-US" sz="1200" dirty="0"/>
                <a:t>. I decided not to do that because </a:t>
              </a:r>
              <a:r>
                <a:rPr lang="en-US" sz="1200" dirty="0">
                  <a:solidFill>
                    <a:srgbClr val="7030A0"/>
                  </a:solidFill>
                </a:rPr>
                <a:t>the reduced time </a:t>
              </a:r>
              <a:r>
                <a:rPr lang="en-US" sz="1200" dirty="0"/>
                <a:t>is not worth </a:t>
              </a:r>
              <a:r>
                <a:rPr lang="en-US" sz="1200" dirty="0">
                  <a:solidFill>
                    <a:srgbClr val="7030A0"/>
                  </a:solidFill>
                </a:rPr>
                <a:t>the increased expected collision and intrusiveness</a:t>
              </a:r>
              <a:r>
                <a:rPr lang="en-US" sz="1200" dirty="0"/>
                <a:t>.</a:t>
              </a:r>
            </a:p>
          </p:txBody>
        </p:sp>
        <p:cxnSp>
          <p:nvCxnSpPr>
            <p:cNvPr id="138" name="Straight Arrow Connector 137">
              <a:extLst>
                <a:ext uri="{FF2B5EF4-FFF2-40B4-BE49-F238E27FC236}">
                  <a16:creationId xmlns:a16="http://schemas.microsoft.com/office/drawing/2014/main" id="{625A94A9-9234-C74C-BBC4-A5ECB14C704E}"/>
                </a:ext>
              </a:extLst>
            </p:cNvPr>
            <p:cNvCxnSpPr>
              <a:cxnSpLocks/>
            </p:cNvCxnSpPr>
            <p:nvPr/>
          </p:nvCxnSpPr>
          <p:spPr>
            <a:xfrm>
              <a:off x="7121288" y="3154510"/>
              <a:ext cx="731520"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904F659-7B3F-3447-B3E5-65CC74B8FC5F}"/>
              </a:ext>
            </a:extLst>
          </p:cNvPr>
          <p:cNvGrpSpPr/>
          <p:nvPr/>
        </p:nvGrpSpPr>
        <p:grpSpPr>
          <a:xfrm>
            <a:off x="8865336" y="4788475"/>
            <a:ext cx="1550050" cy="1493698"/>
            <a:chOff x="8816214" y="4748981"/>
            <a:chExt cx="1550050" cy="1493698"/>
          </a:xfrm>
        </p:grpSpPr>
        <p:pic>
          <p:nvPicPr>
            <p:cNvPr id="2050" name="Picture 2" descr="Clipboard Clip Art - Transparent Background Clipboard Clipart - Png Download (980x882), Png Download">
              <a:extLst>
                <a:ext uri="{FF2B5EF4-FFF2-40B4-BE49-F238E27FC236}">
                  <a16:creationId xmlns:a16="http://schemas.microsoft.com/office/drawing/2014/main" id="{F9450A86-ADDF-7449-8BEE-39F05F56B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816214" y="4847634"/>
              <a:ext cx="1550050" cy="1395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gle,line,black - Transparent Background Pen Clipart Black And White - Png Download (530x750), Png Download">
              <a:extLst>
                <a:ext uri="{FF2B5EF4-FFF2-40B4-BE49-F238E27FC236}">
                  <a16:creationId xmlns:a16="http://schemas.microsoft.com/office/drawing/2014/main" id="{219B4905-50AD-CB45-8278-4A30C8A41F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511" y="4748981"/>
              <a:ext cx="607378" cy="870131"/>
            </a:xfrm>
            <a:prstGeom prst="rect">
              <a:avLst/>
            </a:prstGeom>
            <a:noFill/>
            <a:extLst>
              <a:ext uri="{909E8E84-426E-40DD-AFC4-6F175D3DCCD1}">
                <a14:hiddenFill xmlns:a14="http://schemas.microsoft.com/office/drawing/2010/main">
                  <a:solidFill>
                    <a:srgbClr val="FFFFFF"/>
                  </a:solidFill>
                </a14:hiddenFill>
              </a:ext>
            </a:extLst>
          </p:spPr>
        </p:pic>
      </p:grpSp>
      <p:sp>
        <p:nvSpPr>
          <p:cNvPr id="136" name="Rounded Rectangular Callout 135">
            <a:extLst>
              <a:ext uri="{FF2B5EF4-FFF2-40B4-BE49-F238E27FC236}">
                <a16:creationId xmlns:a16="http://schemas.microsoft.com/office/drawing/2014/main" id="{1EFC1380-662C-D345-9EB0-CC240F1B70A9}"/>
              </a:ext>
            </a:extLst>
          </p:cNvPr>
          <p:cNvSpPr/>
          <p:nvPr/>
        </p:nvSpPr>
        <p:spPr>
          <a:xfrm>
            <a:off x="5535735" y="5724621"/>
            <a:ext cx="2739638" cy="809329"/>
          </a:xfrm>
          <a:prstGeom prst="wedgeRoundRectCallout">
            <a:avLst>
              <a:gd name="adj1" fmla="val 65616"/>
              <a:gd name="adj2" fmla="val -5739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confident are you? [5-point Likert scale]</a:t>
            </a:r>
          </a:p>
        </p:txBody>
      </p:sp>
      <p:grpSp>
        <p:nvGrpSpPr>
          <p:cNvPr id="293" name="Group 292">
            <a:extLst>
              <a:ext uri="{FF2B5EF4-FFF2-40B4-BE49-F238E27FC236}">
                <a16:creationId xmlns:a16="http://schemas.microsoft.com/office/drawing/2014/main" id="{30E8F927-410C-6C4A-8706-8DC9C8B51204}"/>
              </a:ext>
            </a:extLst>
          </p:cNvPr>
          <p:cNvGrpSpPr/>
          <p:nvPr/>
        </p:nvGrpSpPr>
        <p:grpSpPr>
          <a:xfrm>
            <a:off x="2612824" y="4827398"/>
            <a:ext cx="1536126" cy="1856710"/>
            <a:chOff x="1405859" y="3572540"/>
            <a:chExt cx="1536126" cy="1856710"/>
          </a:xfrm>
        </p:grpSpPr>
        <p:pic>
          <p:nvPicPr>
            <p:cNvPr id="294" name="Picture 293">
              <a:extLst>
                <a:ext uri="{FF2B5EF4-FFF2-40B4-BE49-F238E27FC236}">
                  <a16:creationId xmlns:a16="http://schemas.microsoft.com/office/drawing/2014/main" id="{9C1D6D81-1F3C-2F42-8989-5C09A155DC2C}"/>
                </a:ext>
              </a:extLst>
            </p:cNvPr>
            <p:cNvPicPr>
              <a:picLocks noChangeAspect="1"/>
            </p:cNvPicPr>
            <p:nvPr/>
          </p:nvPicPr>
          <p:blipFill>
            <a:blip r:embed="rId7"/>
            <a:stretch>
              <a:fillRect/>
            </a:stretch>
          </p:blipFill>
          <p:spPr>
            <a:xfrm>
              <a:off x="1716722" y="3572540"/>
              <a:ext cx="914400" cy="1395045"/>
            </a:xfrm>
            <a:prstGeom prst="rect">
              <a:avLst/>
            </a:prstGeom>
          </p:spPr>
        </p:pic>
        <p:sp>
          <p:nvSpPr>
            <p:cNvPr id="295" name="TextBox 294">
              <a:extLst>
                <a:ext uri="{FF2B5EF4-FFF2-40B4-BE49-F238E27FC236}">
                  <a16:creationId xmlns:a16="http://schemas.microsoft.com/office/drawing/2014/main" id="{7A30CB9D-A0D5-D243-BD09-7A3A4100E8C1}"/>
                </a:ext>
              </a:extLst>
            </p:cNvPr>
            <p:cNvSpPr txBox="1"/>
            <p:nvPr/>
          </p:nvSpPr>
          <p:spPr>
            <a:xfrm>
              <a:off x="1405859" y="4967585"/>
              <a:ext cx="1536126" cy="461665"/>
            </a:xfrm>
            <a:prstGeom prst="rect">
              <a:avLst/>
            </a:prstGeom>
            <a:noFill/>
          </p:spPr>
          <p:txBody>
            <a:bodyPr wrap="none" rtlCol="0">
              <a:spAutoFit/>
            </a:bodyPr>
            <a:lstStyle/>
            <a:p>
              <a:r>
                <a:rPr lang="en-US" sz="2400" dirty="0"/>
                <a:t>Participant</a:t>
              </a:r>
            </a:p>
          </p:txBody>
        </p:sp>
      </p:grpSp>
      <p:grpSp>
        <p:nvGrpSpPr>
          <p:cNvPr id="296" name="Group 295">
            <a:extLst>
              <a:ext uri="{FF2B5EF4-FFF2-40B4-BE49-F238E27FC236}">
                <a16:creationId xmlns:a16="http://schemas.microsoft.com/office/drawing/2014/main" id="{42BBC2FD-379D-C34E-88A3-FD3CC44292C9}"/>
              </a:ext>
            </a:extLst>
          </p:cNvPr>
          <p:cNvGrpSpPr/>
          <p:nvPr/>
        </p:nvGrpSpPr>
        <p:grpSpPr>
          <a:xfrm>
            <a:off x="505279" y="4982670"/>
            <a:ext cx="1207382" cy="1395045"/>
            <a:chOff x="2983800" y="4738781"/>
            <a:chExt cx="1207382" cy="1395045"/>
          </a:xfrm>
        </p:grpSpPr>
        <p:sp>
          <p:nvSpPr>
            <p:cNvPr id="297" name="Folded Corner 296">
              <a:extLst>
                <a:ext uri="{FF2B5EF4-FFF2-40B4-BE49-F238E27FC236}">
                  <a16:creationId xmlns:a16="http://schemas.microsoft.com/office/drawing/2014/main" id="{A111FE7E-5BED-2F43-A6D9-B54D3FFF2100}"/>
                </a:ext>
              </a:extLst>
            </p:cNvPr>
            <p:cNvSpPr/>
            <p:nvPr/>
          </p:nvSpPr>
          <p:spPr>
            <a:xfrm>
              <a:off x="2990344" y="4738781"/>
              <a:ext cx="1194294" cy="1395045"/>
            </a:xfrm>
            <a:custGeom>
              <a:avLst/>
              <a:gdLst>
                <a:gd name="connsiteX0" fmla="*/ 0 w 1194294"/>
                <a:gd name="connsiteY0" fmla="*/ 0 h 1395045"/>
                <a:gd name="connsiteX1" fmla="*/ 585204 w 1194294"/>
                <a:gd name="connsiteY1" fmla="*/ 0 h 1395045"/>
                <a:gd name="connsiteX2" fmla="*/ 1194294 w 1194294"/>
                <a:gd name="connsiteY2" fmla="*/ 0 h 1395045"/>
                <a:gd name="connsiteX3" fmla="*/ 1194294 w 1194294"/>
                <a:gd name="connsiteY3" fmla="*/ 621916 h 1395045"/>
                <a:gd name="connsiteX4" fmla="*/ 1194294 w 1194294"/>
                <a:gd name="connsiteY4" fmla="*/ 1195992 h 1395045"/>
                <a:gd name="connsiteX5" fmla="*/ 995241 w 1194294"/>
                <a:gd name="connsiteY5" fmla="*/ 1395045 h 1395045"/>
                <a:gd name="connsiteX6" fmla="*/ 477716 w 1194294"/>
                <a:gd name="connsiteY6" fmla="*/ 1395045 h 1395045"/>
                <a:gd name="connsiteX7" fmla="*/ 0 w 1194294"/>
                <a:gd name="connsiteY7" fmla="*/ 1395045 h 1395045"/>
                <a:gd name="connsiteX8" fmla="*/ 0 w 1194294"/>
                <a:gd name="connsiteY8" fmla="*/ 697523 h 1395045"/>
                <a:gd name="connsiteX9" fmla="*/ 0 w 1194294"/>
                <a:gd name="connsiteY9" fmla="*/ 0 h 1395045"/>
                <a:gd name="connsiteX0" fmla="*/ 995241 w 1194294"/>
                <a:gd name="connsiteY0" fmla="*/ 1395045 h 1395045"/>
                <a:gd name="connsiteX1" fmla="*/ 1035052 w 1194294"/>
                <a:gd name="connsiteY1" fmla="*/ 1235803 h 1395045"/>
                <a:gd name="connsiteX2" fmla="*/ 1194294 w 1194294"/>
                <a:gd name="connsiteY2" fmla="*/ 1195992 h 1395045"/>
                <a:gd name="connsiteX3" fmla="*/ 995241 w 1194294"/>
                <a:gd name="connsiteY3" fmla="*/ 1395045 h 1395045"/>
                <a:gd name="connsiteX0" fmla="*/ 995241 w 1194294"/>
                <a:gd name="connsiteY0" fmla="*/ 1395045 h 1395045"/>
                <a:gd name="connsiteX1" fmla="*/ 1035052 w 1194294"/>
                <a:gd name="connsiteY1" fmla="*/ 1235803 h 1395045"/>
                <a:gd name="connsiteX2" fmla="*/ 1194294 w 1194294"/>
                <a:gd name="connsiteY2" fmla="*/ 1195992 h 1395045"/>
                <a:gd name="connsiteX3" fmla="*/ 995241 w 1194294"/>
                <a:gd name="connsiteY3" fmla="*/ 1395045 h 1395045"/>
                <a:gd name="connsiteX4" fmla="*/ 487668 w 1194294"/>
                <a:gd name="connsiteY4" fmla="*/ 1395045 h 1395045"/>
                <a:gd name="connsiteX5" fmla="*/ 0 w 1194294"/>
                <a:gd name="connsiteY5" fmla="*/ 1395045 h 1395045"/>
                <a:gd name="connsiteX6" fmla="*/ 0 w 1194294"/>
                <a:gd name="connsiteY6" fmla="*/ 739374 h 1395045"/>
                <a:gd name="connsiteX7" fmla="*/ 0 w 1194294"/>
                <a:gd name="connsiteY7" fmla="*/ 0 h 1395045"/>
                <a:gd name="connsiteX8" fmla="*/ 561318 w 1194294"/>
                <a:gd name="connsiteY8" fmla="*/ 0 h 1395045"/>
                <a:gd name="connsiteX9" fmla="*/ 1194294 w 1194294"/>
                <a:gd name="connsiteY9" fmla="*/ 0 h 1395045"/>
                <a:gd name="connsiteX10" fmla="*/ 1194294 w 1194294"/>
                <a:gd name="connsiteY10" fmla="*/ 597996 h 1395045"/>
                <a:gd name="connsiteX11" fmla="*/ 1194294 w 1194294"/>
                <a:gd name="connsiteY11" fmla="*/ 1195992 h 139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4294" h="1395045" stroke="0" extrusionOk="0">
                  <a:moveTo>
                    <a:pt x="0" y="0"/>
                  </a:moveTo>
                  <a:cubicBezTo>
                    <a:pt x="145130" y="-29102"/>
                    <a:pt x="306254" y="11098"/>
                    <a:pt x="585204" y="0"/>
                  </a:cubicBezTo>
                  <a:cubicBezTo>
                    <a:pt x="864154" y="-11098"/>
                    <a:pt x="906916" y="5296"/>
                    <a:pt x="1194294" y="0"/>
                  </a:cubicBezTo>
                  <a:cubicBezTo>
                    <a:pt x="1180030" y="171920"/>
                    <a:pt x="1173283" y="494080"/>
                    <a:pt x="1194294" y="621916"/>
                  </a:cubicBezTo>
                  <a:cubicBezTo>
                    <a:pt x="1215305" y="749752"/>
                    <a:pt x="1184089" y="1021935"/>
                    <a:pt x="1194294" y="1195992"/>
                  </a:cubicBezTo>
                  <a:cubicBezTo>
                    <a:pt x="1141477" y="1238047"/>
                    <a:pt x="1073385" y="1310021"/>
                    <a:pt x="995241" y="1395045"/>
                  </a:cubicBezTo>
                  <a:cubicBezTo>
                    <a:pt x="804278" y="1372180"/>
                    <a:pt x="604827" y="1404490"/>
                    <a:pt x="477716" y="1395045"/>
                  </a:cubicBezTo>
                  <a:cubicBezTo>
                    <a:pt x="350605" y="1385600"/>
                    <a:pt x="189041" y="1396472"/>
                    <a:pt x="0" y="1395045"/>
                  </a:cubicBezTo>
                  <a:cubicBezTo>
                    <a:pt x="32112" y="1074773"/>
                    <a:pt x="-12829" y="907979"/>
                    <a:pt x="0" y="697523"/>
                  </a:cubicBezTo>
                  <a:cubicBezTo>
                    <a:pt x="12829" y="487067"/>
                    <a:pt x="-29263" y="346887"/>
                    <a:pt x="0" y="0"/>
                  </a:cubicBezTo>
                  <a:close/>
                </a:path>
                <a:path w="1194294" h="1395045" fill="darkenLess" stroke="0" extrusionOk="0">
                  <a:moveTo>
                    <a:pt x="995241" y="1395045"/>
                  </a:moveTo>
                  <a:cubicBezTo>
                    <a:pt x="1016301" y="1331095"/>
                    <a:pt x="1016108" y="1315638"/>
                    <a:pt x="1035052" y="1235803"/>
                  </a:cubicBezTo>
                  <a:cubicBezTo>
                    <a:pt x="1093771" y="1227242"/>
                    <a:pt x="1143298" y="1211027"/>
                    <a:pt x="1194294" y="1195992"/>
                  </a:cubicBezTo>
                  <a:cubicBezTo>
                    <a:pt x="1146139" y="1262978"/>
                    <a:pt x="1073005" y="1312836"/>
                    <a:pt x="995241" y="1395045"/>
                  </a:cubicBezTo>
                  <a:close/>
                </a:path>
                <a:path w="1194294" h="1395045" fill="none" extrusionOk="0">
                  <a:moveTo>
                    <a:pt x="995241" y="1395045"/>
                  </a:moveTo>
                  <a:cubicBezTo>
                    <a:pt x="1005287" y="1342084"/>
                    <a:pt x="1011333" y="1310112"/>
                    <a:pt x="1035052" y="1235803"/>
                  </a:cubicBezTo>
                  <a:cubicBezTo>
                    <a:pt x="1066488" y="1222325"/>
                    <a:pt x="1114241" y="1207777"/>
                    <a:pt x="1194294" y="1195992"/>
                  </a:cubicBezTo>
                  <a:cubicBezTo>
                    <a:pt x="1104039" y="1294678"/>
                    <a:pt x="1047760" y="1334444"/>
                    <a:pt x="995241" y="1395045"/>
                  </a:cubicBezTo>
                  <a:cubicBezTo>
                    <a:pt x="841096" y="1382704"/>
                    <a:pt x="685932" y="1390728"/>
                    <a:pt x="487668" y="1395045"/>
                  </a:cubicBezTo>
                  <a:cubicBezTo>
                    <a:pt x="289404" y="1399362"/>
                    <a:pt x="169243" y="1397975"/>
                    <a:pt x="0" y="1395045"/>
                  </a:cubicBezTo>
                  <a:cubicBezTo>
                    <a:pt x="14761" y="1109391"/>
                    <a:pt x="18450" y="934514"/>
                    <a:pt x="0" y="739374"/>
                  </a:cubicBezTo>
                  <a:cubicBezTo>
                    <a:pt x="-18450" y="544234"/>
                    <a:pt x="6585" y="154716"/>
                    <a:pt x="0" y="0"/>
                  </a:cubicBezTo>
                  <a:cubicBezTo>
                    <a:pt x="252764" y="19858"/>
                    <a:pt x="281650" y="-8984"/>
                    <a:pt x="561318" y="0"/>
                  </a:cubicBezTo>
                  <a:cubicBezTo>
                    <a:pt x="840986" y="8984"/>
                    <a:pt x="1007773" y="23040"/>
                    <a:pt x="1194294" y="0"/>
                  </a:cubicBezTo>
                  <a:cubicBezTo>
                    <a:pt x="1181078" y="194922"/>
                    <a:pt x="1198184" y="419490"/>
                    <a:pt x="1194294" y="597996"/>
                  </a:cubicBezTo>
                  <a:cubicBezTo>
                    <a:pt x="1190404" y="776502"/>
                    <a:pt x="1184084" y="1029657"/>
                    <a:pt x="1194294" y="1195992"/>
                  </a:cubicBezTo>
                </a:path>
                <a:path w="1194294" h="1395045" fill="none" stroke="0" extrusionOk="0">
                  <a:moveTo>
                    <a:pt x="995241" y="1395045"/>
                  </a:moveTo>
                  <a:cubicBezTo>
                    <a:pt x="1007356" y="1354316"/>
                    <a:pt x="1014262" y="1314691"/>
                    <a:pt x="1035052" y="1235803"/>
                  </a:cubicBezTo>
                  <a:cubicBezTo>
                    <a:pt x="1111852" y="1208513"/>
                    <a:pt x="1151782" y="1212586"/>
                    <a:pt x="1194294" y="1195992"/>
                  </a:cubicBezTo>
                  <a:cubicBezTo>
                    <a:pt x="1116026" y="1277435"/>
                    <a:pt x="1101567" y="1307848"/>
                    <a:pt x="995241" y="1395045"/>
                  </a:cubicBezTo>
                  <a:cubicBezTo>
                    <a:pt x="803796" y="1395795"/>
                    <a:pt x="728759" y="1377026"/>
                    <a:pt x="487668" y="1395045"/>
                  </a:cubicBezTo>
                  <a:cubicBezTo>
                    <a:pt x="246577" y="1413064"/>
                    <a:pt x="217903" y="1407697"/>
                    <a:pt x="0" y="1395045"/>
                  </a:cubicBezTo>
                  <a:cubicBezTo>
                    <a:pt x="32013" y="1165565"/>
                    <a:pt x="520" y="949882"/>
                    <a:pt x="0" y="697523"/>
                  </a:cubicBezTo>
                  <a:cubicBezTo>
                    <a:pt x="-520" y="445164"/>
                    <a:pt x="4241" y="190753"/>
                    <a:pt x="0" y="0"/>
                  </a:cubicBezTo>
                  <a:cubicBezTo>
                    <a:pt x="215553" y="13456"/>
                    <a:pt x="311796" y="-14492"/>
                    <a:pt x="561318" y="0"/>
                  </a:cubicBezTo>
                  <a:cubicBezTo>
                    <a:pt x="810840" y="14492"/>
                    <a:pt x="896123" y="21828"/>
                    <a:pt x="1194294" y="0"/>
                  </a:cubicBezTo>
                  <a:cubicBezTo>
                    <a:pt x="1169512" y="208179"/>
                    <a:pt x="1175390" y="447053"/>
                    <a:pt x="1194294" y="562116"/>
                  </a:cubicBezTo>
                  <a:cubicBezTo>
                    <a:pt x="1213198" y="677179"/>
                    <a:pt x="1213053" y="1012568"/>
                    <a:pt x="1194294" y="1195992"/>
                  </a:cubicBezTo>
                </a:path>
              </a:pathLst>
            </a:custGeom>
            <a:solidFill>
              <a:schemeClr val="accent2">
                <a:lumMod val="40000"/>
                <a:lumOff val="60000"/>
              </a:schemeClr>
            </a:solidFill>
            <a:ln w="38100">
              <a:solidFill>
                <a:schemeClr val="accent2"/>
              </a:solidFill>
              <a:extLst>
                <a:ext uri="{C807C97D-BFC1-408E-A445-0C87EB9F89A2}">
                  <ask:lineSketchStyleProps xmlns:ask="http://schemas.microsoft.com/office/drawing/2018/sketchyshapes" sd="1219033472">
                    <a:prstGeom prst="foldedCorne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chemeClr val="tx1"/>
                  </a:solidFill>
                </a:rPr>
                <a:t>Cost Profile</a:t>
              </a:r>
            </a:p>
          </p:txBody>
        </p:sp>
        <p:sp>
          <p:nvSpPr>
            <p:cNvPr id="298" name="TextBox 297">
              <a:extLst>
                <a:ext uri="{FF2B5EF4-FFF2-40B4-BE49-F238E27FC236}">
                  <a16:creationId xmlns:a16="http://schemas.microsoft.com/office/drawing/2014/main" id="{DB977CD2-F1F2-7246-A941-E4E723805465}"/>
                </a:ext>
              </a:extLst>
            </p:cNvPr>
            <p:cNvSpPr txBox="1"/>
            <p:nvPr/>
          </p:nvSpPr>
          <p:spPr>
            <a:xfrm>
              <a:off x="2983800" y="5114955"/>
              <a:ext cx="1207382" cy="923330"/>
            </a:xfrm>
            <a:prstGeom prst="rect">
              <a:avLst/>
            </a:prstGeom>
            <a:noFill/>
          </p:spPr>
          <p:txBody>
            <a:bodyPr wrap="none" rtlCol="0">
              <a:spAutoFit/>
            </a:bodyPr>
            <a:lstStyle/>
            <a:p>
              <a:r>
                <a:rPr lang="en-US" dirty="0"/>
                <a:t>Obj. 1: </a:t>
              </a:r>
              <a:r>
                <a:rPr lang="en-US" b="1" dirty="0"/>
                <a:t>$</a:t>
              </a:r>
            </a:p>
            <a:p>
              <a:r>
                <a:rPr lang="en-US" dirty="0"/>
                <a:t>Obj. 2: </a:t>
              </a:r>
              <a:r>
                <a:rPr lang="en-US" b="1" dirty="0"/>
                <a:t>$$$</a:t>
              </a:r>
            </a:p>
            <a:p>
              <a:r>
                <a:rPr lang="en-US" dirty="0"/>
                <a:t>Obj. 3: </a:t>
              </a:r>
              <a:r>
                <a:rPr lang="en-US" b="1" dirty="0"/>
                <a:t>$$</a:t>
              </a:r>
            </a:p>
          </p:txBody>
        </p:sp>
      </p:grpSp>
      <p:sp>
        <p:nvSpPr>
          <p:cNvPr id="299" name="Right Arrow 298">
            <a:extLst>
              <a:ext uri="{FF2B5EF4-FFF2-40B4-BE49-F238E27FC236}">
                <a16:creationId xmlns:a16="http://schemas.microsoft.com/office/drawing/2014/main" id="{9C6D4DDC-1CB4-0F49-A96C-0F50D9C752CB}"/>
              </a:ext>
            </a:extLst>
          </p:cNvPr>
          <p:cNvSpPr/>
          <p:nvPr/>
        </p:nvSpPr>
        <p:spPr>
          <a:xfrm>
            <a:off x="1951053" y="5490062"/>
            <a:ext cx="759472" cy="380259"/>
          </a:xfrm>
          <a:prstGeom prst="right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TextBox 299">
            <a:extLst>
              <a:ext uri="{FF2B5EF4-FFF2-40B4-BE49-F238E27FC236}">
                <a16:creationId xmlns:a16="http://schemas.microsoft.com/office/drawing/2014/main" id="{C0627B61-C63E-2F49-9AA8-785828F490E0}"/>
              </a:ext>
            </a:extLst>
          </p:cNvPr>
          <p:cNvSpPr txBox="1"/>
          <p:nvPr/>
        </p:nvSpPr>
        <p:spPr>
          <a:xfrm>
            <a:off x="4049182" y="5261484"/>
            <a:ext cx="1209883" cy="646331"/>
          </a:xfrm>
          <a:prstGeom prst="rect">
            <a:avLst/>
          </a:prstGeom>
          <a:noFill/>
        </p:spPr>
        <p:txBody>
          <a:bodyPr wrap="none" rtlCol="0">
            <a:spAutoFit/>
          </a:bodyPr>
          <a:lstStyle/>
          <a:p>
            <a:r>
              <a:rPr lang="en-US" dirty="0"/>
              <a:t>Treatment </a:t>
            </a:r>
          </a:p>
          <a:p>
            <a:r>
              <a:rPr lang="en-US" dirty="0"/>
              <a:t>Group</a:t>
            </a:r>
          </a:p>
        </p:txBody>
      </p:sp>
      <p:grpSp>
        <p:nvGrpSpPr>
          <p:cNvPr id="301" name="Group 300">
            <a:extLst>
              <a:ext uri="{FF2B5EF4-FFF2-40B4-BE49-F238E27FC236}">
                <a16:creationId xmlns:a16="http://schemas.microsoft.com/office/drawing/2014/main" id="{A463CDDE-22D9-0749-B06A-032F370A9986}"/>
              </a:ext>
            </a:extLst>
          </p:cNvPr>
          <p:cNvGrpSpPr/>
          <p:nvPr/>
        </p:nvGrpSpPr>
        <p:grpSpPr>
          <a:xfrm>
            <a:off x="1779718" y="1857698"/>
            <a:ext cx="3265715" cy="2479290"/>
            <a:chOff x="4463143" y="1857698"/>
            <a:chExt cx="3265715" cy="2479290"/>
          </a:xfrm>
        </p:grpSpPr>
        <p:sp>
          <p:nvSpPr>
            <p:cNvPr id="302" name="Rounded Rectangle 301">
              <a:extLst>
                <a:ext uri="{FF2B5EF4-FFF2-40B4-BE49-F238E27FC236}">
                  <a16:creationId xmlns:a16="http://schemas.microsoft.com/office/drawing/2014/main" id="{7C3B0ADA-0A92-0B47-825D-F5EE92F79A08}"/>
                </a:ext>
              </a:extLst>
            </p:cNvPr>
            <p:cNvSpPr/>
            <p:nvPr/>
          </p:nvSpPr>
          <p:spPr>
            <a:xfrm>
              <a:off x="4463143" y="1857698"/>
              <a:ext cx="3265715" cy="247929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a:t>
              </a:r>
            </a:p>
            <a:p>
              <a:pPr algn="ctr"/>
              <a:endParaRPr lang="en-US" dirty="0">
                <a:solidFill>
                  <a:schemeClr val="tx1"/>
                </a:solidFill>
              </a:endParaRPr>
            </a:p>
          </p:txBody>
        </p:sp>
        <p:sp>
          <p:nvSpPr>
            <p:cNvPr id="303" name="TextBox 302">
              <a:extLst>
                <a:ext uri="{FF2B5EF4-FFF2-40B4-BE49-F238E27FC236}">
                  <a16:creationId xmlns:a16="http://schemas.microsoft.com/office/drawing/2014/main" id="{CCAAC3E5-D423-AA43-A92B-F9A6E789A115}"/>
                </a:ext>
              </a:extLst>
            </p:cNvPr>
            <p:cNvSpPr txBox="1"/>
            <p:nvPr/>
          </p:nvSpPr>
          <p:spPr>
            <a:xfrm>
              <a:off x="4896298" y="3868697"/>
              <a:ext cx="2398157" cy="369332"/>
            </a:xfrm>
            <a:prstGeom prst="rect">
              <a:avLst/>
            </a:prstGeom>
            <a:noFill/>
          </p:spPr>
          <p:txBody>
            <a:bodyPr wrap="none" rtlCol="0">
              <a:spAutoFit/>
            </a:bodyPr>
            <a:lstStyle/>
            <a:p>
              <a:pPr algn="ctr"/>
              <a:r>
                <a:rPr lang="en-US" dirty="0"/>
                <a:t>Robot’s Navigation Plan</a:t>
              </a:r>
            </a:p>
          </p:txBody>
        </p:sp>
        <p:grpSp>
          <p:nvGrpSpPr>
            <p:cNvPr id="304" name="Group 303">
              <a:extLst>
                <a:ext uri="{FF2B5EF4-FFF2-40B4-BE49-F238E27FC236}">
                  <a16:creationId xmlns:a16="http://schemas.microsoft.com/office/drawing/2014/main" id="{DEC0BE79-96E0-9E43-90B5-76DDA3D676CB}"/>
                </a:ext>
              </a:extLst>
            </p:cNvPr>
            <p:cNvGrpSpPr/>
            <p:nvPr/>
          </p:nvGrpSpPr>
          <p:grpSpPr>
            <a:xfrm>
              <a:off x="4850948" y="2396200"/>
              <a:ext cx="2490103" cy="1370597"/>
              <a:chOff x="4850948" y="2396200"/>
              <a:chExt cx="2490103" cy="1370597"/>
            </a:xfrm>
          </p:grpSpPr>
          <p:pic>
            <p:nvPicPr>
              <p:cNvPr id="305" name="Picture 304">
                <a:extLst>
                  <a:ext uri="{FF2B5EF4-FFF2-40B4-BE49-F238E27FC236}">
                    <a16:creationId xmlns:a16="http://schemas.microsoft.com/office/drawing/2014/main" id="{F26F159A-BB66-B64F-818F-DBB267B43BD4}"/>
                  </a:ext>
                </a:extLst>
              </p:cNvPr>
              <p:cNvPicPr>
                <a:picLocks noChangeAspect="1"/>
              </p:cNvPicPr>
              <p:nvPr/>
            </p:nvPicPr>
            <p:blipFill rotWithShape="1">
              <a:blip r:embed="rId8">
                <a:alphaModFix amt="50000"/>
              </a:blip>
              <a:srcRect t="8798" r="51455" b="56701"/>
              <a:stretch/>
            </p:blipFill>
            <p:spPr>
              <a:xfrm>
                <a:off x="4850948" y="2396200"/>
                <a:ext cx="2490103" cy="1370597"/>
              </a:xfrm>
              <a:prstGeom prst="rect">
                <a:avLst/>
              </a:prstGeom>
            </p:spPr>
          </p:pic>
          <p:sp>
            <p:nvSpPr>
              <p:cNvPr id="306" name="5-Point Star 305">
                <a:extLst>
                  <a:ext uri="{FF2B5EF4-FFF2-40B4-BE49-F238E27FC236}">
                    <a16:creationId xmlns:a16="http://schemas.microsoft.com/office/drawing/2014/main" id="{3F73B95B-44B9-094C-8F3D-BB8F8B7D3AC9}"/>
                  </a:ext>
                </a:extLst>
              </p:cNvPr>
              <p:cNvSpPr>
                <a:spLocks noChangeAspect="1"/>
              </p:cNvSpPr>
              <p:nvPr/>
            </p:nvSpPr>
            <p:spPr>
              <a:xfrm>
                <a:off x="7166380" y="3200137"/>
                <a:ext cx="137060" cy="1370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 name="Group 306">
                <a:extLst>
                  <a:ext uri="{FF2B5EF4-FFF2-40B4-BE49-F238E27FC236}">
                    <a16:creationId xmlns:a16="http://schemas.microsoft.com/office/drawing/2014/main" id="{DDB14872-6540-CB40-8F49-7A2B960E7E1D}"/>
                  </a:ext>
                </a:extLst>
              </p:cNvPr>
              <p:cNvGrpSpPr/>
              <p:nvPr/>
            </p:nvGrpSpPr>
            <p:grpSpPr>
              <a:xfrm>
                <a:off x="6501255" y="2708281"/>
                <a:ext cx="137060" cy="110559"/>
                <a:chOff x="7803055" y="2574583"/>
                <a:chExt cx="365760" cy="295041"/>
              </a:xfrm>
            </p:grpSpPr>
            <p:sp>
              <p:nvSpPr>
                <p:cNvPr id="344" name="Cube 343">
                  <a:extLst>
                    <a:ext uri="{FF2B5EF4-FFF2-40B4-BE49-F238E27FC236}">
                      <a16:creationId xmlns:a16="http://schemas.microsoft.com/office/drawing/2014/main" id="{97816915-F2BE-C543-AAAF-9E7CA3811F8C}"/>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Cube 344">
                  <a:extLst>
                    <a:ext uri="{FF2B5EF4-FFF2-40B4-BE49-F238E27FC236}">
                      <a16:creationId xmlns:a16="http://schemas.microsoft.com/office/drawing/2014/main" id="{57D735C5-8856-C74A-BBA5-F5E7A7C21D7F}"/>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Cube 345">
                  <a:extLst>
                    <a:ext uri="{FF2B5EF4-FFF2-40B4-BE49-F238E27FC236}">
                      <a16:creationId xmlns:a16="http://schemas.microsoft.com/office/drawing/2014/main" id="{22BB05F8-57EF-4C4C-ACF9-AA85D96CDA7C}"/>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Cube 346">
                  <a:extLst>
                    <a:ext uri="{FF2B5EF4-FFF2-40B4-BE49-F238E27FC236}">
                      <a16:creationId xmlns:a16="http://schemas.microsoft.com/office/drawing/2014/main" id="{A0122B93-0DC8-434A-8024-EC5643E152CA}"/>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8" name="Picture 307">
                <a:extLst>
                  <a:ext uri="{FF2B5EF4-FFF2-40B4-BE49-F238E27FC236}">
                    <a16:creationId xmlns:a16="http://schemas.microsoft.com/office/drawing/2014/main" id="{0962C3CA-014B-5547-BD7C-02D0B591B748}"/>
                  </a:ext>
                </a:extLst>
              </p:cNvPr>
              <p:cNvPicPr>
                <a:picLocks noChangeAspect="1"/>
              </p:cNvPicPr>
              <p:nvPr/>
            </p:nvPicPr>
            <p:blipFill rotWithShape="1">
              <a:blip r:embed="rId4"/>
              <a:srcRect l="26302" t="1905" r="24095"/>
              <a:stretch/>
            </p:blipFill>
            <p:spPr>
              <a:xfrm>
                <a:off x="4900866" y="3097343"/>
                <a:ext cx="161713" cy="239854"/>
              </a:xfrm>
              <a:prstGeom prst="rect">
                <a:avLst/>
              </a:prstGeom>
            </p:spPr>
          </p:pic>
          <p:grpSp>
            <p:nvGrpSpPr>
              <p:cNvPr id="309" name="Group 308">
                <a:extLst>
                  <a:ext uri="{FF2B5EF4-FFF2-40B4-BE49-F238E27FC236}">
                    <a16:creationId xmlns:a16="http://schemas.microsoft.com/office/drawing/2014/main" id="{62603E63-30EA-4A4E-B015-30BD57906FB0}"/>
                  </a:ext>
                </a:extLst>
              </p:cNvPr>
              <p:cNvGrpSpPr/>
              <p:nvPr/>
            </p:nvGrpSpPr>
            <p:grpSpPr>
              <a:xfrm>
                <a:off x="5308425" y="2598897"/>
                <a:ext cx="426897" cy="932014"/>
                <a:chOff x="1220831" y="540920"/>
                <a:chExt cx="1139224" cy="2487189"/>
              </a:xfrm>
            </p:grpSpPr>
            <p:sp>
              <p:nvSpPr>
                <p:cNvPr id="337" name="Rectangle 336">
                  <a:extLst>
                    <a:ext uri="{FF2B5EF4-FFF2-40B4-BE49-F238E27FC236}">
                      <a16:creationId xmlns:a16="http://schemas.microsoft.com/office/drawing/2014/main" id="{399A7AB8-4E9F-CB4C-9543-EA3395FB38C8}"/>
                    </a:ext>
                  </a:extLst>
                </p:cNvPr>
                <p:cNvSpPr/>
                <p:nvPr/>
              </p:nvSpPr>
              <p:spPr>
                <a:xfrm>
                  <a:off x="1362906" y="540920"/>
                  <a:ext cx="370078" cy="745829"/>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337">
                  <a:extLst>
                    <a:ext uri="{FF2B5EF4-FFF2-40B4-BE49-F238E27FC236}">
                      <a16:creationId xmlns:a16="http://schemas.microsoft.com/office/drawing/2014/main" id="{84C1DD22-8C65-CE49-9C26-3BBFF8FA21D7}"/>
                    </a:ext>
                  </a:extLst>
                </p:cNvPr>
                <p:cNvSpPr/>
                <p:nvPr/>
              </p:nvSpPr>
              <p:spPr>
                <a:xfrm>
                  <a:off x="1838707" y="540920"/>
                  <a:ext cx="262213" cy="47194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5D0F3859-18F7-7C4F-BC79-9DDC39CA9842}"/>
                    </a:ext>
                  </a:extLst>
                </p:cNvPr>
                <p:cNvSpPr/>
                <p:nvPr/>
              </p:nvSpPr>
              <p:spPr>
                <a:xfrm>
                  <a:off x="134967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339">
                  <a:extLst>
                    <a:ext uri="{FF2B5EF4-FFF2-40B4-BE49-F238E27FC236}">
                      <a16:creationId xmlns:a16="http://schemas.microsoft.com/office/drawing/2014/main" id="{437EC73F-5E62-1D4E-866A-10DCD179215A}"/>
                    </a:ext>
                  </a:extLst>
                </p:cNvPr>
                <p:cNvSpPr/>
                <p:nvPr/>
              </p:nvSpPr>
              <p:spPr>
                <a:xfrm>
                  <a:off x="164603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340">
                  <a:extLst>
                    <a:ext uri="{FF2B5EF4-FFF2-40B4-BE49-F238E27FC236}">
                      <a16:creationId xmlns:a16="http://schemas.microsoft.com/office/drawing/2014/main" id="{03048C95-9FB5-8A44-9C12-2853C95B92CF}"/>
                    </a:ext>
                  </a:extLst>
                </p:cNvPr>
                <p:cNvSpPr/>
                <p:nvPr/>
              </p:nvSpPr>
              <p:spPr>
                <a:xfrm>
                  <a:off x="1980340" y="2616629"/>
                  <a:ext cx="379715"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341">
                  <a:extLst>
                    <a:ext uri="{FF2B5EF4-FFF2-40B4-BE49-F238E27FC236}">
                      <a16:creationId xmlns:a16="http://schemas.microsoft.com/office/drawing/2014/main" id="{9764A5E0-4C98-7646-9A96-57766152890D}"/>
                    </a:ext>
                  </a:extLst>
                </p:cNvPr>
                <p:cNvSpPr/>
                <p:nvPr/>
              </p:nvSpPr>
              <p:spPr>
                <a:xfrm>
                  <a:off x="1519790" y="1348230"/>
                  <a:ext cx="740197"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Rectangle 342">
                  <a:extLst>
                    <a:ext uri="{FF2B5EF4-FFF2-40B4-BE49-F238E27FC236}">
                      <a16:creationId xmlns:a16="http://schemas.microsoft.com/office/drawing/2014/main" id="{CD608FA3-75AF-ED44-B5B3-6E830A1D72F7}"/>
                    </a:ext>
                  </a:extLst>
                </p:cNvPr>
                <p:cNvSpPr/>
                <p:nvPr/>
              </p:nvSpPr>
              <p:spPr>
                <a:xfrm>
                  <a:off x="1220831" y="1819144"/>
                  <a:ext cx="1039156"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a:extLst>
                  <a:ext uri="{FF2B5EF4-FFF2-40B4-BE49-F238E27FC236}">
                    <a16:creationId xmlns:a16="http://schemas.microsoft.com/office/drawing/2014/main" id="{52A33987-1A49-2248-83F4-A95461D56FC2}"/>
                  </a:ext>
                </a:extLst>
              </p:cNvPr>
              <p:cNvGrpSpPr/>
              <p:nvPr/>
            </p:nvGrpSpPr>
            <p:grpSpPr>
              <a:xfrm>
                <a:off x="5769586" y="3080955"/>
                <a:ext cx="1250325" cy="685841"/>
                <a:chOff x="2451495" y="1827350"/>
                <a:chExt cx="3336640" cy="1830249"/>
              </a:xfrm>
              <a:solidFill>
                <a:srgbClr val="FF0000"/>
              </a:solidFill>
            </p:grpSpPr>
            <p:sp>
              <p:nvSpPr>
                <p:cNvPr id="321" name="Rectangle 320">
                  <a:extLst>
                    <a:ext uri="{FF2B5EF4-FFF2-40B4-BE49-F238E27FC236}">
                      <a16:creationId xmlns:a16="http://schemas.microsoft.com/office/drawing/2014/main" id="{22F3C04F-16E5-E34C-A2FB-04880EC8BFBD}"/>
                    </a:ext>
                  </a:extLst>
                </p:cNvPr>
                <p:cNvSpPr/>
                <p:nvPr/>
              </p:nvSpPr>
              <p:spPr>
                <a:xfrm>
                  <a:off x="2583286"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BE1938CB-6657-EF49-ACC4-ADD6F6447888}"/>
                    </a:ext>
                  </a:extLst>
                </p:cNvPr>
                <p:cNvSpPr/>
                <p:nvPr/>
              </p:nvSpPr>
              <p:spPr>
                <a:xfrm>
                  <a:off x="2901703"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4BAFF55C-4989-CE4A-B550-3987E16CD444}"/>
                    </a:ext>
                  </a:extLst>
                </p:cNvPr>
                <p:cNvSpPr/>
                <p:nvPr/>
              </p:nvSpPr>
              <p:spPr>
                <a:xfrm>
                  <a:off x="3220120"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AECD301E-64D0-D845-9FAF-C4C8B212C196}"/>
                    </a:ext>
                  </a:extLst>
                </p:cNvPr>
                <p:cNvSpPr/>
                <p:nvPr/>
              </p:nvSpPr>
              <p:spPr>
                <a:xfrm>
                  <a:off x="3538537"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DA5851E5-E167-6440-A489-C36243D66C8F}"/>
                    </a:ext>
                  </a:extLst>
                </p:cNvPr>
                <p:cNvSpPr/>
                <p:nvPr/>
              </p:nvSpPr>
              <p:spPr>
                <a:xfrm>
                  <a:off x="3856954"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F4DF65D4-EBDA-354A-91BF-5FB19E8AFFF8}"/>
                    </a:ext>
                  </a:extLst>
                </p:cNvPr>
                <p:cNvSpPr/>
                <p:nvPr/>
              </p:nvSpPr>
              <p:spPr>
                <a:xfrm>
                  <a:off x="4175371"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E896F9A7-0B5F-0541-92C8-FA74FF9E1AF3}"/>
                    </a:ext>
                  </a:extLst>
                </p:cNvPr>
                <p:cNvSpPr/>
                <p:nvPr/>
              </p:nvSpPr>
              <p:spPr>
                <a:xfrm>
                  <a:off x="4493788"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Rectangle 327">
                  <a:extLst>
                    <a:ext uri="{FF2B5EF4-FFF2-40B4-BE49-F238E27FC236}">
                      <a16:creationId xmlns:a16="http://schemas.microsoft.com/office/drawing/2014/main" id="{54ED907E-E887-EE40-945A-F2992A63F4E3}"/>
                    </a:ext>
                  </a:extLst>
                </p:cNvPr>
                <p:cNvSpPr/>
                <p:nvPr/>
              </p:nvSpPr>
              <p:spPr>
                <a:xfrm>
                  <a:off x="4812205"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536D195F-AD1E-E943-AEE7-C0F85631244B}"/>
                    </a:ext>
                  </a:extLst>
                </p:cNvPr>
                <p:cNvSpPr/>
                <p:nvPr/>
              </p:nvSpPr>
              <p:spPr>
                <a:xfrm>
                  <a:off x="245149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06BC58E5-6320-D74B-910E-F4421BEDF8A4}"/>
                    </a:ext>
                  </a:extLst>
                </p:cNvPr>
                <p:cNvSpPr/>
                <p:nvPr/>
              </p:nvSpPr>
              <p:spPr>
                <a:xfrm>
                  <a:off x="2787797" y="2616629"/>
                  <a:ext cx="342506"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5C4524E8-E196-CD4E-A03F-7B000C98BBA9}"/>
                    </a:ext>
                  </a:extLst>
                </p:cNvPr>
                <p:cNvSpPr/>
                <p:nvPr/>
              </p:nvSpPr>
              <p:spPr>
                <a:xfrm>
                  <a:off x="323800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184F54C2-665E-E540-9734-5E1560B39470}"/>
                    </a:ext>
                  </a:extLst>
                </p:cNvPr>
                <p:cNvSpPr/>
                <p:nvPr/>
              </p:nvSpPr>
              <p:spPr>
                <a:xfrm>
                  <a:off x="3555514"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451963F8-CBBD-9C4C-AB27-F498BF8C48EE}"/>
                    </a:ext>
                  </a:extLst>
                </p:cNvPr>
                <p:cNvSpPr/>
                <p:nvPr/>
              </p:nvSpPr>
              <p:spPr>
                <a:xfrm>
                  <a:off x="3865590"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333">
                  <a:extLst>
                    <a:ext uri="{FF2B5EF4-FFF2-40B4-BE49-F238E27FC236}">
                      <a16:creationId xmlns:a16="http://schemas.microsoft.com/office/drawing/2014/main" id="{2847CDF6-F163-7440-8AF1-FD32DA84D38D}"/>
                    </a:ext>
                  </a:extLst>
                </p:cNvPr>
                <p:cNvSpPr/>
                <p:nvPr/>
              </p:nvSpPr>
              <p:spPr>
                <a:xfrm>
                  <a:off x="4184816" y="2616629"/>
                  <a:ext cx="525469"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21CC0D73-DF67-1746-AC75-D6CE66D5164B}"/>
                    </a:ext>
                  </a:extLst>
                </p:cNvPr>
                <p:cNvSpPr/>
                <p:nvPr/>
              </p:nvSpPr>
              <p:spPr>
                <a:xfrm>
                  <a:off x="4815976"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059B4A77-AA07-284B-92A7-D73F3BC9312F}"/>
                    </a:ext>
                  </a:extLst>
                </p:cNvPr>
                <p:cNvSpPr/>
                <p:nvPr/>
              </p:nvSpPr>
              <p:spPr>
                <a:xfrm>
                  <a:off x="5212063" y="2616628"/>
                  <a:ext cx="576072" cy="1040971"/>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1" name="Group 310">
                <a:extLst>
                  <a:ext uri="{FF2B5EF4-FFF2-40B4-BE49-F238E27FC236}">
                    <a16:creationId xmlns:a16="http://schemas.microsoft.com/office/drawing/2014/main" id="{0C614D4F-1187-0D40-8A21-1A7DDC6EFF04}"/>
                  </a:ext>
                </a:extLst>
              </p:cNvPr>
              <p:cNvGrpSpPr/>
              <p:nvPr/>
            </p:nvGrpSpPr>
            <p:grpSpPr>
              <a:xfrm>
                <a:off x="5904278" y="3187327"/>
                <a:ext cx="274119" cy="110559"/>
                <a:chOff x="9699621" y="3380438"/>
                <a:chExt cx="731520" cy="295041"/>
              </a:xfrm>
            </p:grpSpPr>
            <p:sp>
              <p:nvSpPr>
                <p:cNvPr id="313" name="Cube 312">
                  <a:extLst>
                    <a:ext uri="{FF2B5EF4-FFF2-40B4-BE49-F238E27FC236}">
                      <a16:creationId xmlns:a16="http://schemas.microsoft.com/office/drawing/2014/main" id="{96FD21B0-0518-5B4D-B094-4AADACE10665}"/>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Cube 313">
                  <a:extLst>
                    <a:ext uri="{FF2B5EF4-FFF2-40B4-BE49-F238E27FC236}">
                      <a16:creationId xmlns:a16="http://schemas.microsoft.com/office/drawing/2014/main" id="{B285575D-7DF8-514B-AA84-5F54B26BBB2A}"/>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Cube 314">
                  <a:extLst>
                    <a:ext uri="{FF2B5EF4-FFF2-40B4-BE49-F238E27FC236}">
                      <a16:creationId xmlns:a16="http://schemas.microsoft.com/office/drawing/2014/main" id="{0DA73D02-FE7D-2443-8C33-76C9D8024AEC}"/>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Cube 315">
                  <a:extLst>
                    <a:ext uri="{FF2B5EF4-FFF2-40B4-BE49-F238E27FC236}">
                      <a16:creationId xmlns:a16="http://schemas.microsoft.com/office/drawing/2014/main" id="{68B0B5D9-9808-3249-8571-89DCB224604D}"/>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Cube 316">
                  <a:extLst>
                    <a:ext uri="{FF2B5EF4-FFF2-40B4-BE49-F238E27FC236}">
                      <a16:creationId xmlns:a16="http://schemas.microsoft.com/office/drawing/2014/main" id="{93F83062-14CC-794B-86DA-1BE2CE030FF3}"/>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Cube 317">
                  <a:extLst>
                    <a:ext uri="{FF2B5EF4-FFF2-40B4-BE49-F238E27FC236}">
                      <a16:creationId xmlns:a16="http://schemas.microsoft.com/office/drawing/2014/main" id="{BE7B984F-906E-7C49-8D29-968532F64C96}"/>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Cube 318">
                  <a:extLst>
                    <a:ext uri="{FF2B5EF4-FFF2-40B4-BE49-F238E27FC236}">
                      <a16:creationId xmlns:a16="http://schemas.microsoft.com/office/drawing/2014/main" id="{FFD534A8-CA04-BC44-9D7E-8251E0F65FBD}"/>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Cube 319">
                  <a:extLst>
                    <a:ext uri="{FF2B5EF4-FFF2-40B4-BE49-F238E27FC236}">
                      <a16:creationId xmlns:a16="http://schemas.microsoft.com/office/drawing/2014/main" id="{7CA41F83-241C-484F-8E37-B1BCED99EDBA}"/>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Freeform 311">
                <a:extLst>
                  <a:ext uri="{FF2B5EF4-FFF2-40B4-BE49-F238E27FC236}">
                    <a16:creationId xmlns:a16="http://schemas.microsoft.com/office/drawing/2014/main" id="{7E94D714-AF81-A845-9D48-7F433F6DE089}"/>
                  </a:ext>
                </a:extLst>
              </p:cNvPr>
              <p:cNvSpPr>
                <a:spLocks noChangeAspect="1"/>
              </p:cNvSpPr>
              <p:nvPr/>
            </p:nvSpPr>
            <p:spPr>
              <a:xfrm>
                <a:off x="5062579" y="2831961"/>
                <a:ext cx="2203316" cy="457200"/>
              </a:xfrm>
              <a:custGeom>
                <a:avLst/>
                <a:gdLst>
                  <a:gd name="connsiteX0" fmla="*/ 0 w 5863590"/>
                  <a:gd name="connsiteY0" fmla="*/ 1245870 h 1245870"/>
                  <a:gd name="connsiteX1" fmla="*/ 1874520 w 5863590"/>
                  <a:gd name="connsiteY1" fmla="*/ 1234440 h 1245870"/>
                  <a:gd name="connsiteX2" fmla="*/ 1874520 w 5863590"/>
                  <a:gd name="connsiteY2" fmla="*/ 0 h 1245870"/>
                  <a:gd name="connsiteX3" fmla="*/ 5863590 w 5863590"/>
                  <a:gd name="connsiteY3" fmla="*/ 11430 h 1245870"/>
                  <a:gd name="connsiteX4" fmla="*/ 5863590 w 5863590"/>
                  <a:gd name="connsiteY4" fmla="*/ 971550 h 1245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590" h="1245870">
                    <a:moveTo>
                      <a:pt x="0" y="1245870"/>
                    </a:moveTo>
                    <a:lnTo>
                      <a:pt x="1874520" y="1234440"/>
                    </a:lnTo>
                    <a:lnTo>
                      <a:pt x="1874520" y="0"/>
                    </a:lnTo>
                    <a:lnTo>
                      <a:pt x="5863590" y="11430"/>
                    </a:lnTo>
                    <a:lnTo>
                      <a:pt x="5863590" y="971550"/>
                    </a:lnTo>
                  </a:path>
                </a:pathLst>
              </a:custGeom>
              <a:noFill/>
              <a:ln w="28575">
                <a:solidFill>
                  <a:srgbClr val="00B0F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39" name="Straight Arrow Connector 138">
            <a:extLst>
              <a:ext uri="{FF2B5EF4-FFF2-40B4-BE49-F238E27FC236}">
                <a16:creationId xmlns:a16="http://schemas.microsoft.com/office/drawing/2014/main" id="{8FD765CE-6B5C-0849-9653-1B39542690BC}"/>
              </a:ext>
            </a:extLst>
          </p:cNvPr>
          <p:cNvCxnSpPr>
            <a:cxnSpLocks noChangeAspect="1"/>
          </p:cNvCxnSpPr>
          <p:nvPr/>
        </p:nvCxnSpPr>
        <p:spPr>
          <a:xfrm flipV="1">
            <a:off x="2384106" y="3313242"/>
            <a:ext cx="2103120" cy="1907"/>
          </a:xfrm>
          <a:prstGeom prst="straightConnector1">
            <a:avLst/>
          </a:prstGeom>
          <a:ln w="1905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48" name="Group 347">
            <a:extLst>
              <a:ext uri="{FF2B5EF4-FFF2-40B4-BE49-F238E27FC236}">
                <a16:creationId xmlns:a16="http://schemas.microsoft.com/office/drawing/2014/main" id="{8DED6D93-9C43-2A49-971E-8BF74C5FE80B}"/>
              </a:ext>
            </a:extLst>
          </p:cNvPr>
          <p:cNvGrpSpPr/>
          <p:nvPr/>
        </p:nvGrpSpPr>
        <p:grpSpPr>
          <a:xfrm>
            <a:off x="5428656" y="1911556"/>
            <a:ext cx="2743200" cy="830997"/>
            <a:chOff x="8463125" y="3658957"/>
            <a:chExt cx="2743200" cy="830997"/>
          </a:xfrm>
        </p:grpSpPr>
        <p:sp>
          <p:nvSpPr>
            <p:cNvPr id="349" name="TextBox 348">
              <a:extLst>
                <a:ext uri="{FF2B5EF4-FFF2-40B4-BE49-F238E27FC236}">
                  <a16:creationId xmlns:a16="http://schemas.microsoft.com/office/drawing/2014/main" id="{947C7142-2A84-D842-9852-9AF97185B827}"/>
                </a:ext>
              </a:extLst>
            </p:cNvPr>
            <p:cNvSpPr txBox="1"/>
            <p:nvPr/>
          </p:nvSpPr>
          <p:spPr>
            <a:xfrm>
              <a:off x="8463125" y="3658957"/>
              <a:ext cx="2743200" cy="830997"/>
            </a:xfrm>
            <a:prstGeom prst="rect">
              <a:avLst/>
            </a:prstGeom>
            <a:noFill/>
          </p:spPr>
          <p:txBody>
            <a:bodyPr wrap="square" rtlCol="0">
              <a:spAutoFit/>
            </a:bodyPr>
            <a:lstStyle/>
            <a:p>
              <a:r>
                <a:rPr lang="en-US" sz="1200" dirty="0"/>
                <a:t>I’m planning to </a:t>
              </a:r>
              <a:r>
                <a:rPr lang="en-US" sz="1200" dirty="0">
                  <a:solidFill>
                    <a:srgbClr val="00B0F0"/>
                  </a:solidFill>
                </a:rPr>
                <a:t>follow                        path</a:t>
              </a:r>
              <a:r>
                <a:rPr lang="en-US" sz="1200" dirty="0"/>
                <a:t>.</a:t>
              </a:r>
            </a:p>
            <a:p>
              <a:r>
                <a:rPr lang="en-US" sz="1200" dirty="0"/>
                <a:t> It is expected to </a:t>
              </a:r>
              <a:r>
                <a:rPr lang="en-US" sz="1200" dirty="0">
                  <a:solidFill>
                    <a:schemeClr val="accent6"/>
                  </a:solidFill>
                </a:rPr>
                <a:t>take 5 minutes, have 0.2 expected collision, and be somewhat intrusive.</a:t>
              </a:r>
              <a:endParaRPr lang="en-US" sz="1200" dirty="0"/>
            </a:p>
          </p:txBody>
        </p:sp>
        <p:cxnSp>
          <p:nvCxnSpPr>
            <p:cNvPr id="350" name="Straight Arrow Connector 349">
              <a:extLst>
                <a:ext uri="{FF2B5EF4-FFF2-40B4-BE49-F238E27FC236}">
                  <a16:creationId xmlns:a16="http://schemas.microsoft.com/office/drawing/2014/main" id="{AEAD13E0-1130-FA4F-A86D-E630A913D68B}"/>
                </a:ext>
              </a:extLst>
            </p:cNvPr>
            <p:cNvCxnSpPr>
              <a:cxnSpLocks/>
            </p:cNvCxnSpPr>
            <p:nvPr/>
          </p:nvCxnSpPr>
          <p:spPr>
            <a:xfrm>
              <a:off x="9982200" y="3788931"/>
              <a:ext cx="731520" cy="0"/>
            </a:xfrm>
            <a:prstGeom prst="straightConnector1">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689479583"/>
      </p:ext>
    </p:extLst>
  </p:cSld>
  <p:clrMapOvr>
    <a:masterClrMapping/>
  </p:clrMapOvr>
  <mc:AlternateContent xmlns:mc="http://schemas.openxmlformats.org/markup-compatibility/2006" xmlns:p14="http://schemas.microsoft.com/office/powerpoint/2010/main">
    <mc:Choice Requires="p14">
      <p:transition spd="slow" p14:dur="2000" advTm="7615"/>
    </mc:Choice>
    <mc:Fallback xmlns="">
      <p:transition spd="slow" advTm="7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1C51-F301-524F-97FF-D12B1670AEAA}"/>
              </a:ext>
            </a:extLst>
          </p:cNvPr>
          <p:cNvSpPr>
            <a:spLocks noGrp="1"/>
          </p:cNvSpPr>
          <p:nvPr>
            <p:ph type="title"/>
          </p:nvPr>
        </p:nvSpPr>
        <p:spPr/>
        <p:txBody>
          <a:bodyPr/>
          <a:lstStyle/>
          <a:p>
            <a:r>
              <a:rPr lang="en-US" dirty="0"/>
              <a:t>Scenario Types</a:t>
            </a:r>
          </a:p>
        </p:txBody>
      </p:sp>
      <p:grpSp>
        <p:nvGrpSpPr>
          <p:cNvPr id="4" name="Group 3">
            <a:extLst>
              <a:ext uri="{FF2B5EF4-FFF2-40B4-BE49-F238E27FC236}">
                <a16:creationId xmlns:a16="http://schemas.microsoft.com/office/drawing/2014/main" id="{9753BE42-EEF3-CD40-AD64-636E4E5775F0}"/>
              </a:ext>
            </a:extLst>
          </p:cNvPr>
          <p:cNvGrpSpPr/>
          <p:nvPr/>
        </p:nvGrpSpPr>
        <p:grpSpPr>
          <a:xfrm>
            <a:off x="2583856" y="1825625"/>
            <a:ext cx="2315716" cy="2784090"/>
            <a:chOff x="814558" y="1513164"/>
            <a:chExt cx="2315716" cy="2784090"/>
          </a:xfrm>
        </p:grpSpPr>
        <p:sp>
          <p:nvSpPr>
            <p:cNvPr id="5" name="Rounded Rectangle 4">
              <a:extLst>
                <a:ext uri="{FF2B5EF4-FFF2-40B4-BE49-F238E27FC236}">
                  <a16:creationId xmlns:a16="http://schemas.microsoft.com/office/drawing/2014/main" id="{2C0F8C82-A7B0-8549-953D-9EBFDE8BBC48}"/>
                </a:ext>
              </a:extLst>
            </p:cNvPr>
            <p:cNvSpPr/>
            <p:nvPr/>
          </p:nvSpPr>
          <p:spPr>
            <a:xfrm>
              <a:off x="1119358" y="1817964"/>
              <a:ext cx="2010916" cy="247929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err="1">
                  <a:solidFill>
                    <a:schemeClr val="tx1"/>
                  </a:solidFill>
                </a:rPr>
                <a:t>i</a:t>
              </a:r>
              <a:endParaRPr lang="en-US" sz="2000" b="1" i="1" u="sng" dirty="0">
                <a:solidFill>
                  <a:schemeClr val="tx1"/>
                </a:solidFill>
              </a:endParaRPr>
            </a:p>
            <a:p>
              <a:pPr algn="ctr"/>
              <a:endParaRPr lang="en-US" dirty="0">
                <a:solidFill>
                  <a:schemeClr val="tx1"/>
                </a:solidFill>
              </a:endParaRPr>
            </a:p>
          </p:txBody>
        </p:sp>
        <p:sp>
          <p:nvSpPr>
            <p:cNvPr id="6" name="Rounded Rectangle 5">
              <a:extLst>
                <a:ext uri="{FF2B5EF4-FFF2-40B4-BE49-F238E27FC236}">
                  <a16:creationId xmlns:a16="http://schemas.microsoft.com/office/drawing/2014/main" id="{6ED12EA4-E453-4F40-85D0-72D00A8463F6}"/>
                </a:ext>
              </a:extLst>
            </p:cNvPr>
            <p:cNvSpPr/>
            <p:nvPr/>
          </p:nvSpPr>
          <p:spPr>
            <a:xfrm>
              <a:off x="966958" y="1665564"/>
              <a:ext cx="2010916" cy="247929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err="1">
                  <a:solidFill>
                    <a:schemeClr val="tx1"/>
                  </a:solidFill>
                </a:rPr>
                <a:t>i</a:t>
              </a:r>
              <a:endParaRPr lang="en-US" sz="2000" b="1" i="1" u="sng" dirty="0">
                <a:solidFill>
                  <a:schemeClr val="tx1"/>
                </a:solidFill>
              </a:endParaRPr>
            </a:p>
            <a:p>
              <a:pPr algn="ctr"/>
              <a:endParaRPr lang="en-US" dirty="0">
                <a:solidFill>
                  <a:schemeClr val="tx1"/>
                </a:solidFill>
              </a:endParaRPr>
            </a:p>
          </p:txBody>
        </p:sp>
        <p:grpSp>
          <p:nvGrpSpPr>
            <p:cNvPr id="7" name="Group 6">
              <a:extLst>
                <a:ext uri="{FF2B5EF4-FFF2-40B4-BE49-F238E27FC236}">
                  <a16:creationId xmlns:a16="http://schemas.microsoft.com/office/drawing/2014/main" id="{E925753E-5FC4-3B4A-9E22-4D0D89B6F990}"/>
                </a:ext>
              </a:extLst>
            </p:cNvPr>
            <p:cNvGrpSpPr/>
            <p:nvPr/>
          </p:nvGrpSpPr>
          <p:grpSpPr>
            <a:xfrm>
              <a:off x="814558" y="1513164"/>
              <a:ext cx="2010916" cy="2479290"/>
              <a:chOff x="3301845" y="2983612"/>
              <a:chExt cx="2427771" cy="2993237"/>
            </a:xfrm>
          </p:grpSpPr>
          <p:sp>
            <p:nvSpPr>
              <p:cNvPr id="8" name="Rounded Rectangle 7">
                <a:extLst>
                  <a:ext uri="{FF2B5EF4-FFF2-40B4-BE49-F238E27FC236}">
                    <a16:creationId xmlns:a16="http://schemas.microsoft.com/office/drawing/2014/main" id="{A1D29CC2-A761-E34E-927A-0214D418AC78}"/>
                  </a:ext>
                </a:extLst>
              </p:cNvPr>
              <p:cNvSpPr/>
              <p:nvPr/>
            </p:nvSpPr>
            <p:spPr>
              <a:xfrm>
                <a:off x="3301845" y="2983612"/>
                <a:ext cx="2427771" cy="299323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err="1">
                    <a:solidFill>
                      <a:schemeClr val="tx1"/>
                    </a:solidFill>
                  </a:rPr>
                  <a:t>i</a:t>
                </a:r>
                <a:endParaRPr lang="en-US" sz="2000" b="1" i="1" u="sng" dirty="0">
                  <a:solidFill>
                    <a:schemeClr val="tx1"/>
                  </a:solidFill>
                </a:endParaRPr>
              </a:p>
              <a:p>
                <a:pPr algn="ctr"/>
                <a:endParaRPr lang="en-US" dirty="0">
                  <a:solidFill>
                    <a:schemeClr val="tx1"/>
                  </a:solidFill>
                </a:endParaRPr>
              </a:p>
            </p:txBody>
          </p:sp>
          <p:pic>
            <p:nvPicPr>
              <p:cNvPr id="9" name="Picture 8">
                <a:extLst>
                  <a:ext uri="{FF2B5EF4-FFF2-40B4-BE49-F238E27FC236}">
                    <a16:creationId xmlns:a16="http://schemas.microsoft.com/office/drawing/2014/main" id="{E23344C2-BE1B-E14C-993D-5D5868C49B2E}"/>
                  </a:ext>
                </a:extLst>
              </p:cNvPr>
              <p:cNvPicPr>
                <a:picLocks noChangeAspect="1"/>
              </p:cNvPicPr>
              <p:nvPr/>
            </p:nvPicPr>
            <p:blipFill>
              <a:blip r:embed="rId3"/>
              <a:stretch>
                <a:fillRect/>
              </a:stretch>
            </p:blipFill>
            <p:spPr>
              <a:xfrm>
                <a:off x="3964246" y="4198222"/>
                <a:ext cx="1103952" cy="1103951"/>
              </a:xfrm>
              <a:prstGeom prst="rect">
                <a:avLst/>
              </a:prstGeom>
            </p:spPr>
          </p:pic>
          <p:sp>
            <p:nvSpPr>
              <p:cNvPr id="10" name="TextBox 9">
                <a:extLst>
                  <a:ext uri="{FF2B5EF4-FFF2-40B4-BE49-F238E27FC236}">
                    <a16:creationId xmlns:a16="http://schemas.microsoft.com/office/drawing/2014/main" id="{A30DCB08-A7F5-FF49-9543-3B706C065389}"/>
                  </a:ext>
                </a:extLst>
              </p:cNvPr>
              <p:cNvSpPr txBox="1"/>
              <p:nvPr/>
            </p:nvSpPr>
            <p:spPr>
              <a:xfrm>
                <a:off x="4002682" y="3709623"/>
                <a:ext cx="940944" cy="483051"/>
              </a:xfrm>
              <a:prstGeom prst="rect">
                <a:avLst/>
              </a:prstGeom>
              <a:noFill/>
            </p:spPr>
            <p:txBody>
              <a:bodyPr wrap="none" rtlCol="0">
                <a:spAutoFit/>
              </a:bodyPr>
              <a:lstStyle/>
              <a:p>
                <a:r>
                  <a:rPr lang="en-US" sz="2000" dirty="0"/>
                  <a:t>Map </a:t>
                </a:r>
                <a:r>
                  <a:rPr lang="en-US" sz="2000" i="1" dirty="0" err="1"/>
                  <a:t>i</a:t>
                </a:r>
                <a:endParaRPr lang="en-US" sz="2000" i="1" dirty="0"/>
              </a:p>
            </p:txBody>
          </p:sp>
          <p:sp>
            <p:nvSpPr>
              <p:cNvPr id="11" name="TextBox 10">
                <a:extLst>
                  <a:ext uri="{FF2B5EF4-FFF2-40B4-BE49-F238E27FC236}">
                    <a16:creationId xmlns:a16="http://schemas.microsoft.com/office/drawing/2014/main" id="{FB915C0B-7811-4E48-90FF-0A48E6838E9D}"/>
                  </a:ext>
                </a:extLst>
              </p:cNvPr>
              <p:cNvSpPr txBox="1"/>
              <p:nvPr/>
            </p:nvSpPr>
            <p:spPr>
              <a:xfrm>
                <a:off x="3624795" y="5302173"/>
                <a:ext cx="1781869" cy="483051"/>
              </a:xfrm>
              <a:prstGeom prst="rect">
                <a:avLst/>
              </a:prstGeom>
              <a:noFill/>
            </p:spPr>
            <p:txBody>
              <a:bodyPr wrap="none" rtlCol="0">
                <a:spAutoFit/>
              </a:bodyPr>
              <a:lstStyle/>
              <a:p>
                <a:r>
                  <a:rPr lang="en-US" sz="2000" dirty="0"/>
                  <a:t>Robot’s Plan</a:t>
                </a:r>
                <a:endParaRPr lang="en-US" sz="2000" i="1" dirty="0"/>
              </a:p>
            </p:txBody>
          </p:sp>
        </p:grpSp>
      </p:grpSp>
      <p:grpSp>
        <p:nvGrpSpPr>
          <p:cNvPr id="12" name="Group 11">
            <a:extLst>
              <a:ext uri="{FF2B5EF4-FFF2-40B4-BE49-F238E27FC236}">
                <a16:creationId xmlns:a16="http://schemas.microsoft.com/office/drawing/2014/main" id="{903EA20B-DBF5-9549-8E52-4AE427ABE85D}"/>
              </a:ext>
            </a:extLst>
          </p:cNvPr>
          <p:cNvGrpSpPr/>
          <p:nvPr/>
        </p:nvGrpSpPr>
        <p:grpSpPr>
          <a:xfrm>
            <a:off x="7174588" y="1825625"/>
            <a:ext cx="2315716" cy="2784090"/>
            <a:chOff x="6409758" y="1513164"/>
            <a:chExt cx="2315716" cy="2784090"/>
          </a:xfrm>
        </p:grpSpPr>
        <p:sp>
          <p:nvSpPr>
            <p:cNvPr id="13" name="Rounded Rectangle 12">
              <a:extLst>
                <a:ext uri="{FF2B5EF4-FFF2-40B4-BE49-F238E27FC236}">
                  <a16:creationId xmlns:a16="http://schemas.microsoft.com/office/drawing/2014/main" id="{3EC7D6FF-DAF1-7B43-8706-848959A2A178}"/>
                </a:ext>
              </a:extLst>
            </p:cNvPr>
            <p:cNvSpPr/>
            <p:nvPr/>
          </p:nvSpPr>
          <p:spPr>
            <a:xfrm>
              <a:off x="6714558" y="1817964"/>
              <a:ext cx="2010916" cy="2479290"/>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sp>
          <p:nvSpPr>
            <p:cNvPr id="14" name="Rounded Rectangle 13">
              <a:extLst>
                <a:ext uri="{FF2B5EF4-FFF2-40B4-BE49-F238E27FC236}">
                  <a16:creationId xmlns:a16="http://schemas.microsoft.com/office/drawing/2014/main" id="{E3E48AB4-EB12-5B4C-A062-247EAAF8BF18}"/>
                </a:ext>
              </a:extLst>
            </p:cNvPr>
            <p:cNvSpPr/>
            <p:nvPr/>
          </p:nvSpPr>
          <p:spPr>
            <a:xfrm>
              <a:off x="6562158" y="1665564"/>
              <a:ext cx="2010916" cy="2479290"/>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grpSp>
          <p:nvGrpSpPr>
            <p:cNvPr id="15" name="Group 14">
              <a:extLst>
                <a:ext uri="{FF2B5EF4-FFF2-40B4-BE49-F238E27FC236}">
                  <a16:creationId xmlns:a16="http://schemas.microsoft.com/office/drawing/2014/main" id="{9A0DCCE8-D9BD-E94F-A2D9-9AD42CA8C28B}"/>
                </a:ext>
              </a:extLst>
            </p:cNvPr>
            <p:cNvGrpSpPr/>
            <p:nvPr/>
          </p:nvGrpSpPr>
          <p:grpSpPr>
            <a:xfrm>
              <a:off x="6409758" y="1513164"/>
              <a:ext cx="2010916" cy="2479290"/>
              <a:chOff x="3301845" y="2983612"/>
              <a:chExt cx="2427771" cy="2993237"/>
            </a:xfrm>
          </p:grpSpPr>
          <p:sp>
            <p:nvSpPr>
              <p:cNvPr id="16" name="Rounded Rectangle 15">
                <a:extLst>
                  <a:ext uri="{FF2B5EF4-FFF2-40B4-BE49-F238E27FC236}">
                    <a16:creationId xmlns:a16="http://schemas.microsoft.com/office/drawing/2014/main" id="{074FF9D5-8965-0146-B49C-22523C472BF8}"/>
                  </a:ext>
                </a:extLst>
              </p:cNvPr>
              <p:cNvSpPr/>
              <p:nvPr/>
            </p:nvSpPr>
            <p:spPr>
              <a:xfrm>
                <a:off x="3301845" y="2983612"/>
                <a:ext cx="2427771" cy="2993237"/>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pic>
            <p:nvPicPr>
              <p:cNvPr id="17" name="Picture 16">
                <a:extLst>
                  <a:ext uri="{FF2B5EF4-FFF2-40B4-BE49-F238E27FC236}">
                    <a16:creationId xmlns:a16="http://schemas.microsoft.com/office/drawing/2014/main" id="{BF650267-0B93-3346-A3AA-84567E8EE203}"/>
                  </a:ext>
                </a:extLst>
              </p:cNvPr>
              <p:cNvPicPr>
                <a:picLocks noChangeAspect="1"/>
              </p:cNvPicPr>
              <p:nvPr/>
            </p:nvPicPr>
            <p:blipFill>
              <a:blip r:embed="rId3"/>
              <a:stretch>
                <a:fillRect/>
              </a:stretch>
            </p:blipFill>
            <p:spPr>
              <a:xfrm>
                <a:off x="3964246" y="4198222"/>
                <a:ext cx="1103952" cy="1103951"/>
              </a:xfrm>
              <a:prstGeom prst="rect">
                <a:avLst/>
              </a:prstGeom>
            </p:spPr>
          </p:pic>
          <p:sp>
            <p:nvSpPr>
              <p:cNvPr id="18" name="TextBox 17">
                <a:extLst>
                  <a:ext uri="{FF2B5EF4-FFF2-40B4-BE49-F238E27FC236}">
                    <a16:creationId xmlns:a16="http://schemas.microsoft.com/office/drawing/2014/main" id="{B44FCF5A-9884-7B47-ADE0-BEA737EA327B}"/>
                  </a:ext>
                </a:extLst>
              </p:cNvPr>
              <p:cNvSpPr txBox="1"/>
              <p:nvPr/>
            </p:nvSpPr>
            <p:spPr>
              <a:xfrm>
                <a:off x="4002682" y="3709623"/>
                <a:ext cx="942878" cy="483051"/>
              </a:xfrm>
              <a:prstGeom prst="rect">
                <a:avLst/>
              </a:prstGeom>
              <a:noFill/>
            </p:spPr>
            <p:txBody>
              <a:bodyPr wrap="none" rtlCol="0">
                <a:spAutoFit/>
              </a:bodyPr>
              <a:lstStyle/>
              <a:p>
                <a:r>
                  <a:rPr lang="en-US" sz="2000" dirty="0"/>
                  <a:t>Map </a:t>
                </a:r>
                <a:r>
                  <a:rPr lang="en-US" sz="2000" i="1" dirty="0"/>
                  <a:t>j</a:t>
                </a:r>
              </a:p>
            </p:txBody>
          </p:sp>
          <p:sp>
            <p:nvSpPr>
              <p:cNvPr id="19" name="TextBox 18">
                <a:extLst>
                  <a:ext uri="{FF2B5EF4-FFF2-40B4-BE49-F238E27FC236}">
                    <a16:creationId xmlns:a16="http://schemas.microsoft.com/office/drawing/2014/main" id="{ECE1AA32-BA09-C243-AEE3-DB630E2136D0}"/>
                  </a:ext>
                </a:extLst>
              </p:cNvPr>
              <p:cNvSpPr txBox="1"/>
              <p:nvPr/>
            </p:nvSpPr>
            <p:spPr>
              <a:xfrm>
                <a:off x="3589960" y="5302173"/>
                <a:ext cx="1851539" cy="483051"/>
              </a:xfrm>
              <a:prstGeom prst="rect">
                <a:avLst/>
              </a:prstGeom>
              <a:noFill/>
            </p:spPr>
            <p:txBody>
              <a:bodyPr wrap="none" rtlCol="0">
                <a:spAutoFit/>
              </a:bodyPr>
              <a:lstStyle/>
              <a:p>
                <a:r>
                  <a:rPr lang="en-US" sz="2000" dirty="0"/>
                  <a:t>Robot’s Plan</a:t>
                </a:r>
                <a:endParaRPr lang="en-US" sz="2000" i="1" dirty="0"/>
              </a:p>
            </p:txBody>
          </p:sp>
        </p:grpSp>
      </p:grpSp>
      <p:sp>
        <p:nvSpPr>
          <p:cNvPr id="20" name="TextBox 19">
            <a:extLst>
              <a:ext uri="{FF2B5EF4-FFF2-40B4-BE49-F238E27FC236}">
                <a16:creationId xmlns:a16="http://schemas.microsoft.com/office/drawing/2014/main" id="{FE5209AD-1FC6-8446-907B-AA7DBFB8C9DE}"/>
              </a:ext>
            </a:extLst>
          </p:cNvPr>
          <p:cNvSpPr txBox="1"/>
          <p:nvPr/>
        </p:nvSpPr>
        <p:spPr>
          <a:xfrm>
            <a:off x="2235083" y="4753868"/>
            <a:ext cx="3013261" cy="954107"/>
          </a:xfrm>
          <a:prstGeom prst="rect">
            <a:avLst/>
          </a:prstGeom>
          <a:noFill/>
        </p:spPr>
        <p:txBody>
          <a:bodyPr wrap="none" rtlCol="0">
            <a:spAutoFit/>
          </a:bodyPr>
          <a:lstStyle/>
          <a:p>
            <a:r>
              <a:rPr lang="en-US" sz="2800" i="1" dirty="0"/>
              <a:t>Preference-aligned</a:t>
            </a:r>
            <a:r>
              <a:rPr lang="en-US" sz="2800" dirty="0"/>
              <a:t> </a:t>
            </a:r>
          </a:p>
          <a:p>
            <a:pPr algn="ctr"/>
            <a:r>
              <a:rPr lang="en-US" sz="2800" dirty="0"/>
              <a:t>Scenarios</a:t>
            </a:r>
          </a:p>
        </p:txBody>
      </p:sp>
      <p:sp>
        <p:nvSpPr>
          <p:cNvPr id="21" name="TextBox 20">
            <a:extLst>
              <a:ext uri="{FF2B5EF4-FFF2-40B4-BE49-F238E27FC236}">
                <a16:creationId xmlns:a16="http://schemas.microsoft.com/office/drawing/2014/main" id="{95103856-46D2-014B-93EF-6A36A4533612}"/>
              </a:ext>
            </a:extLst>
          </p:cNvPr>
          <p:cNvSpPr txBox="1"/>
          <p:nvPr/>
        </p:nvSpPr>
        <p:spPr>
          <a:xfrm>
            <a:off x="6578728" y="4753868"/>
            <a:ext cx="3507435" cy="954107"/>
          </a:xfrm>
          <a:prstGeom prst="rect">
            <a:avLst/>
          </a:prstGeom>
          <a:noFill/>
        </p:spPr>
        <p:txBody>
          <a:bodyPr wrap="none" rtlCol="0">
            <a:spAutoFit/>
          </a:bodyPr>
          <a:lstStyle/>
          <a:p>
            <a:r>
              <a:rPr lang="en-US" sz="2800" i="1" dirty="0"/>
              <a:t>Preference-misaligned</a:t>
            </a:r>
            <a:r>
              <a:rPr lang="en-US" sz="2800" dirty="0"/>
              <a:t> </a:t>
            </a:r>
          </a:p>
          <a:p>
            <a:pPr algn="ctr"/>
            <a:r>
              <a:rPr lang="en-US" sz="2800" dirty="0"/>
              <a:t>Scenarios</a:t>
            </a:r>
          </a:p>
        </p:txBody>
      </p:sp>
      <p:sp>
        <p:nvSpPr>
          <p:cNvPr id="22" name="TextBox 21">
            <a:extLst>
              <a:ext uri="{FF2B5EF4-FFF2-40B4-BE49-F238E27FC236}">
                <a16:creationId xmlns:a16="http://schemas.microsoft.com/office/drawing/2014/main" id="{6CEA7D08-E819-8346-8473-ED0FE344543F}"/>
              </a:ext>
            </a:extLst>
          </p:cNvPr>
          <p:cNvSpPr txBox="1"/>
          <p:nvPr/>
        </p:nvSpPr>
        <p:spPr>
          <a:xfrm>
            <a:off x="2105837" y="5852128"/>
            <a:ext cx="3271752" cy="646331"/>
          </a:xfrm>
          <a:prstGeom prst="rect">
            <a:avLst/>
          </a:prstGeom>
          <a:noFill/>
        </p:spPr>
        <p:txBody>
          <a:bodyPr wrap="square" rtlCol="0">
            <a:spAutoFit/>
          </a:bodyPr>
          <a:lstStyle/>
          <a:p>
            <a:pPr algn="ctr"/>
            <a:r>
              <a:rPr lang="en-US" dirty="0"/>
              <a:t>Agent’s plan is the best option for user</a:t>
            </a:r>
          </a:p>
        </p:txBody>
      </p:sp>
      <p:sp>
        <p:nvSpPr>
          <p:cNvPr id="23" name="TextBox 22">
            <a:extLst>
              <a:ext uri="{FF2B5EF4-FFF2-40B4-BE49-F238E27FC236}">
                <a16:creationId xmlns:a16="http://schemas.microsoft.com/office/drawing/2014/main" id="{C04DCBE1-45A8-A043-9EAE-D5C23E1D1FCD}"/>
              </a:ext>
            </a:extLst>
          </p:cNvPr>
          <p:cNvSpPr txBox="1"/>
          <p:nvPr/>
        </p:nvSpPr>
        <p:spPr>
          <a:xfrm>
            <a:off x="6956078" y="5852127"/>
            <a:ext cx="3057536" cy="646331"/>
          </a:xfrm>
          <a:prstGeom prst="rect">
            <a:avLst/>
          </a:prstGeom>
          <a:noFill/>
        </p:spPr>
        <p:txBody>
          <a:bodyPr wrap="square" rtlCol="0">
            <a:spAutoFit/>
          </a:bodyPr>
          <a:lstStyle/>
          <a:p>
            <a:pPr algn="ctr"/>
            <a:r>
              <a:rPr lang="en-US" dirty="0"/>
              <a:t>Agent’s plan is </a:t>
            </a:r>
            <a:r>
              <a:rPr lang="en-US" i="1" dirty="0"/>
              <a:t>NOT</a:t>
            </a:r>
            <a:r>
              <a:rPr lang="en-US" dirty="0"/>
              <a:t> the best option for user</a:t>
            </a:r>
          </a:p>
        </p:txBody>
      </p:sp>
      <p:sp>
        <p:nvSpPr>
          <p:cNvPr id="24" name="Slide Number Placeholder 23">
            <a:extLst>
              <a:ext uri="{FF2B5EF4-FFF2-40B4-BE49-F238E27FC236}">
                <a16:creationId xmlns:a16="http://schemas.microsoft.com/office/drawing/2014/main" id="{CC38BAD4-920E-8442-9F5F-55606A79F0A1}"/>
              </a:ext>
            </a:extLst>
          </p:cNvPr>
          <p:cNvSpPr>
            <a:spLocks noGrp="1"/>
          </p:cNvSpPr>
          <p:nvPr>
            <p:ph type="sldNum" sz="quarter" idx="12"/>
          </p:nvPr>
        </p:nvSpPr>
        <p:spPr/>
        <p:txBody>
          <a:bodyPr/>
          <a:lstStyle/>
          <a:p>
            <a:fld id="{A22F3049-4D5D-CD49-9C0B-231D69548CC5}" type="slidenum">
              <a:rPr lang="en-US" smtClean="0"/>
              <a:t>17</a:t>
            </a:fld>
            <a:endParaRPr lang="en-US"/>
          </a:p>
        </p:txBody>
      </p:sp>
    </p:spTree>
    <p:extLst>
      <p:ext uri="{BB962C8B-B14F-4D97-AF65-F5344CB8AC3E}">
        <p14:creationId xmlns:p14="http://schemas.microsoft.com/office/powerpoint/2010/main" val="1878169927"/>
      </p:ext>
    </p:extLst>
  </p:cSld>
  <p:clrMapOvr>
    <a:masterClrMapping/>
  </p:clrMapOvr>
  <mc:AlternateContent xmlns:mc="http://schemas.openxmlformats.org/markup-compatibility/2006" xmlns:p14="http://schemas.microsoft.com/office/powerpoint/2010/main">
    <mc:Choice Requires="p14">
      <p:transition spd="slow" p14:dur="2000" advTm="23039"/>
    </mc:Choice>
    <mc:Fallback xmlns="">
      <p:transition spd="slow" advTm="2303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931DD-EBBB-EC4C-B2C6-DF340444FCCE}"/>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E1EE845B-9B36-EA44-A34B-629D0FAB3A4B}"/>
              </a:ext>
            </a:extLst>
          </p:cNvPr>
          <p:cNvSpPr>
            <a:spLocks noGrp="1"/>
          </p:cNvSpPr>
          <p:nvPr>
            <p:ph idx="1"/>
          </p:nvPr>
        </p:nvSpPr>
        <p:spPr/>
        <p:txBody>
          <a:bodyPr/>
          <a:lstStyle/>
          <a:p>
            <a:pPr marL="0" indent="0">
              <a:buNone/>
            </a:pPr>
            <a:r>
              <a:rPr lang="en-US" b="1" i="1" dirty="0"/>
              <a:t>H1</a:t>
            </a:r>
            <a:r>
              <a:rPr lang="en-US" dirty="0"/>
              <a:t>: Participants who receive the </a:t>
            </a:r>
            <a:r>
              <a:rPr lang="en-US" sz="3600" dirty="0">
                <a:solidFill>
                  <a:schemeClr val="accent2"/>
                </a:solidFill>
              </a:rPr>
              <a:t>explanations</a:t>
            </a:r>
            <a:r>
              <a:rPr lang="en-US" dirty="0"/>
              <a:t> are more likely to </a:t>
            </a:r>
            <a:r>
              <a:rPr lang="en-US" sz="4000" dirty="0">
                <a:solidFill>
                  <a:schemeClr val="accent6"/>
                </a:solidFill>
              </a:rPr>
              <a:t>correctly determine</a:t>
            </a:r>
            <a:r>
              <a:rPr lang="en-US" sz="4000" dirty="0"/>
              <a:t> </a:t>
            </a:r>
            <a:r>
              <a:rPr lang="en-US" i="1" dirty="0">
                <a:solidFill>
                  <a:srgbClr val="7030A0"/>
                </a:solidFill>
              </a:rPr>
              <a:t>whether the robot’s plan is in line with their preference</a:t>
            </a:r>
            <a:r>
              <a:rPr lang="en-US" dirty="0"/>
              <a:t>.</a:t>
            </a:r>
          </a:p>
          <a:p>
            <a:pPr marL="0" indent="0">
              <a:buNone/>
            </a:pPr>
            <a:endParaRPr lang="en-US" dirty="0"/>
          </a:p>
          <a:p>
            <a:pPr marL="0" indent="0">
              <a:buNone/>
            </a:pPr>
            <a:r>
              <a:rPr lang="en-US" b="1" i="1" dirty="0"/>
              <a:t>H2</a:t>
            </a:r>
            <a:r>
              <a:rPr lang="en-US" dirty="0"/>
              <a:t>: Participants who receive the </a:t>
            </a:r>
            <a:r>
              <a:rPr lang="en-US" sz="3600" dirty="0">
                <a:solidFill>
                  <a:schemeClr val="accent2"/>
                </a:solidFill>
              </a:rPr>
              <a:t>explanations</a:t>
            </a:r>
            <a:r>
              <a:rPr lang="en-US" dirty="0"/>
              <a:t> are more </a:t>
            </a:r>
            <a:r>
              <a:rPr lang="en-US" sz="4000" dirty="0">
                <a:solidFill>
                  <a:srgbClr val="00B0F0"/>
                </a:solidFill>
              </a:rPr>
              <a:t>confident</a:t>
            </a:r>
            <a:r>
              <a:rPr lang="en-US" sz="4000" dirty="0">
                <a:solidFill>
                  <a:schemeClr val="accent1"/>
                </a:solidFill>
              </a:rPr>
              <a:t> </a:t>
            </a:r>
            <a:r>
              <a:rPr lang="en-US" i="1" dirty="0">
                <a:solidFill>
                  <a:srgbClr val="7030A0"/>
                </a:solidFill>
              </a:rPr>
              <a:t>in their determination</a:t>
            </a:r>
            <a:r>
              <a:rPr lang="en-US" dirty="0"/>
              <a:t>.</a:t>
            </a:r>
          </a:p>
        </p:txBody>
      </p:sp>
      <p:sp>
        <p:nvSpPr>
          <p:cNvPr id="4" name="Slide Number Placeholder 3">
            <a:extLst>
              <a:ext uri="{FF2B5EF4-FFF2-40B4-BE49-F238E27FC236}">
                <a16:creationId xmlns:a16="http://schemas.microsoft.com/office/drawing/2014/main" id="{FCE63CBA-0C5B-1B45-AC42-7E015646727E}"/>
              </a:ext>
            </a:extLst>
          </p:cNvPr>
          <p:cNvSpPr>
            <a:spLocks noGrp="1"/>
          </p:cNvSpPr>
          <p:nvPr>
            <p:ph type="sldNum" sz="quarter" idx="12"/>
          </p:nvPr>
        </p:nvSpPr>
        <p:spPr/>
        <p:txBody>
          <a:bodyPr/>
          <a:lstStyle/>
          <a:p>
            <a:fld id="{A22F3049-4D5D-CD49-9C0B-231D69548CC5}" type="slidenum">
              <a:rPr lang="en-US" smtClean="0"/>
              <a:t>18</a:t>
            </a:fld>
            <a:endParaRPr lang="en-US"/>
          </a:p>
        </p:txBody>
      </p:sp>
    </p:spTree>
    <p:custDataLst>
      <p:tags r:id="rId1"/>
    </p:custDataLst>
    <p:extLst>
      <p:ext uri="{BB962C8B-B14F-4D97-AF65-F5344CB8AC3E}">
        <p14:creationId xmlns:p14="http://schemas.microsoft.com/office/powerpoint/2010/main" val="2204035352"/>
      </p:ext>
    </p:extLst>
  </p:cSld>
  <p:clrMapOvr>
    <a:masterClrMapping/>
  </p:clrMapOvr>
  <mc:AlternateContent xmlns:mc="http://schemas.openxmlformats.org/markup-compatibility/2006" xmlns:p14="http://schemas.microsoft.com/office/powerpoint/2010/main">
    <mc:Choice Requires="p14">
      <p:transition spd="slow" p14:dur="2000" advTm="17267"/>
    </mc:Choice>
    <mc:Fallback xmlns="">
      <p:transition spd="slow" advTm="172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DBDC-3C21-3147-AE36-B0F6B4C9663A}"/>
              </a:ext>
            </a:extLst>
          </p:cNvPr>
          <p:cNvSpPr>
            <a:spLocks noGrp="1"/>
          </p:cNvSpPr>
          <p:nvPr>
            <p:ph type="title"/>
          </p:nvPr>
        </p:nvSpPr>
        <p:spPr/>
        <p:txBody>
          <a:bodyPr/>
          <a:lstStyle/>
          <a:p>
            <a:r>
              <a:rPr lang="en-US" dirty="0"/>
              <a:t>Results: Correctness</a:t>
            </a:r>
          </a:p>
        </p:txBody>
      </p:sp>
      <p:sp>
        <p:nvSpPr>
          <p:cNvPr id="11" name="TextBox 10">
            <a:extLst>
              <a:ext uri="{FF2B5EF4-FFF2-40B4-BE49-F238E27FC236}">
                <a16:creationId xmlns:a16="http://schemas.microsoft.com/office/drawing/2014/main" id="{461E4DE3-F45C-504A-AEDF-6AB9C33C4697}"/>
              </a:ext>
            </a:extLst>
          </p:cNvPr>
          <p:cNvSpPr txBox="1"/>
          <p:nvPr/>
        </p:nvSpPr>
        <p:spPr>
          <a:xfrm>
            <a:off x="2608360" y="1880674"/>
            <a:ext cx="6975280" cy="523220"/>
          </a:xfrm>
          <a:prstGeom prst="rect">
            <a:avLst/>
          </a:prstGeom>
          <a:noFill/>
        </p:spPr>
        <p:txBody>
          <a:bodyPr wrap="square" rtlCol="0">
            <a:spAutoFit/>
          </a:bodyPr>
          <a:lstStyle/>
          <a:p>
            <a:pPr algn="ctr"/>
            <a:r>
              <a:rPr lang="en-US" sz="2800" b="1" dirty="0">
                <a:solidFill>
                  <a:schemeClr val="accent6"/>
                </a:solidFill>
              </a:rPr>
              <a:t>Correctness</a:t>
            </a:r>
            <a:r>
              <a:rPr lang="en-US" sz="2800" dirty="0"/>
              <a:t> ~ </a:t>
            </a:r>
            <a:r>
              <a:rPr lang="en-US" sz="2800" b="1" dirty="0">
                <a:solidFill>
                  <a:schemeClr val="accent2"/>
                </a:solidFill>
              </a:rPr>
              <a:t>Explanation</a:t>
            </a:r>
            <a:r>
              <a:rPr lang="en-US" sz="2800" dirty="0"/>
              <a:t>, </a:t>
            </a:r>
            <a:r>
              <a:rPr lang="en-US" sz="2800" b="1" dirty="0">
                <a:solidFill>
                  <a:srgbClr val="FF0000"/>
                </a:solidFill>
              </a:rPr>
              <a:t>Scenario Type</a:t>
            </a:r>
          </a:p>
        </p:txBody>
      </p:sp>
      <p:sp>
        <p:nvSpPr>
          <p:cNvPr id="12" name="TextBox 11">
            <a:extLst>
              <a:ext uri="{FF2B5EF4-FFF2-40B4-BE49-F238E27FC236}">
                <a16:creationId xmlns:a16="http://schemas.microsoft.com/office/drawing/2014/main" id="{E11BEB0B-07C0-DE4A-B8B7-F9FB6C400AA8}"/>
              </a:ext>
            </a:extLst>
          </p:cNvPr>
          <p:cNvSpPr txBox="1"/>
          <p:nvPr/>
        </p:nvSpPr>
        <p:spPr>
          <a:xfrm>
            <a:off x="838200" y="1325563"/>
            <a:ext cx="9592306" cy="461665"/>
          </a:xfrm>
          <a:prstGeom prst="rect">
            <a:avLst/>
          </a:prstGeom>
          <a:noFill/>
        </p:spPr>
        <p:txBody>
          <a:bodyPr wrap="none" rtlCol="0">
            <a:spAutoFit/>
          </a:bodyPr>
          <a:lstStyle/>
          <a:p>
            <a:r>
              <a:rPr lang="en-US" sz="2400" dirty="0"/>
              <a:t>Mixed-Effect Logistic Regression: </a:t>
            </a:r>
            <a:r>
              <a:rPr lang="en-US" dirty="0"/>
              <a:t>account for random effects from participants, scenarios</a:t>
            </a:r>
          </a:p>
        </p:txBody>
      </p:sp>
      <p:sp>
        <p:nvSpPr>
          <p:cNvPr id="14" name="Slide Number Placeholder 13">
            <a:extLst>
              <a:ext uri="{FF2B5EF4-FFF2-40B4-BE49-F238E27FC236}">
                <a16:creationId xmlns:a16="http://schemas.microsoft.com/office/drawing/2014/main" id="{1E3B8242-5BCD-C44B-93DB-302E1D081B8D}"/>
              </a:ext>
            </a:extLst>
          </p:cNvPr>
          <p:cNvSpPr>
            <a:spLocks noGrp="1"/>
          </p:cNvSpPr>
          <p:nvPr>
            <p:ph type="sldNum" sz="quarter" idx="12"/>
          </p:nvPr>
        </p:nvSpPr>
        <p:spPr/>
        <p:txBody>
          <a:bodyPr/>
          <a:lstStyle/>
          <a:p>
            <a:fld id="{A22F3049-4D5D-CD49-9C0B-231D69548CC5}" type="slidenum">
              <a:rPr lang="en-US" smtClean="0"/>
              <a:t>19</a:t>
            </a:fld>
            <a:endParaRPr lang="en-US"/>
          </a:p>
        </p:txBody>
      </p:sp>
      <p:grpSp>
        <p:nvGrpSpPr>
          <p:cNvPr id="6" name="Group 5">
            <a:extLst>
              <a:ext uri="{FF2B5EF4-FFF2-40B4-BE49-F238E27FC236}">
                <a16:creationId xmlns:a16="http://schemas.microsoft.com/office/drawing/2014/main" id="{2E8F4638-AEDD-1B4C-BB66-8E5B2C141959}"/>
              </a:ext>
            </a:extLst>
          </p:cNvPr>
          <p:cNvGrpSpPr/>
          <p:nvPr/>
        </p:nvGrpSpPr>
        <p:grpSpPr>
          <a:xfrm>
            <a:off x="1660518" y="2563671"/>
            <a:ext cx="1809406" cy="1743121"/>
            <a:chOff x="5237354" y="1782766"/>
            <a:chExt cx="1809406" cy="1743121"/>
          </a:xfrm>
        </p:grpSpPr>
        <p:pic>
          <p:nvPicPr>
            <p:cNvPr id="7" name="Picture 6">
              <a:extLst>
                <a:ext uri="{FF2B5EF4-FFF2-40B4-BE49-F238E27FC236}">
                  <a16:creationId xmlns:a16="http://schemas.microsoft.com/office/drawing/2014/main" id="{3BAEA605-2794-0D48-A393-69ACE3F4CEE4}"/>
                </a:ext>
              </a:extLst>
            </p:cNvPr>
            <p:cNvPicPr>
              <a:picLocks noChangeAspect="1"/>
            </p:cNvPicPr>
            <p:nvPr/>
          </p:nvPicPr>
          <p:blipFill>
            <a:blip r:embed="rId4"/>
            <a:stretch>
              <a:fillRect/>
            </a:stretch>
          </p:blipFill>
          <p:spPr>
            <a:xfrm>
              <a:off x="5554915" y="1782766"/>
              <a:ext cx="1174285" cy="914400"/>
            </a:xfrm>
            <a:prstGeom prst="rect">
              <a:avLst/>
            </a:prstGeom>
          </p:spPr>
        </p:pic>
        <p:sp>
          <p:nvSpPr>
            <p:cNvPr id="8" name="TextBox 7">
              <a:extLst>
                <a:ext uri="{FF2B5EF4-FFF2-40B4-BE49-F238E27FC236}">
                  <a16:creationId xmlns:a16="http://schemas.microsoft.com/office/drawing/2014/main" id="{AC3F1BE6-30ED-1E4F-AC1B-32FFB46874F0}"/>
                </a:ext>
              </a:extLst>
            </p:cNvPr>
            <p:cNvSpPr txBox="1"/>
            <p:nvPr/>
          </p:nvSpPr>
          <p:spPr>
            <a:xfrm>
              <a:off x="5237354" y="2694890"/>
              <a:ext cx="1809406" cy="830997"/>
            </a:xfrm>
            <a:prstGeom prst="rect">
              <a:avLst/>
            </a:prstGeom>
            <a:noFill/>
          </p:spPr>
          <p:txBody>
            <a:bodyPr wrap="none" rtlCol="0">
              <a:spAutoFit/>
            </a:bodyPr>
            <a:lstStyle/>
            <a:p>
              <a:pPr algn="ctr"/>
              <a:r>
                <a:rPr lang="en-US" dirty="0"/>
                <a:t>Treatment Group</a:t>
              </a:r>
            </a:p>
            <a:p>
              <a:pPr algn="ctr"/>
              <a:r>
                <a:rPr lang="en-US" sz="1400" dirty="0">
                  <a:solidFill>
                    <a:schemeClr val="accent2"/>
                  </a:solidFill>
                </a:rPr>
                <a:t>(Given Explanation)</a:t>
              </a:r>
            </a:p>
            <a:p>
              <a:pPr algn="ctr"/>
              <a:r>
                <a:rPr lang="en-US" sz="1400" dirty="0"/>
                <a:t>(49 participants)</a:t>
              </a:r>
            </a:p>
          </p:txBody>
        </p:sp>
      </p:grpSp>
      <p:sp>
        <p:nvSpPr>
          <p:cNvPr id="9" name="TextBox 8">
            <a:extLst>
              <a:ext uri="{FF2B5EF4-FFF2-40B4-BE49-F238E27FC236}">
                <a16:creationId xmlns:a16="http://schemas.microsoft.com/office/drawing/2014/main" id="{92FD0E65-D008-4640-9352-759D5B985A1C}"/>
              </a:ext>
            </a:extLst>
          </p:cNvPr>
          <p:cNvSpPr txBox="1"/>
          <p:nvPr/>
        </p:nvSpPr>
        <p:spPr>
          <a:xfrm>
            <a:off x="4402064" y="2563683"/>
            <a:ext cx="3387872" cy="1508105"/>
          </a:xfrm>
          <a:prstGeom prst="rect">
            <a:avLst/>
          </a:prstGeom>
          <a:noFill/>
        </p:spPr>
        <p:txBody>
          <a:bodyPr wrap="square" rtlCol="0">
            <a:spAutoFit/>
          </a:bodyPr>
          <a:lstStyle/>
          <a:p>
            <a:r>
              <a:rPr lang="en-US" sz="2400" dirty="0"/>
              <a:t>is on average </a:t>
            </a:r>
            <a:r>
              <a:rPr lang="en-US" sz="4400" b="1" dirty="0">
                <a:solidFill>
                  <a:schemeClr val="accent6"/>
                </a:solidFill>
              </a:rPr>
              <a:t>3.8</a:t>
            </a:r>
            <a:r>
              <a:rPr lang="en-US" dirty="0"/>
              <a:t> </a:t>
            </a:r>
            <a:r>
              <a:rPr lang="en-US" sz="2400" dirty="0"/>
              <a:t>times</a:t>
            </a:r>
            <a:r>
              <a:rPr lang="en-US" sz="2200" dirty="0"/>
              <a:t> </a:t>
            </a:r>
            <a:r>
              <a:rPr lang="en-US" sz="2400" b="1" i="1" dirty="0"/>
              <a:t>more</a:t>
            </a:r>
            <a:r>
              <a:rPr lang="en-US" sz="2400" dirty="0"/>
              <a:t> likely to be </a:t>
            </a:r>
            <a:r>
              <a:rPr lang="en-US" sz="2400" i="1" dirty="0">
                <a:solidFill>
                  <a:schemeClr val="accent6"/>
                </a:solidFill>
              </a:rPr>
              <a:t>correct</a:t>
            </a:r>
            <a:br>
              <a:rPr lang="en-US" sz="2200" i="1" dirty="0"/>
            </a:br>
            <a:r>
              <a:rPr lang="en-US" dirty="0"/>
              <a:t>with</a:t>
            </a:r>
            <a:r>
              <a:rPr lang="en-US" i="1" dirty="0"/>
              <a:t> </a:t>
            </a:r>
            <a:r>
              <a:rPr lang="en-US" dirty="0"/>
              <a:t>95% CI: </a:t>
            </a:r>
            <a:r>
              <a:rPr lang="en-US" sz="2400" b="1" dirty="0">
                <a:solidFill>
                  <a:schemeClr val="accent6"/>
                </a:solidFill>
              </a:rPr>
              <a:t>[2.03, 7.12]</a:t>
            </a:r>
            <a:endParaRPr lang="en-US" sz="2400" b="1" i="1" dirty="0">
              <a:solidFill>
                <a:schemeClr val="accent6"/>
              </a:solidFill>
            </a:endParaRPr>
          </a:p>
        </p:txBody>
      </p:sp>
      <p:grpSp>
        <p:nvGrpSpPr>
          <p:cNvPr id="10" name="Group 9">
            <a:extLst>
              <a:ext uri="{FF2B5EF4-FFF2-40B4-BE49-F238E27FC236}">
                <a16:creationId xmlns:a16="http://schemas.microsoft.com/office/drawing/2014/main" id="{183B2906-9BAE-4747-87C5-A74BD15FE089}"/>
              </a:ext>
            </a:extLst>
          </p:cNvPr>
          <p:cNvGrpSpPr/>
          <p:nvPr/>
        </p:nvGrpSpPr>
        <p:grpSpPr>
          <a:xfrm>
            <a:off x="8283883" y="2563671"/>
            <a:ext cx="1663276" cy="1558455"/>
            <a:chOff x="5271324" y="1720012"/>
            <a:chExt cx="1663276" cy="1558455"/>
          </a:xfrm>
        </p:grpSpPr>
        <p:pic>
          <p:nvPicPr>
            <p:cNvPr id="13" name="Picture 12">
              <a:extLst>
                <a:ext uri="{FF2B5EF4-FFF2-40B4-BE49-F238E27FC236}">
                  <a16:creationId xmlns:a16="http://schemas.microsoft.com/office/drawing/2014/main" id="{7D2B4D62-68DB-2A44-A356-5BBD33E812CE}"/>
                </a:ext>
              </a:extLst>
            </p:cNvPr>
            <p:cNvPicPr>
              <a:picLocks noChangeAspect="1"/>
            </p:cNvPicPr>
            <p:nvPr/>
          </p:nvPicPr>
          <p:blipFill>
            <a:blip r:embed="rId4"/>
            <a:stretch>
              <a:fillRect/>
            </a:stretch>
          </p:blipFill>
          <p:spPr>
            <a:xfrm>
              <a:off x="5515820" y="1720012"/>
              <a:ext cx="1174285" cy="914400"/>
            </a:xfrm>
            <a:prstGeom prst="rect">
              <a:avLst/>
            </a:prstGeom>
          </p:spPr>
        </p:pic>
        <p:sp>
          <p:nvSpPr>
            <p:cNvPr id="15" name="TextBox 14">
              <a:extLst>
                <a:ext uri="{FF2B5EF4-FFF2-40B4-BE49-F238E27FC236}">
                  <a16:creationId xmlns:a16="http://schemas.microsoft.com/office/drawing/2014/main" id="{8A5C3F02-A148-4541-8FCA-974A6E52DDA1}"/>
                </a:ext>
              </a:extLst>
            </p:cNvPr>
            <p:cNvSpPr txBox="1"/>
            <p:nvPr/>
          </p:nvSpPr>
          <p:spPr>
            <a:xfrm>
              <a:off x="5271324" y="2632136"/>
              <a:ext cx="1663276" cy="646331"/>
            </a:xfrm>
            <a:prstGeom prst="rect">
              <a:avLst/>
            </a:prstGeom>
            <a:noFill/>
          </p:spPr>
          <p:txBody>
            <a:bodyPr wrap="none" rtlCol="0">
              <a:spAutoFit/>
            </a:bodyPr>
            <a:lstStyle/>
            <a:p>
              <a:pPr algn="ctr"/>
              <a:r>
                <a:rPr lang="en-US" sz="2000" dirty="0"/>
                <a:t>Control Group</a:t>
              </a:r>
            </a:p>
            <a:p>
              <a:pPr algn="ctr"/>
              <a:r>
                <a:rPr lang="en-US" sz="1600" dirty="0"/>
                <a:t>(50 participants)</a:t>
              </a:r>
            </a:p>
          </p:txBody>
        </p:sp>
      </p:grpSp>
      <p:grpSp>
        <p:nvGrpSpPr>
          <p:cNvPr id="16" name="Group 15">
            <a:extLst>
              <a:ext uri="{FF2B5EF4-FFF2-40B4-BE49-F238E27FC236}">
                <a16:creationId xmlns:a16="http://schemas.microsoft.com/office/drawing/2014/main" id="{7455D1D4-26A5-FF46-9494-19140710E419}"/>
              </a:ext>
            </a:extLst>
          </p:cNvPr>
          <p:cNvGrpSpPr/>
          <p:nvPr/>
        </p:nvGrpSpPr>
        <p:grpSpPr>
          <a:xfrm>
            <a:off x="1430391" y="4538740"/>
            <a:ext cx="2269660" cy="2234621"/>
            <a:chOff x="483789" y="3474098"/>
            <a:chExt cx="2269660" cy="2234621"/>
          </a:xfrm>
        </p:grpSpPr>
        <p:grpSp>
          <p:nvGrpSpPr>
            <p:cNvPr id="17" name="Group 16">
              <a:extLst>
                <a:ext uri="{FF2B5EF4-FFF2-40B4-BE49-F238E27FC236}">
                  <a16:creationId xmlns:a16="http://schemas.microsoft.com/office/drawing/2014/main" id="{7C2C04FA-0097-2B4E-8279-C06FEB83904B}"/>
                </a:ext>
              </a:extLst>
            </p:cNvPr>
            <p:cNvGrpSpPr/>
            <p:nvPr/>
          </p:nvGrpSpPr>
          <p:grpSpPr>
            <a:xfrm>
              <a:off x="971061" y="3474098"/>
              <a:ext cx="1295115" cy="1551794"/>
              <a:chOff x="6409755" y="1513164"/>
              <a:chExt cx="2186584" cy="2624875"/>
            </a:xfrm>
          </p:grpSpPr>
          <p:sp>
            <p:nvSpPr>
              <p:cNvPr id="19" name="Rounded Rectangle 18">
                <a:extLst>
                  <a:ext uri="{FF2B5EF4-FFF2-40B4-BE49-F238E27FC236}">
                    <a16:creationId xmlns:a16="http://schemas.microsoft.com/office/drawing/2014/main" id="{A2685309-F8F1-8A43-8914-5C38547AF7E3}"/>
                  </a:ext>
                </a:extLst>
              </p:cNvPr>
              <p:cNvSpPr>
                <a:spLocks noChangeAspect="1"/>
              </p:cNvSpPr>
              <p:nvPr/>
            </p:nvSpPr>
            <p:spPr>
              <a:xfrm>
                <a:off x="6714560" y="1817964"/>
                <a:ext cx="1881779" cy="2320075"/>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sp>
            <p:nvSpPr>
              <p:cNvPr id="20" name="Rounded Rectangle 19">
                <a:extLst>
                  <a:ext uri="{FF2B5EF4-FFF2-40B4-BE49-F238E27FC236}">
                    <a16:creationId xmlns:a16="http://schemas.microsoft.com/office/drawing/2014/main" id="{1B390C11-B0C0-0140-B8D5-077BB78996A2}"/>
                  </a:ext>
                </a:extLst>
              </p:cNvPr>
              <p:cNvSpPr>
                <a:spLocks noChangeAspect="1"/>
              </p:cNvSpPr>
              <p:nvPr/>
            </p:nvSpPr>
            <p:spPr>
              <a:xfrm>
                <a:off x="6562159" y="1665564"/>
                <a:ext cx="1881779" cy="2320075"/>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grpSp>
            <p:nvGrpSpPr>
              <p:cNvPr id="21" name="Group 20">
                <a:extLst>
                  <a:ext uri="{FF2B5EF4-FFF2-40B4-BE49-F238E27FC236}">
                    <a16:creationId xmlns:a16="http://schemas.microsoft.com/office/drawing/2014/main" id="{21D9F62E-8E96-474C-AF05-14B5CF2F91E3}"/>
                  </a:ext>
                </a:extLst>
              </p:cNvPr>
              <p:cNvGrpSpPr/>
              <p:nvPr/>
            </p:nvGrpSpPr>
            <p:grpSpPr>
              <a:xfrm>
                <a:off x="6409755" y="1513164"/>
                <a:ext cx="1881777" cy="2320075"/>
                <a:chOff x="3301843" y="2983612"/>
                <a:chExt cx="2271863" cy="2801017"/>
              </a:xfrm>
            </p:grpSpPr>
            <p:sp>
              <p:nvSpPr>
                <p:cNvPr id="22" name="Rounded Rectangle 21">
                  <a:extLst>
                    <a:ext uri="{FF2B5EF4-FFF2-40B4-BE49-F238E27FC236}">
                      <a16:creationId xmlns:a16="http://schemas.microsoft.com/office/drawing/2014/main" id="{BE4EA297-43FE-FE48-A074-5AD8CE5C8F12}"/>
                    </a:ext>
                  </a:extLst>
                </p:cNvPr>
                <p:cNvSpPr>
                  <a:spLocks noChangeAspect="1"/>
                </p:cNvSpPr>
                <p:nvPr/>
              </p:nvSpPr>
              <p:spPr>
                <a:xfrm>
                  <a:off x="3301843" y="2983612"/>
                  <a:ext cx="2271863" cy="2801017"/>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u="sng" dirty="0">
                      <a:solidFill>
                        <a:schemeClr val="tx1"/>
                      </a:solidFill>
                    </a:rPr>
                    <a:t>Scenario </a:t>
                  </a:r>
                  <a:r>
                    <a:rPr lang="en-US" sz="1000" b="1" i="1" u="sng" dirty="0">
                      <a:solidFill>
                        <a:schemeClr val="tx1"/>
                      </a:solidFill>
                    </a:rPr>
                    <a:t>j</a:t>
                  </a:r>
                </a:p>
                <a:p>
                  <a:pPr algn="ctr"/>
                  <a:endParaRPr lang="en-US" sz="1200" dirty="0">
                    <a:solidFill>
                      <a:schemeClr val="tx1"/>
                    </a:solidFill>
                  </a:endParaRPr>
                </a:p>
              </p:txBody>
            </p:sp>
            <p:pic>
              <p:nvPicPr>
                <p:cNvPr id="23" name="Picture 22">
                  <a:extLst>
                    <a:ext uri="{FF2B5EF4-FFF2-40B4-BE49-F238E27FC236}">
                      <a16:creationId xmlns:a16="http://schemas.microsoft.com/office/drawing/2014/main" id="{B56C9826-605D-4043-9FE6-13CB63AC500E}"/>
                    </a:ext>
                  </a:extLst>
                </p:cNvPr>
                <p:cNvPicPr>
                  <a:picLocks noChangeAspect="1"/>
                </p:cNvPicPr>
                <p:nvPr/>
              </p:nvPicPr>
              <p:blipFill>
                <a:blip r:embed="rId5"/>
                <a:stretch>
                  <a:fillRect/>
                </a:stretch>
              </p:blipFill>
              <p:spPr>
                <a:xfrm>
                  <a:off x="3970935" y="4114219"/>
                  <a:ext cx="933673" cy="933672"/>
                </a:xfrm>
                <a:prstGeom prst="rect">
                  <a:avLst/>
                </a:prstGeom>
              </p:spPr>
            </p:pic>
            <p:sp>
              <p:nvSpPr>
                <p:cNvPr id="24" name="TextBox 23">
                  <a:extLst>
                    <a:ext uri="{FF2B5EF4-FFF2-40B4-BE49-F238E27FC236}">
                      <a16:creationId xmlns:a16="http://schemas.microsoft.com/office/drawing/2014/main" id="{1E93C79F-A5E2-904D-B312-9F2BD0D3C690}"/>
                    </a:ext>
                  </a:extLst>
                </p:cNvPr>
                <p:cNvSpPr txBox="1"/>
                <p:nvPr/>
              </p:nvSpPr>
              <p:spPr>
                <a:xfrm>
                  <a:off x="3947333" y="3611399"/>
                  <a:ext cx="980883" cy="502821"/>
                </a:xfrm>
                <a:prstGeom prst="rect">
                  <a:avLst/>
                </a:prstGeom>
                <a:noFill/>
              </p:spPr>
              <p:txBody>
                <a:bodyPr wrap="none" rtlCol="0">
                  <a:spAutoFit/>
                </a:bodyPr>
                <a:lstStyle/>
                <a:p>
                  <a:r>
                    <a:rPr lang="en-US" sz="1000" dirty="0"/>
                    <a:t>Map </a:t>
                  </a:r>
                  <a:r>
                    <a:rPr lang="en-US" sz="1000" i="1" dirty="0"/>
                    <a:t>j</a:t>
                  </a:r>
                </a:p>
              </p:txBody>
            </p:sp>
            <p:sp>
              <p:nvSpPr>
                <p:cNvPr id="25" name="TextBox 24">
                  <a:extLst>
                    <a:ext uri="{FF2B5EF4-FFF2-40B4-BE49-F238E27FC236}">
                      <a16:creationId xmlns:a16="http://schemas.microsoft.com/office/drawing/2014/main" id="{9B71881A-8383-604C-B024-69658FAD7FE7}"/>
                    </a:ext>
                  </a:extLst>
                </p:cNvPr>
                <p:cNvSpPr txBox="1"/>
                <p:nvPr/>
              </p:nvSpPr>
              <p:spPr>
                <a:xfrm>
                  <a:off x="3534003" y="5095550"/>
                  <a:ext cx="1807541" cy="502821"/>
                </a:xfrm>
                <a:prstGeom prst="rect">
                  <a:avLst/>
                </a:prstGeom>
                <a:noFill/>
              </p:spPr>
              <p:txBody>
                <a:bodyPr wrap="none" rtlCol="0">
                  <a:spAutoFit/>
                </a:bodyPr>
                <a:lstStyle/>
                <a:p>
                  <a:r>
                    <a:rPr lang="en-US" sz="1000" dirty="0"/>
                    <a:t>Agent’s Plan </a:t>
                  </a:r>
                  <a:r>
                    <a:rPr lang="en-US" sz="1000" i="1" dirty="0"/>
                    <a:t>j</a:t>
                  </a:r>
                </a:p>
              </p:txBody>
            </p:sp>
          </p:grpSp>
        </p:grpSp>
        <p:sp>
          <p:nvSpPr>
            <p:cNvPr id="18" name="TextBox 17">
              <a:extLst>
                <a:ext uri="{FF2B5EF4-FFF2-40B4-BE49-F238E27FC236}">
                  <a16:creationId xmlns:a16="http://schemas.microsoft.com/office/drawing/2014/main" id="{D60D9F8C-EDB9-804E-BA87-135446E39216}"/>
                </a:ext>
              </a:extLst>
            </p:cNvPr>
            <p:cNvSpPr txBox="1"/>
            <p:nvPr/>
          </p:nvSpPr>
          <p:spPr>
            <a:xfrm>
              <a:off x="483789" y="5123944"/>
              <a:ext cx="2269660" cy="584775"/>
            </a:xfrm>
            <a:prstGeom prst="rect">
              <a:avLst/>
            </a:prstGeom>
            <a:noFill/>
          </p:spPr>
          <p:txBody>
            <a:bodyPr wrap="none" rtlCol="0">
              <a:spAutoFit/>
            </a:bodyPr>
            <a:lstStyle/>
            <a:p>
              <a:pPr algn="ctr"/>
              <a:r>
                <a:rPr lang="en-US" dirty="0"/>
                <a:t>Preference-misaligned</a:t>
              </a:r>
            </a:p>
            <a:p>
              <a:pPr algn="ctr"/>
              <a:r>
                <a:rPr lang="en-US" sz="1400" dirty="0"/>
                <a:t>(24 scenarios)</a:t>
              </a:r>
            </a:p>
          </p:txBody>
        </p:sp>
      </p:grpSp>
      <p:sp>
        <p:nvSpPr>
          <p:cNvPr id="36" name="TextBox 35">
            <a:extLst>
              <a:ext uri="{FF2B5EF4-FFF2-40B4-BE49-F238E27FC236}">
                <a16:creationId xmlns:a16="http://schemas.microsoft.com/office/drawing/2014/main" id="{950B2302-BC5E-CF44-A952-D8D07D86747B}"/>
              </a:ext>
            </a:extLst>
          </p:cNvPr>
          <p:cNvSpPr txBox="1"/>
          <p:nvPr/>
        </p:nvSpPr>
        <p:spPr>
          <a:xfrm>
            <a:off x="4402064" y="4459935"/>
            <a:ext cx="3387872" cy="1877437"/>
          </a:xfrm>
          <a:prstGeom prst="rect">
            <a:avLst/>
          </a:prstGeom>
          <a:noFill/>
        </p:spPr>
        <p:txBody>
          <a:bodyPr wrap="square" rtlCol="0">
            <a:spAutoFit/>
          </a:bodyPr>
          <a:lstStyle/>
          <a:p>
            <a:r>
              <a:rPr lang="en-US" sz="2400" dirty="0"/>
              <a:t>is on average </a:t>
            </a:r>
            <a:r>
              <a:rPr lang="en-US" sz="3200" b="1" dirty="0">
                <a:solidFill>
                  <a:schemeClr val="accent6"/>
                </a:solidFill>
              </a:rPr>
              <a:t>0.36</a:t>
            </a:r>
            <a:r>
              <a:rPr lang="en-US" sz="4400" b="1" dirty="0">
                <a:solidFill>
                  <a:schemeClr val="accent6"/>
                </a:solidFill>
              </a:rPr>
              <a:t> </a:t>
            </a:r>
            <a:r>
              <a:rPr lang="en-US" dirty="0"/>
              <a:t> </a:t>
            </a:r>
            <a:r>
              <a:rPr lang="en-US" sz="2400" dirty="0"/>
              <a:t>times</a:t>
            </a:r>
            <a:r>
              <a:rPr lang="en-US" sz="2200" dirty="0"/>
              <a:t> </a:t>
            </a:r>
            <a:r>
              <a:rPr lang="en-US" sz="2400" b="1" i="1" dirty="0"/>
              <a:t>less</a:t>
            </a:r>
            <a:r>
              <a:rPr lang="en-US" sz="2400" dirty="0"/>
              <a:t> likely to be </a:t>
            </a:r>
            <a:r>
              <a:rPr lang="en-US" sz="2400" i="1" dirty="0">
                <a:solidFill>
                  <a:schemeClr val="accent6"/>
                </a:solidFill>
              </a:rPr>
              <a:t>correct</a:t>
            </a:r>
            <a:br>
              <a:rPr lang="en-US" sz="2200" i="1" dirty="0"/>
            </a:br>
            <a:r>
              <a:rPr lang="en-US" dirty="0"/>
              <a:t>with</a:t>
            </a:r>
            <a:r>
              <a:rPr lang="en-US" i="1" dirty="0"/>
              <a:t> </a:t>
            </a:r>
            <a:r>
              <a:rPr lang="en-US" dirty="0"/>
              <a:t>95% CI: </a:t>
            </a:r>
            <a:r>
              <a:rPr lang="en-US" sz="2400" b="1" dirty="0">
                <a:solidFill>
                  <a:schemeClr val="accent6"/>
                </a:solidFill>
              </a:rPr>
              <a:t>[0.19, 0.70]</a:t>
            </a:r>
            <a:endParaRPr lang="en-US" sz="2400" b="1" i="1" dirty="0">
              <a:solidFill>
                <a:schemeClr val="accent6"/>
              </a:solidFill>
            </a:endParaRPr>
          </a:p>
        </p:txBody>
      </p:sp>
      <p:grpSp>
        <p:nvGrpSpPr>
          <p:cNvPr id="37" name="Group 36">
            <a:extLst>
              <a:ext uri="{FF2B5EF4-FFF2-40B4-BE49-F238E27FC236}">
                <a16:creationId xmlns:a16="http://schemas.microsoft.com/office/drawing/2014/main" id="{3A835319-2871-0444-8517-BB9157B2BDB7}"/>
              </a:ext>
            </a:extLst>
          </p:cNvPr>
          <p:cNvGrpSpPr/>
          <p:nvPr/>
        </p:nvGrpSpPr>
        <p:grpSpPr>
          <a:xfrm>
            <a:off x="8137240" y="4538740"/>
            <a:ext cx="1956561" cy="2234621"/>
            <a:chOff x="640338" y="3474098"/>
            <a:chExt cx="1956561" cy="2234621"/>
          </a:xfrm>
        </p:grpSpPr>
        <p:grpSp>
          <p:nvGrpSpPr>
            <p:cNvPr id="38" name="Group 37">
              <a:extLst>
                <a:ext uri="{FF2B5EF4-FFF2-40B4-BE49-F238E27FC236}">
                  <a16:creationId xmlns:a16="http://schemas.microsoft.com/office/drawing/2014/main" id="{5A45D764-6C1D-EA4A-819F-76D02DE9A4D8}"/>
                </a:ext>
              </a:extLst>
            </p:cNvPr>
            <p:cNvGrpSpPr/>
            <p:nvPr/>
          </p:nvGrpSpPr>
          <p:grpSpPr>
            <a:xfrm>
              <a:off x="971061" y="3474098"/>
              <a:ext cx="1295115" cy="1551794"/>
              <a:chOff x="6409755" y="1513164"/>
              <a:chExt cx="2186584" cy="2624875"/>
            </a:xfrm>
          </p:grpSpPr>
          <p:sp>
            <p:nvSpPr>
              <p:cNvPr id="40" name="Rounded Rectangle 39">
                <a:extLst>
                  <a:ext uri="{FF2B5EF4-FFF2-40B4-BE49-F238E27FC236}">
                    <a16:creationId xmlns:a16="http://schemas.microsoft.com/office/drawing/2014/main" id="{80B7BE66-BFE6-7A4F-B5B0-6CA494C9E774}"/>
                  </a:ext>
                </a:extLst>
              </p:cNvPr>
              <p:cNvSpPr>
                <a:spLocks noChangeAspect="1"/>
              </p:cNvSpPr>
              <p:nvPr/>
            </p:nvSpPr>
            <p:spPr>
              <a:xfrm>
                <a:off x="6714560" y="1817964"/>
                <a:ext cx="1881779" cy="23200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sp>
            <p:nvSpPr>
              <p:cNvPr id="41" name="Rounded Rectangle 40">
                <a:extLst>
                  <a:ext uri="{FF2B5EF4-FFF2-40B4-BE49-F238E27FC236}">
                    <a16:creationId xmlns:a16="http://schemas.microsoft.com/office/drawing/2014/main" id="{B9C11222-3207-3549-A12B-401953ACA00F}"/>
                  </a:ext>
                </a:extLst>
              </p:cNvPr>
              <p:cNvSpPr>
                <a:spLocks noChangeAspect="1"/>
              </p:cNvSpPr>
              <p:nvPr/>
            </p:nvSpPr>
            <p:spPr>
              <a:xfrm>
                <a:off x="6562159" y="1665564"/>
                <a:ext cx="1881779" cy="23200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grpSp>
            <p:nvGrpSpPr>
              <p:cNvPr id="42" name="Group 41">
                <a:extLst>
                  <a:ext uri="{FF2B5EF4-FFF2-40B4-BE49-F238E27FC236}">
                    <a16:creationId xmlns:a16="http://schemas.microsoft.com/office/drawing/2014/main" id="{995E8ED9-1B20-4E46-A50D-1BB5C587A21F}"/>
                  </a:ext>
                </a:extLst>
              </p:cNvPr>
              <p:cNvGrpSpPr/>
              <p:nvPr/>
            </p:nvGrpSpPr>
            <p:grpSpPr>
              <a:xfrm>
                <a:off x="6409755" y="1513164"/>
                <a:ext cx="1881777" cy="2320075"/>
                <a:chOff x="3301843" y="2983612"/>
                <a:chExt cx="2271863" cy="2801017"/>
              </a:xfrm>
            </p:grpSpPr>
            <p:sp>
              <p:nvSpPr>
                <p:cNvPr id="43" name="Rounded Rectangle 42">
                  <a:extLst>
                    <a:ext uri="{FF2B5EF4-FFF2-40B4-BE49-F238E27FC236}">
                      <a16:creationId xmlns:a16="http://schemas.microsoft.com/office/drawing/2014/main" id="{13AD10B2-4671-6C4A-B000-E003A05CEAFE}"/>
                    </a:ext>
                  </a:extLst>
                </p:cNvPr>
                <p:cNvSpPr>
                  <a:spLocks noChangeAspect="1"/>
                </p:cNvSpPr>
                <p:nvPr/>
              </p:nvSpPr>
              <p:spPr>
                <a:xfrm>
                  <a:off x="3301843" y="2983612"/>
                  <a:ext cx="2271863" cy="280101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u="sng" dirty="0">
                      <a:solidFill>
                        <a:schemeClr val="tx1"/>
                      </a:solidFill>
                    </a:rPr>
                    <a:t>Scenario </a:t>
                  </a:r>
                  <a:r>
                    <a:rPr lang="en-US" sz="1000" b="1" i="1" u="sng" dirty="0">
                      <a:solidFill>
                        <a:schemeClr val="tx1"/>
                      </a:solidFill>
                    </a:rPr>
                    <a:t>i</a:t>
                  </a:r>
                </a:p>
                <a:p>
                  <a:pPr algn="ctr"/>
                  <a:endParaRPr lang="en-US" sz="1200" dirty="0">
                    <a:solidFill>
                      <a:schemeClr val="tx1"/>
                    </a:solidFill>
                  </a:endParaRPr>
                </a:p>
              </p:txBody>
            </p:sp>
            <p:pic>
              <p:nvPicPr>
                <p:cNvPr id="44" name="Picture 43">
                  <a:extLst>
                    <a:ext uri="{FF2B5EF4-FFF2-40B4-BE49-F238E27FC236}">
                      <a16:creationId xmlns:a16="http://schemas.microsoft.com/office/drawing/2014/main" id="{46346851-FEE8-8246-9B5B-20EBEF9FD897}"/>
                    </a:ext>
                  </a:extLst>
                </p:cNvPr>
                <p:cNvPicPr>
                  <a:picLocks noChangeAspect="1"/>
                </p:cNvPicPr>
                <p:nvPr/>
              </p:nvPicPr>
              <p:blipFill>
                <a:blip r:embed="rId5"/>
                <a:stretch>
                  <a:fillRect/>
                </a:stretch>
              </p:blipFill>
              <p:spPr>
                <a:xfrm>
                  <a:off x="3970935" y="4114219"/>
                  <a:ext cx="933673" cy="933672"/>
                </a:xfrm>
                <a:prstGeom prst="rect">
                  <a:avLst/>
                </a:prstGeom>
              </p:spPr>
            </p:pic>
            <p:sp>
              <p:nvSpPr>
                <p:cNvPr id="45" name="TextBox 44">
                  <a:extLst>
                    <a:ext uri="{FF2B5EF4-FFF2-40B4-BE49-F238E27FC236}">
                      <a16:creationId xmlns:a16="http://schemas.microsoft.com/office/drawing/2014/main" id="{B5D96206-9EAB-9641-88A7-AFD2EF8EF7E8}"/>
                    </a:ext>
                  </a:extLst>
                </p:cNvPr>
                <p:cNvSpPr txBox="1"/>
                <p:nvPr/>
              </p:nvSpPr>
              <p:spPr>
                <a:xfrm>
                  <a:off x="3947333" y="3611398"/>
                  <a:ext cx="977613" cy="502821"/>
                </a:xfrm>
                <a:prstGeom prst="rect">
                  <a:avLst/>
                </a:prstGeom>
                <a:noFill/>
              </p:spPr>
              <p:txBody>
                <a:bodyPr wrap="none" rtlCol="0">
                  <a:spAutoFit/>
                </a:bodyPr>
                <a:lstStyle/>
                <a:p>
                  <a:r>
                    <a:rPr lang="en-US" sz="1000" dirty="0"/>
                    <a:t>Map </a:t>
                  </a:r>
                  <a:r>
                    <a:rPr lang="en-US" sz="1000" i="1" dirty="0"/>
                    <a:t>i</a:t>
                  </a:r>
                </a:p>
              </p:txBody>
            </p:sp>
            <p:sp>
              <p:nvSpPr>
                <p:cNvPr id="46" name="TextBox 45">
                  <a:extLst>
                    <a:ext uri="{FF2B5EF4-FFF2-40B4-BE49-F238E27FC236}">
                      <a16:creationId xmlns:a16="http://schemas.microsoft.com/office/drawing/2014/main" id="{C444F9D3-8BFE-C248-B136-8FD80C570D24}"/>
                    </a:ext>
                  </a:extLst>
                </p:cNvPr>
                <p:cNvSpPr txBox="1"/>
                <p:nvPr/>
              </p:nvSpPr>
              <p:spPr>
                <a:xfrm>
                  <a:off x="3534003" y="5095550"/>
                  <a:ext cx="1807541" cy="502821"/>
                </a:xfrm>
                <a:prstGeom prst="rect">
                  <a:avLst/>
                </a:prstGeom>
                <a:noFill/>
              </p:spPr>
              <p:txBody>
                <a:bodyPr wrap="none" rtlCol="0">
                  <a:spAutoFit/>
                </a:bodyPr>
                <a:lstStyle/>
                <a:p>
                  <a:r>
                    <a:rPr lang="en-US" sz="1000" dirty="0"/>
                    <a:t>Agent’s Plan </a:t>
                  </a:r>
                  <a:r>
                    <a:rPr lang="en-US" sz="1000" i="1" dirty="0"/>
                    <a:t>i</a:t>
                  </a:r>
                </a:p>
              </p:txBody>
            </p:sp>
          </p:grpSp>
        </p:grpSp>
        <p:sp>
          <p:nvSpPr>
            <p:cNvPr id="39" name="TextBox 38">
              <a:extLst>
                <a:ext uri="{FF2B5EF4-FFF2-40B4-BE49-F238E27FC236}">
                  <a16:creationId xmlns:a16="http://schemas.microsoft.com/office/drawing/2014/main" id="{B7820217-F2BA-0242-A732-0D9B93CE1980}"/>
                </a:ext>
              </a:extLst>
            </p:cNvPr>
            <p:cNvSpPr txBox="1"/>
            <p:nvPr/>
          </p:nvSpPr>
          <p:spPr>
            <a:xfrm>
              <a:off x="640338" y="5123944"/>
              <a:ext cx="1956561" cy="584775"/>
            </a:xfrm>
            <a:prstGeom prst="rect">
              <a:avLst/>
            </a:prstGeom>
            <a:noFill/>
          </p:spPr>
          <p:txBody>
            <a:bodyPr wrap="none" rtlCol="0">
              <a:spAutoFit/>
            </a:bodyPr>
            <a:lstStyle/>
            <a:p>
              <a:pPr algn="ctr"/>
              <a:r>
                <a:rPr lang="en-US" dirty="0"/>
                <a:t>Preference-aligned</a:t>
              </a:r>
            </a:p>
            <a:p>
              <a:pPr algn="ctr"/>
              <a:r>
                <a:rPr lang="en-US" sz="1400" dirty="0"/>
                <a:t>(24 scenarios)</a:t>
              </a:r>
            </a:p>
          </p:txBody>
        </p:sp>
      </p:grpSp>
      <p:sp>
        <p:nvSpPr>
          <p:cNvPr id="3" name="Rounded Rectangle 2">
            <a:extLst>
              <a:ext uri="{FF2B5EF4-FFF2-40B4-BE49-F238E27FC236}">
                <a16:creationId xmlns:a16="http://schemas.microsoft.com/office/drawing/2014/main" id="{BEC6E9B1-8667-BB44-A6A0-F3593C7AD120}"/>
              </a:ext>
            </a:extLst>
          </p:cNvPr>
          <p:cNvSpPr/>
          <p:nvPr/>
        </p:nvSpPr>
        <p:spPr>
          <a:xfrm>
            <a:off x="9587712" y="1885280"/>
            <a:ext cx="1977542" cy="646331"/>
          </a:xfrm>
          <a:prstGeom prst="roundRect">
            <a:avLst/>
          </a:prstGeom>
          <a:solidFill>
            <a:schemeClr val="bg1">
              <a:lumMod val="95000"/>
            </a:schemeClr>
          </a:solidFill>
          <a:ln w="571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H1 is supported</a:t>
            </a:r>
          </a:p>
        </p:txBody>
      </p:sp>
    </p:spTree>
    <p:custDataLst>
      <p:tags r:id="rId1"/>
    </p:custDataLst>
    <p:extLst>
      <p:ext uri="{BB962C8B-B14F-4D97-AF65-F5344CB8AC3E}">
        <p14:creationId xmlns:p14="http://schemas.microsoft.com/office/powerpoint/2010/main" val="1717619683"/>
      </p:ext>
    </p:extLst>
  </p:cSld>
  <p:clrMapOvr>
    <a:masterClrMapping/>
  </p:clrMapOvr>
  <mc:AlternateContent xmlns:mc="http://schemas.openxmlformats.org/markup-compatibility/2006" xmlns:p14="http://schemas.microsoft.com/office/powerpoint/2010/main">
    <mc:Choice Requires="p14">
      <p:transition spd="slow" p14:dur="2000" advTm="27596"/>
    </mc:Choice>
    <mc:Fallback xmlns="">
      <p:transition spd="slow" advTm="27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6"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44FD-3506-A647-B3E9-748581D48889}"/>
              </a:ext>
            </a:extLst>
          </p:cNvPr>
          <p:cNvSpPr>
            <a:spLocks noGrp="1"/>
          </p:cNvSpPr>
          <p:nvPr>
            <p:ph type="title"/>
          </p:nvPr>
        </p:nvSpPr>
        <p:spPr/>
        <p:txBody>
          <a:bodyPr/>
          <a:lstStyle/>
          <a:p>
            <a:r>
              <a:rPr lang="en-US" dirty="0"/>
              <a:t>Explainable Multi-Objective Planning</a:t>
            </a:r>
          </a:p>
        </p:txBody>
      </p:sp>
      <p:grpSp>
        <p:nvGrpSpPr>
          <p:cNvPr id="10" name="Group 9">
            <a:extLst>
              <a:ext uri="{FF2B5EF4-FFF2-40B4-BE49-F238E27FC236}">
                <a16:creationId xmlns:a16="http://schemas.microsoft.com/office/drawing/2014/main" id="{DE40A27F-537E-6643-ABD2-B106EF6D789E}"/>
              </a:ext>
            </a:extLst>
          </p:cNvPr>
          <p:cNvGrpSpPr/>
          <p:nvPr/>
        </p:nvGrpSpPr>
        <p:grpSpPr>
          <a:xfrm>
            <a:off x="6364877" y="1689895"/>
            <a:ext cx="5065435" cy="3027071"/>
            <a:chOff x="4229099" y="1689894"/>
            <a:chExt cx="4572000" cy="3027071"/>
          </a:xfrm>
        </p:grpSpPr>
        <p:sp>
          <p:nvSpPr>
            <p:cNvPr id="11" name="Rounded Rectangle 10">
              <a:extLst>
                <a:ext uri="{FF2B5EF4-FFF2-40B4-BE49-F238E27FC236}">
                  <a16:creationId xmlns:a16="http://schemas.microsoft.com/office/drawing/2014/main" id="{FBD9184E-FBF4-E141-8A3F-6EE2330C29DA}"/>
                </a:ext>
              </a:extLst>
            </p:cNvPr>
            <p:cNvSpPr/>
            <p:nvPr/>
          </p:nvSpPr>
          <p:spPr>
            <a:xfrm>
              <a:off x="4229099" y="1689894"/>
              <a:ext cx="4572000" cy="3027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400" u="sng" dirty="0">
                  <a:solidFill>
                    <a:schemeClr val="tx1"/>
                  </a:solidFill>
                </a:rPr>
                <a:t>Approaches</a:t>
              </a:r>
            </a:p>
          </p:txBody>
        </p:sp>
        <p:pic>
          <p:nvPicPr>
            <p:cNvPr id="12" name="Picture 11">
              <a:extLst>
                <a:ext uri="{FF2B5EF4-FFF2-40B4-BE49-F238E27FC236}">
                  <a16:creationId xmlns:a16="http://schemas.microsoft.com/office/drawing/2014/main" id="{4127EDE3-0BA7-834B-AE1B-9BCF99D13D5C}"/>
                </a:ext>
              </a:extLst>
            </p:cNvPr>
            <p:cNvPicPr>
              <a:picLocks noChangeAspect="1"/>
            </p:cNvPicPr>
            <p:nvPr/>
          </p:nvPicPr>
          <p:blipFill rotWithShape="1">
            <a:blip r:embed="rId4"/>
            <a:srcRect b="50365"/>
            <a:stretch/>
          </p:blipFill>
          <p:spPr>
            <a:xfrm>
              <a:off x="4229100" y="4068753"/>
              <a:ext cx="1448467" cy="647701"/>
            </a:xfrm>
            <a:prstGeom prst="rect">
              <a:avLst/>
            </a:prstGeom>
          </p:spPr>
        </p:pic>
        <p:sp>
          <p:nvSpPr>
            <p:cNvPr id="13" name="Rounded Rectangular Callout 12">
              <a:extLst>
                <a:ext uri="{FF2B5EF4-FFF2-40B4-BE49-F238E27FC236}">
                  <a16:creationId xmlns:a16="http://schemas.microsoft.com/office/drawing/2014/main" id="{478B9090-3BCC-2740-9D51-D590438C53D0}"/>
                </a:ext>
              </a:extLst>
            </p:cNvPr>
            <p:cNvSpPr/>
            <p:nvPr/>
          </p:nvSpPr>
          <p:spPr>
            <a:xfrm>
              <a:off x="4572000" y="1958731"/>
              <a:ext cx="3902022" cy="1665475"/>
            </a:xfrm>
            <a:prstGeom prst="wedgeRoundRectCallout">
              <a:avLst>
                <a:gd name="adj1" fmla="val -40040"/>
                <a:gd name="adj2" fmla="val 663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Explainable Planning:</a:t>
              </a:r>
            </a:p>
            <a:p>
              <a:pPr marL="342900" indent="-342900">
                <a:buFont typeface="Arial" panose="020B0604020202020204" pitchFamily="34" charset="0"/>
                <a:buChar char="•"/>
              </a:pPr>
              <a:r>
                <a:rPr lang="en-US" sz="2000" dirty="0">
                  <a:solidFill>
                    <a:schemeClr val="tx1"/>
                  </a:solidFill>
                </a:rPr>
                <a:t>Tradeoff-focused contrastive explanation</a:t>
              </a:r>
            </a:p>
            <a:p>
              <a:pPr marL="342900" indent="-342900">
                <a:buFont typeface="Arial" panose="020B0604020202020204" pitchFamily="34" charset="0"/>
                <a:buChar char="•"/>
              </a:pPr>
              <a:r>
                <a:rPr lang="en-US" sz="2000" dirty="0">
                  <a:solidFill>
                    <a:schemeClr val="tx1"/>
                  </a:solidFill>
                </a:rPr>
                <a:t>Interactive explanation</a:t>
              </a:r>
              <a:endParaRPr lang="en-US" sz="800" dirty="0">
                <a:solidFill>
                  <a:schemeClr val="tx1"/>
                </a:solidFill>
              </a:endParaRPr>
            </a:p>
          </p:txBody>
        </p:sp>
      </p:grpSp>
      <p:sp>
        <p:nvSpPr>
          <p:cNvPr id="14" name="TextBox 13">
            <a:extLst>
              <a:ext uri="{FF2B5EF4-FFF2-40B4-BE49-F238E27FC236}">
                <a16:creationId xmlns:a16="http://schemas.microsoft.com/office/drawing/2014/main" id="{F621E1B0-823D-F241-9298-990F53698438}"/>
              </a:ext>
            </a:extLst>
          </p:cNvPr>
          <p:cNvSpPr txBox="1"/>
          <p:nvPr/>
        </p:nvSpPr>
        <p:spPr>
          <a:xfrm>
            <a:off x="6364877" y="4843905"/>
            <a:ext cx="5065435" cy="1384995"/>
          </a:xfrm>
          <a:prstGeom prst="rect">
            <a:avLst/>
          </a:prstGeom>
          <a:noFill/>
        </p:spPr>
        <p:txBody>
          <a:bodyPr wrap="square" rtlCol="0">
            <a:spAutoFit/>
          </a:bodyPr>
          <a:lstStyle/>
          <a:p>
            <a:r>
              <a:rPr lang="en-US" sz="2400" u="sng" dirty="0"/>
              <a:t>Aims</a:t>
            </a:r>
          </a:p>
          <a:p>
            <a:pPr marL="285750" indent="-285750">
              <a:buFont typeface="Arial" panose="020B0604020202020204" pitchFamily="34" charset="0"/>
              <a:buChar char="•"/>
            </a:pPr>
            <a:r>
              <a:rPr lang="en-US" sz="2000" dirty="0"/>
              <a:t>Better understanding; higher confidence in assessing agent’s decisions</a:t>
            </a:r>
          </a:p>
          <a:p>
            <a:pPr marL="285750" indent="-285750">
              <a:buFont typeface="Arial" panose="020B0604020202020204" pitchFamily="34" charset="0"/>
              <a:buChar char="•"/>
            </a:pPr>
            <a:r>
              <a:rPr lang="en-US" sz="2000" dirty="0"/>
              <a:t>General framework</a:t>
            </a:r>
          </a:p>
        </p:txBody>
      </p:sp>
      <p:sp>
        <p:nvSpPr>
          <p:cNvPr id="9" name="TextBox 8">
            <a:extLst>
              <a:ext uri="{FF2B5EF4-FFF2-40B4-BE49-F238E27FC236}">
                <a16:creationId xmlns:a16="http://schemas.microsoft.com/office/drawing/2014/main" id="{00E13ECD-86A3-8741-8978-B524A83DACE1}"/>
              </a:ext>
            </a:extLst>
          </p:cNvPr>
          <p:cNvSpPr txBox="1"/>
          <p:nvPr/>
        </p:nvSpPr>
        <p:spPr>
          <a:xfrm>
            <a:off x="1100356" y="4906515"/>
            <a:ext cx="435744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Challenging for users to understand agent’s rationale for its behavior</a:t>
            </a:r>
          </a:p>
          <a:p>
            <a:pPr marL="342900" indent="-342900">
              <a:buFont typeface="Arial" panose="020B0604020202020204" pitchFamily="34" charset="0"/>
              <a:buChar char="•"/>
            </a:pPr>
            <a:r>
              <a:rPr lang="en-US" sz="2000" dirty="0"/>
              <a:t>May undermine user’s trust, ability to collaborate with or correct agent</a:t>
            </a:r>
          </a:p>
        </p:txBody>
      </p:sp>
      <p:sp>
        <p:nvSpPr>
          <p:cNvPr id="3" name="Slide Number Placeholder 2">
            <a:extLst>
              <a:ext uri="{FF2B5EF4-FFF2-40B4-BE49-F238E27FC236}">
                <a16:creationId xmlns:a16="http://schemas.microsoft.com/office/drawing/2014/main" id="{4FD31F74-DF46-4C47-AA11-53AAF476F297}"/>
              </a:ext>
            </a:extLst>
          </p:cNvPr>
          <p:cNvSpPr>
            <a:spLocks noGrp="1"/>
          </p:cNvSpPr>
          <p:nvPr>
            <p:ph type="sldNum" sz="quarter" idx="12"/>
          </p:nvPr>
        </p:nvSpPr>
        <p:spPr/>
        <p:txBody>
          <a:bodyPr/>
          <a:lstStyle/>
          <a:p>
            <a:fld id="{A22F3049-4D5D-CD49-9C0B-231D69548CC5}" type="slidenum">
              <a:rPr lang="en-US" smtClean="0"/>
              <a:t>2</a:t>
            </a:fld>
            <a:endParaRPr lang="en-US" dirty="0"/>
          </a:p>
        </p:txBody>
      </p:sp>
      <p:pic>
        <p:nvPicPr>
          <p:cNvPr id="8" name="Picture 7">
            <a:extLst>
              <a:ext uri="{FF2B5EF4-FFF2-40B4-BE49-F238E27FC236}">
                <a16:creationId xmlns:a16="http://schemas.microsoft.com/office/drawing/2014/main" id="{07A6449B-C3C6-D741-B995-CE4CFB8E5219}"/>
              </a:ext>
            </a:extLst>
          </p:cNvPr>
          <p:cNvPicPr>
            <a:picLocks noChangeAspect="1"/>
          </p:cNvPicPr>
          <p:nvPr/>
        </p:nvPicPr>
        <p:blipFill>
          <a:blip r:embed="rId5"/>
          <a:stretch>
            <a:fillRect/>
          </a:stretch>
        </p:blipFill>
        <p:spPr>
          <a:xfrm>
            <a:off x="4487575" y="2408693"/>
            <a:ext cx="751928" cy="1828800"/>
          </a:xfrm>
          <a:prstGeom prst="rect">
            <a:avLst/>
          </a:prstGeom>
        </p:spPr>
      </p:pic>
      <p:sp>
        <p:nvSpPr>
          <p:cNvPr id="4" name="TextBox 3">
            <a:extLst>
              <a:ext uri="{FF2B5EF4-FFF2-40B4-BE49-F238E27FC236}">
                <a16:creationId xmlns:a16="http://schemas.microsoft.com/office/drawing/2014/main" id="{A60A31CF-7841-4D41-AC8F-256DE966C20F}"/>
              </a:ext>
            </a:extLst>
          </p:cNvPr>
          <p:cNvSpPr txBox="1"/>
          <p:nvPr/>
        </p:nvSpPr>
        <p:spPr>
          <a:xfrm>
            <a:off x="4156743" y="1958732"/>
            <a:ext cx="1413592" cy="338554"/>
          </a:xfrm>
          <a:prstGeom prst="rect">
            <a:avLst/>
          </a:prstGeom>
          <a:noFill/>
        </p:spPr>
        <p:txBody>
          <a:bodyPr wrap="none" rtlCol="0">
            <a:spAutoFit/>
          </a:bodyPr>
          <a:lstStyle/>
          <a:p>
            <a:r>
              <a:rPr lang="en-US" sz="1600" dirty="0"/>
              <a:t>Why this plan?</a:t>
            </a:r>
          </a:p>
        </p:txBody>
      </p:sp>
      <p:grpSp>
        <p:nvGrpSpPr>
          <p:cNvPr id="16" name="Group 15">
            <a:extLst>
              <a:ext uri="{FF2B5EF4-FFF2-40B4-BE49-F238E27FC236}">
                <a16:creationId xmlns:a16="http://schemas.microsoft.com/office/drawing/2014/main" id="{0F210AE6-BDDF-E74B-B8DE-FBC13EE07AC1}"/>
              </a:ext>
            </a:extLst>
          </p:cNvPr>
          <p:cNvGrpSpPr/>
          <p:nvPr/>
        </p:nvGrpSpPr>
        <p:grpSpPr>
          <a:xfrm>
            <a:off x="838378" y="1719571"/>
            <a:ext cx="2487003" cy="2517922"/>
            <a:chOff x="1303603" y="1719571"/>
            <a:chExt cx="2487003" cy="2517922"/>
          </a:xfrm>
        </p:grpSpPr>
        <p:pic>
          <p:nvPicPr>
            <p:cNvPr id="7" name="Picture 6">
              <a:extLst>
                <a:ext uri="{FF2B5EF4-FFF2-40B4-BE49-F238E27FC236}">
                  <a16:creationId xmlns:a16="http://schemas.microsoft.com/office/drawing/2014/main" id="{30C03A9A-0800-AB4C-AC85-73DBF644BDB0}"/>
                </a:ext>
              </a:extLst>
            </p:cNvPr>
            <p:cNvPicPr>
              <a:picLocks noChangeAspect="1"/>
            </p:cNvPicPr>
            <p:nvPr/>
          </p:nvPicPr>
          <p:blipFill>
            <a:blip r:embed="rId4"/>
            <a:stretch>
              <a:fillRect/>
            </a:stretch>
          </p:blipFill>
          <p:spPr>
            <a:xfrm>
              <a:off x="1354667" y="3323093"/>
              <a:ext cx="1014985" cy="914400"/>
            </a:xfrm>
            <a:prstGeom prst="rect">
              <a:avLst/>
            </a:prstGeom>
          </p:spPr>
        </p:pic>
        <p:grpSp>
          <p:nvGrpSpPr>
            <p:cNvPr id="22" name="Group 21">
              <a:extLst>
                <a:ext uri="{FF2B5EF4-FFF2-40B4-BE49-F238E27FC236}">
                  <a16:creationId xmlns:a16="http://schemas.microsoft.com/office/drawing/2014/main" id="{6BC453F6-6237-854E-9A8C-3184F19B2560}"/>
                </a:ext>
              </a:extLst>
            </p:cNvPr>
            <p:cNvGrpSpPr/>
            <p:nvPr/>
          </p:nvGrpSpPr>
          <p:grpSpPr>
            <a:xfrm>
              <a:off x="1303603" y="1719571"/>
              <a:ext cx="1970989" cy="1463036"/>
              <a:chOff x="651010" y="1723523"/>
              <a:chExt cx="1970989" cy="1463036"/>
            </a:xfrm>
          </p:grpSpPr>
          <p:pic>
            <p:nvPicPr>
              <p:cNvPr id="17" name="Picture 16">
                <a:extLst>
                  <a:ext uri="{FF2B5EF4-FFF2-40B4-BE49-F238E27FC236}">
                    <a16:creationId xmlns:a16="http://schemas.microsoft.com/office/drawing/2014/main" id="{60FF3F99-0022-824C-855C-5250D1889F75}"/>
                  </a:ext>
                </a:extLst>
              </p:cNvPr>
              <p:cNvPicPr>
                <a:picLocks noChangeAspect="1"/>
              </p:cNvPicPr>
              <p:nvPr/>
            </p:nvPicPr>
            <p:blipFill>
              <a:blip r:embed="rId6"/>
              <a:stretch>
                <a:fillRect/>
              </a:stretch>
            </p:blipFill>
            <p:spPr>
              <a:xfrm>
                <a:off x="722104" y="1723523"/>
                <a:ext cx="1828800" cy="1463036"/>
              </a:xfrm>
              <a:prstGeom prst="rect">
                <a:avLst/>
              </a:prstGeom>
            </p:spPr>
          </p:pic>
          <p:sp>
            <p:nvSpPr>
              <p:cNvPr id="18" name="Cloud Callout 17">
                <a:extLst>
                  <a:ext uri="{FF2B5EF4-FFF2-40B4-BE49-F238E27FC236}">
                    <a16:creationId xmlns:a16="http://schemas.microsoft.com/office/drawing/2014/main" id="{A98FED04-5BF1-B945-8366-B2DDC29B82E8}"/>
                  </a:ext>
                </a:extLst>
              </p:cNvPr>
              <p:cNvSpPr/>
              <p:nvPr/>
            </p:nvSpPr>
            <p:spPr>
              <a:xfrm>
                <a:off x="651010" y="1816049"/>
                <a:ext cx="1970989" cy="1277985"/>
              </a:xfrm>
              <a:prstGeom prst="cloudCallout">
                <a:avLst>
                  <a:gd name="adj1" fmla="val -26255"/>
                  <a:gd name="adj2" fmla="val 63366"/>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ounded Rectangular Callout 4">
                  <a:extLst>
                    <a:ext uri="{FF2B5EF4-FFF2-40B4-BE49-F238E27FC236}">
                      <a16:creationId xmlns:a16="http://schemas.microsoft.com/office/drawing/2014/main" id="{FE34845D-FF27-F64B-B324-874AF4EB656D}"/>
                    </a:ext>
                  </a:extLst>
                </p:cNvPr>
                <p:cNvSpPr/>
                <p:nvPr/>
              </p:nvSpPr>
              <p:spPr>
                <a:xfrm>
                  <a:off x="2551670" y="3312505"/>
                  <a:ext cx="1238936" cy="352301"/>
                </a:xfrm>
                <a:prstGeom prst="wedgeRoundRectCallout">
                  <a:avLst>
                    <a:gd name="adj1" fmla="val -73049"/>
                    <a:gd name="adj2" fmla="val -19431"/>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I’ll do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𝜋</m:t>
                      </m:r>
                    </m:oMath>
                  </a14:m>
                  <a:r>
                    <a:rPr lang="en-US" dirty="0">
                      <a:solidFill>
                        <a:schemeClr val="tx1"/>
                      </a:solidFill>
                    </a:rPr>
                    <a:t>.</a:t>
                  </a:r>
                </a:p>
              </p:txBody>
            </p:sp>
          </mc:Choice>
          <mc:Fallback xmlns="">
            <p:sp>
              <p:nvSpPr>
                <p:cNvPr id="5" name="Rounded Rectangular Callout 4">
                  <a:extLst>
                    <a:ext uri="{FF2B5EF4-FFF2-40B4-BE49-F238E27FC236}">
                      <a16:creationId xmlns:a16="http://schemas.microsoft.com/office/drawing/2014/main" id="{FE34845D-FF27-F64B-B324-874AF4EB656D}"/>
                    </a:ext>
                  </a:extLst>
                </p:cNvPr>
                <p:cNvSpPr>
                  <a:spLocks noRot="1" noChangeAspect="1" noMove="1" noResize="1" noEditPoints="1" noAdjustHandles="1" noChangeArrowheads="1" noChangeShapeType="1" noTextEdit="1"/>
                </p:cNvSpPr>
                <p:nvPr/>
              </p:nvSpPr>
              <p:spPr>
                <a:xfrm>
                  <a:off x="2551670" y="3312505"/>
                  <a:ext cx="1238936" cy="352301"/>
                </a:xfrm>
                <a:prstGeom prst="wedgeRoundRectCallout">
                  <a:avLst>
                    <a:gd name="adj1" fmla="val -73049"/>
                    <a:gd name="adj2" fmla="val -19431"/>
                    <a:gd name="adj3" fmla="val 16667"/>
                  </a:avLst>
                </a:prstGeom>
                <a:blipFill>
                  <a:blip r:embed="rId7"/>
                  <a:stretch>
                    <a:fillRect t="-7143" b="-32143"/>
                  </a:stretch>
                </a:blipFill>
                <a:ln>
                  <a:solidFill>
                    <a:schemeClr val="tx2"/>
                  </a:solidFill>
                </a:ln>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BD61C847-A6D4-CF45-A11C-C3465FFEEA16}"/>
              </a:ext>
            </a:extLst>
          </p:cNvPr>
          <p:cNvGrpSpPr/>
          <p:nvPr/>
        </p:nvGrpSpPr>
        <p:grpSpPr>
          <a:xfrm>
            <a:off x="1922279" y="1725361"/>
            <a:ext cx="2242769" cy="2368149"/>
            <a:chOff x="1719874" y="1725361"/>
            <a:chExt cx="2242769" cy="2368149"/>
          </a:xfrm>
        </p:grpSpPr>
        <p:sp>
          <p:nvSpPr>
            <p:cNvPr id="20" name="TextBox 19">
              <a:extLst>
                <a:ext uri="{FF2B5EF4-FFF2-40B4-BE49-F238E27FC236}">
                  <a16:creationId xmlns:a16="http://schemas.microsoft.com/office/drawing/2014/main" id="{078D063A-075B-4D4E-AD0B-124CDCC2C3DB}"/>
                </a:ext>
              </a:extLst>
            </p:cNvPr>
            <p:cNvSpPr txBox="1"/>
            <p:nvPr/>
          </p:nvSpPr>
          <p:spPr>
            <a:xfrm>
              <a:off x="2620060" y="1725361"/>
              <a:ext cx="1238936" cy="738664"/>
            </a:xfrm>
            <a:prstGeom prst="rect">
              <a:avLst/>
            </a:prstGeom>
            <a:noFill/>
          </p:spPr>
          <p:txBody>
            <a:bodyPr wrap="square" rtlCol="0">
              <a:spAutoFit/>
            </a:bodyPr>
            <a:lstStyle/>
            <a:p>
              <a:r>
                <a:rPr lang="en-US" sz="1400" dirty="0">
                  <a:solidFill>
                    <a:schemeClr val="tx2"/>
                  </a:solidFill>
                </a:rPr>
                <a:t>Long-term consequences of actions…</a:t>
              </a:r>
            </a:p>
          </p:txBody>
        </p:sp>
        <p:sp>
          <p:nvSpPr>
            <p:cNvPr id="21" name="TextBox 20">
              <a:extLst>
                <a:ext uri="{FF2B5EF4-FFF2-40B4-BE49-F238E27FC236}">
                  <a16:creationId xmlns:a16="http://schemas.microsoft.com/office/drawing/2014/main" id="{0C171175-02DC-AE4F-972B-FFA47D984DE0}"/>
                </a:ext>
              </a:extLst>
            </p:cNvPr>
            <p:cNvSpPr txBox="1"/>
            <p:nvPr/>
          </p:nvSpPr>
          <p:spPr>
            <a:xfrm>
              <a:off x="2344081" y="2661637"/>
              <a:ext cx="1618562" cy="523220"/>
            </a:xfrm>
            <a:prstGeom prst="rect">
              <a:avLst/>
            </a:prstGeom>
            <a:noFill/>
          </p:spPr>
          <p:txBody>
            <a:bodyPr wrap="square" rtlCol="0">
              <a:spAutoFit/>
            </a:bodyPr>
            <a:lstStyle/>
            <a:p>
              <a:r>
                <a:rPr lang="en-US" sz="1400" i="1" dirty="0">
                  <a:solidFill>
                    <a:schemeClr val="tx2"/>
                  </a:solidFill>
                </a:rPr>
                <a:t>Interactions among objectives…</a:t>
              </a:r>
            </a:p>
          </p:txBody>
        </p:sp>
        <p:sp>
          <p:nvSpPr>
            <p:cNvPr id="23" name="TextBox 22">
              <a:extLst>
                <a:ext uri="{FF2B5EF4-FFF2-40B4-BE49-F238E27FC236}">
                  <a16:creationId xmlns:a16="http://schemas.microsoft.com/office/drawing/2014/main" id="{4B323221-2CCC-9442-A2E0-72F1F1474476}"/>
                </a:ext>
              </a:extLst>
            </p:cNvPr>
            <p:cNvSpPr txBox="1"/>
            <p:nvPr/>
          </p:nvSpPr>
          <p:spPr>
            <a:xfrm>
              <a:off x="1719874" y="3785733"/>
              <a:ext cx="1747466" cy="307777"/>
            </a:xfrm>
            <a:prstGeom prst="rect">
              <a:avLst/>
            </a:prstGeom>
            <a:noFill/>
          </p:spPr>
          <p:txBody>
            <a:bodyPr wrap="none" rtlCol="0">
              <a:spAutoFit/>
            </a:bodyPr>
            <a:lstStyle/>
            <a:p>
              <a:r>
                <a:rPr lang="en-US" sz="1400" i="1" dirty="0">
                  <a:solidFill>
                    <a:schemeClr val="tx2"/>
                  </a:solidFill>
                </a:rPr>
                <a:t>Unintuitive solution…</a:t>
              </a:r>
            </a:p>
          </p:txBody>
        </p:sp>
      </p:grpSp>
      <p:sp>
        <p:nvSpPr>
          <p:cNvPr id="6" name="Rounded Rectangle 5">
            <a:extLst>
              <a:ext uri="{FF2B5EF4-FFF2-40B4-BE49-F238E27FC236}">
                <a16:creationId xmlns:a16="http://schemas.microsoft.com/office/drawing/2014/main" id="{C9B02127-996D-A54C-8AB4-D81C82CAD54C}"/>
              </a:ext>
            </a:extLst>
          </p:cNvPr>
          <p:cNvSpPr/>
          <p:nvPr/>
        </p:nvSpPr>
        <p:spPr>
          <a:xfrm>
            <a:off x="672125" y="1689895"/>
            <a:ext cx="5070242" cy="3027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u="sng" dirty="0">
                <a:solidFill>
                  <a:schemeClr val="tx1"/>
                </a:solidFill>
              </a:rPr>
              <a:t>Problem</a:t>
            </a:r>
          </a:p>
        </p:txBody>
      </p:sp>
    </p:spTree>
    <p:custDataLst>
      <p:tags r:id="rId1"/>
    </p:custDataLst>
    <p:extLst>
      <p:ext uri="{BB962C8B-B14F-4D97-AF65-F5344CB8AC3E}">
        <p14:creationId xmlns:p14="http://schemas.microsoft.com/office/powerpoint/2010/main" val="3010313104"/>
      </p:ext>
    </p:extLst>
  </p:cSld>
  <p:clrMapOvr>
    <a:masterClrMapping/>
  </p:clrMapOvr>
  <mc:AlternateContent xmlns:mc="http://schemas.openxmlformats.org/markup-compatibility/2006" xmlns:p14="http://schemas.microsoft.com/office/powerpoint/2010/main">
    <mc:Choice Requires="p14">
      <p:transition spd="slow" p14:dur="2000" advTm="73913"/>
    </mc:Choice>
    <mc:Fallback xmlns="">
      <p:transition spd="slow" advTm="73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A44CE-C5C6-6A49-A943-DC6ACD2CC4EC}"/>
              </a:ext>
            </a:extLst>
          </p:cNvPr>
          <p:cNvSpPr>
            <a:spLocks noGrp="1"/>
          </p:cNvSpPr>
          <p:nvPr>
            <p:ph type="title"/>
          </p:nvPr>
        </p:nvSpPr>
        <p:spPr/>
        <p:txBody>
          <a:bodyPr/>
          <a:lstStyle/>
          <a:p>
            <a:r>
              <a:rPr lang="en-US" dirty="0"/>
              <a:t>Results: Confidence</a:t>
            </a:r>
          </a:p>
        </p:txBody>
      </p:sp>
      <p:sp>
        <p:nvSpPr>
          <p:cNvPr id="12" name="TextBox 11">
            <a:extLst>
              <a:ext uri="{FF2B5EF4-FFF2-40B4-BE49-F238E27FC236}">
                <a16:creationId xmlns:a16="http://schemas.microsoft.com/office/drawing/2014/main" id="{7CAD4DFB-4BE2-3944-8ECD-217B90EA0926}"/>
              </a:ext>
            </a:extLst>
          </p:cNvPr>
          <p:cNvSpPr txBox="1"/>
          <p:nvPr/>
        </p:nvSpPr>
        <p:spPr>
          <a:xfrm>
            <a:off x="838200" y="1325563"/>
            <a:ext cx="9366538" cy="461665"/>
          </a:xfrm>
          <a:prstGeom prst="rect">
            <a:avLst/>
          </a:prstGeom>
          <a:noFill/>
        </p:spPr>
        <p:txBody>
          <a:bodyPr wrap="none" rtlCol="0">
            <a:spAutoFit/>
          </a:bodyPr>
          <a:lstStyle/>
          <a:p>
            <a:r>
              <a:rPr lang="en-US" sz="2400" dirty="0"/>
              <a:t>Mixed-Effect Linear Regression: </a:t>
            </a:r>
            <a:r>
              <a:rPr lang="en-US" dirty="0"/>
              <a:t>account for random effects from participants, scenarios</a:t>
            </a:r>
          </a:p>
        </p:txBody>
      </p:sp>
      <p:sp>
        <p:nvSpPr>
          <p:cNvPr id="16" name="Slide Number Placeholder 15">
            <a:extLst>
              <a:ext uri="{FF2B5EF4-FFF2-40B4-BE49-F238E27FC236}">
                <a16:creationId xmlns:a16="http://schemas.microsoft.com/office/drawing/2014/main" id="{D2D7DF67-2647-2549-AB74-E7B7161570CA}"/>
              </a:ext>
            </a:extLst>
          </p:cNvPr>
          <p:cNvSpPr>
            <a:spLocks noGrp="1"/>
          </p:cNvSpPr>
          <p:nvPr>
            <p:ph type="sldNum" sz="quarter" idx="12"/>
          </p:nvPr>
        </p:nvSpPr>
        <p:spPr/>
        <p:txBody>
          <a:bodyPr/>
          <a:lstStyle/>
          <a:p>
            <a:fld id="{A22F3049-4D5D-CD49-9C0B-231D69548CC5}" type="slidenum">
              <a:rPr lang="en-US" smtClean="0"/>
              <a:t>20</a:t>
            </a:fld>
            <a:endParaRPr lang="en-US"/>
          </a:p>
        </p:txBody>
      </p:sp>
      <p:sp>
        <p:nvSpPr>
          <p:cNvPr id="22" name="TextBox 21">
            <a:extLst>
              <a:ext uri="{FF2B5EF4-FFF2-40B4-BE49-F238E27FC236}">
                <a16:creationId xmlns:a16="http://schemas.microsoft.com/office/drawing/2014/main" id="{1A84AF1D-B53A-8A4F-944C-3967973E280C}"/>
              </a:ext>
            </a:extLst>
          </p:cNvPr>
          <p:cNvSpPr txBox="1"/>
          <p:nvPr/>
        </p:nvSpPr>
        <p:spPr>
          <a:xfrm>
            <a:off x="4402064" y="2629409"/>
            <a:ext cx="3387872" cy="1692771"/>
          </a:xfrm>
          <a:prstGeom prst="rect">
            <a:avLst/>
          </a:prstGeom>
          <a:noFill/>
        </p:spPr>
        <p:txBody>
          <a:bodyPr wrap="square" rtlCol="0">
            <a:spAutoFit/>
          </a:bodyPr>
          <a:lstStyle/>
          <a:p>
            <a:r>
              <a:rPr lang="en-US" sz="2400" dirty="0"/>
              <a:t>is on average </a:t>
            </a:r>
            <a:r>
              <a:rPr lang="en-US" sz="3600" b="1" dirty="0">
                <a:solidFill>
                  <a:srgbClr val="00B0F0"/>
                </a:solidFill>
              </a:rPr>
              <a:t>0.42</a:t>
            </a:r>
            <a:r>
              <a:rPr lang="en-US" sz="2400" dirty="0"/>
              <a:t> </a:t>
            </a:r>
            <a:r>
              <a:rPr lang="en-US" sz="2400" b="1" i="1" dirty="0"/>
              <a:t>more</a:t>
            </a:r>
            <a:r>
              <a:rPr lang="en-US" sz="2400" dirty="0"/>
              <a:t> </a:t>
            </a:r>
            <a:r>
              <a:rPr lang="en-US" sz="2400" i="1" dirty="0">
                <a:solidFill>
                  <a:srgbClr val="00B0F0"/>
                </a:solidFill>
              </a:rPr>
              <a:t>confident </a:t>
            </a:r>
            <a:br>
              <a:rPr lang="en-US" sz="2400" i="1" dirty="0">
                <a:solidFill>
                  <a:srgbClr val="00B0F0"/>
                </a:solidFill>
              </a:rPr>
            </a:br>
            <a:r>
              <a:rPr lang="en-US" sz="2000" dirty="0"/>
              <a:t>(</a:t>
            </a:r>
            <a:r>
              <a:rPr lang="en-US" sz="2000" dirty="0">
                <a:solidFill>
                  <a:srgbClr val="00B0F0"/>
                </a:solidFill>
              </a:rPr>
              <a:t>Medium</a:t>
            </a:r>
            <a:r>
              <a:rPr lang="en-US" sz="2000" dirty="0"/>
              <a:t> effect size: d=0.43)</a:t>
            </a:r>
            <a:br>
              <a:rPr lang="en-US" sz="2200" i="1" dirty="0"/>
            </a:br>
            <a:r>
              <a:rPr lang="en-US" sz="2400" dirty="0"/>
              <a:t>with</a:t>
            </a:r>
            <a:r>
              <a:rPr lang="en-US" sz="2400" i="1" dirty="0"/>
              <a:t> </a:t>
            </a:r>
            <a:r>
              <a:rPr lang="en-US" sz="2400" dirty="0"/>
              <a:t>95% CI: </a:t>
            </a:r>
            <a:r>
              <a:rPr lang="en-US" sz="2400" b="1" dirty="0">
                <a:solidFill>
                  <a:srgbClr val="00B0F0"/>
                </a:solidFill>
              </a:rPr>
              <a:t>[0.09,0.74]</a:t>
            </a:r>
          </a:p>
        </p:txBody>
      </p:sp>
      <p:sp>
        <p:nvSpPr>
          <p:cNvPr id="46" name="TextBox 45">
            <a:extLst>
              <a:ext uri="{FF2B5EF4-FFF2-40B4-BE49-F238E27FC236}">
                <a16:creationId xmlns:a16="http://schemas.microsoft.com/office/drawing/2014/main" id="{A49A4AF3-CA0F-6048-BC9B-C14B27EC7A0C}"/>
              </a:ext>
            </a:extLst>
          </p:cNvPr>
          <p:cNvSpPr txBox="1"/>
          <p:nvPr/>
        </p:nvSpPr>
        <p:spPr>
          <a:xfrm>
            <a:off x="4402064" y="4899138"/>
            <a:ext cx="3387872" cy="830997"/>
          </a:xfrm>
          <a:prstGeom prst="rect">
            <a:avLst/>
          </a:prstGeom>
          <a:noFill/>
        </p:spPr>
        <p:txBody>
          <a:bodyPr wrap="square" rtlCol="0">
            <a:spAutoFit/>
          </a:bodyPr>
          <a:lstStyle/>
          <a:p>
            <a:pPr algn="ctr"/>
            <a:r>
              <a:rPr lang="en-US" sz="2400" dirty="0"/>
              <a:t>No statistically significant difference </a:t>
            </a:r>
            <a:endParaRPr lang="en-US" sz="2400" b="1" dirty="0">
              <a:solidFill>
                <a:srgbClr val="00B0F0"/>
              </a:solidFill>
            </a:endParaRPr>
          </a:p>
        </p:txBody>
      </p:sp>
      <p:sp>
        <p:nvSpPr>
          <p:cNvPr id="47" name="TextBox 46">
            <a:extLst>
              <a:ext uri="{FF2B5EF4-FFF2-40B4-BE49-F238E27FC236}">
                <a16:creationId xmlns:a16="http://schemas.microsoft.com/office/drawing/2014/main" id="{B3C73062-234C-4E4D-A2CE-7D2D98B3E518}"/>
              </a:ext>
            </a:extLst>
          </p:cNvPr>
          <p:cNvSpPr txBox="1"/>
          <p:nvPr/>
        </p:nvSpPr>
        <p:spPr>
          <a:xfrm>
            <a:off x="2608360" y="1880674"/>
            <a:ext cx="6975280" cy="523220"/>
          </a:xfrm>
          <a:prstGeom prst="rect">
            <a:avLst/>
          </a:prstGeom>
          <a:noFill/>
        </p:spPr>
        <p:txBody>
          <a:bodyPr wrap="square" rtlCol="0">
            <a:spAutoFit/>
          </a:bodyPr>
          <a:lstStyle/>
          <a:p>
            <a:pPr algn="ctr"/>
            <a:r>
              <a:rPr lang="en-US" sz="2800" b="1" dirty="0">
                <a:solidFill>
                  <a:srgbClr val="00B0F0"/>
                </a:solidFill>
              </a:rPr>
              <a:t>Confidence</a:t>
            </a:r>
            <a:r>
              <a:rPr lang="en-US" sz="2800" dirty="0"/>
              <a:t> ~ </a:t>
            </a:r>
            <a:r>
              <a:rPr lang="en-US" sz="2800" b="1" dirty="0">
                <a:solidFill>
                  <a:schemeClr val="accent2"/>
                </a:solidFill>
              </a:rPr>
              <a:t>Explanation</a:t>
            </a:r>
            <a:r>
              <a:rPr lang="en-US" sz="2800" dirty="0"/>
              <a:t>, </a:t>
            </a:r>
            <a:r>
              <a:rPr lang="en-US" sz="2800" b="1" dirty="0">
                <a:solidFill>
                  <a:srgbClr val="FF0000"/>
                </a:solidFill>
              </a:rPr>
              <a:t>Scenario Type</a:t>
            </a:r>
          </a:p>
        </p:txBody>
      </p:sp>
      <p:grpSp>
        <p:nvGrpSpPr>
          <p:cNvPr id="74" name="Group 73">
            <a:extLst>
              <a:ext uri="{FF2B5EF4-FFF2-40B4-BE49-F238E27FC236}">
                <a16:creationId xmlns:a16="http://schemas.microsoft.com/office/drawing/2014/main" id="{F1B8E3DB-1537-F24A-8B02-461F462829F7}"/>
              </a:ext>
            </a:extLst>
          </p:cNvPr>
          <p:cNvGrpSpPr/>
          <p:nvPr/>
        </p:nvGrpSpPr>
        <p:grpSpPr>
          <a:xfrm>
            <a:off x="1660518" y="2563671"/>
            <a:ext cx="1809406" cy="1743121"/>
            <a:chOff x="5237354" y="1782766"/>
            <a:chExt cx="1809406" cy="1743121"/>
          </a:xfrm>
        </p:grpSpPr>
        <p:pic>
          <p:nvPicPr>
            <p:cNvPr id="75" name="Picture 74">
              <a:extLst>
                <a:ext uri="{FF2B5EF4-FFF2-40B4-BE49-F238E27FC236}">
                  <a16:creationId xmlns:a16="http://schemas.microsoft.com/office/drawing/2014/main" id="{1815946A-0390-5742-A963-7675D9A66C02}"/>
                </a:ext>
              </a:extLst>
            </p:cNvPr>
            <p:cNvPicPr>
              <a:picLocks noChangeAspect="1"/>
            </p:cNvPicPr>
            <p:nvPr/>
          </p:nvPicPr>
          <p:blipFill>
            <a:blip r:embed="rId4"/>
            <a:stretch>
              <a:fillRect/>
            </a:stretch>
          </p:blipFill>
          <p:spPr>
            <a:xfrm>
              <a:off x="5554915" y="1782766"/>
              <a:ext cx="1174285" cy="914400"/>
            </a:xfrm>
            <a:prstGeom prst="rect">
              <a:avLst/>
            </a:prstGeom>
          </p:spPr>
        </p:pic>
        <p:sp>
          <p:nvSpPr>
            <p:cNvPr id="76" name="TextBox 75">
              <a:extLst>
                <a:ext uri="{FF2B5EF4-FFF2-40B4-BE49-F238E27FC236}">
                  <a16:creationId xmlns:a16="http://schemas.microsoft.com/office/drawing/2014/main" id="{001BDBF4-B3CD-3141-A1AE-8F7B1D527514}"/>
                </a:ext>
              </a:extLst>
            </p:cNvPr>
            <p:cNvSpPr txBox="1"/>
            <p:nvPr/>
          </p:nvSpPr>
          <p:spPr>
            <a:xfrm>
              <a:off x="5237354" y="2694890"/>
              <a:ext cx="1809406" cy="830997"/>
            </a:xfrm>
            <a:prstGeom prst="rect">
              <a:avLst/>
            </a:prstGeom>
            <a:noFill/>
          </p:spPr>
          <p:txBody>
            <a:bodyPr wrap="none" rtlCol="0">
              <a:spAutoFit/>
            </a:bodyPr>
            <a:lstStyle/>
            <a:p>
              <a:pPr algn="ctr"/>
              <a:r>
                <a:rPr lang="en-US" dirty="0"/>
                <a:t>Treatment Group</a:t>
              </a:r>
            </a:p>
            <a:p>
              <a:pPr algn="ctr"/>
              <a:r>
                <a:rPr lang="en-US" sz="1400" dirty="0">
                  <a:solidFill>
                    <a:schemeClr val="accent2"/>
                  </a:solidFill>
                </a:rPr>
                <a:t>(Given Explanation)</a:t>
              </a:r>
            </a:p>
            <a:p>
              <a:pPr algn="ctr"/>
              <a:r>
                <a:rPr lang="en-US" sz="1400" dirty="0"/>
                <a:t>(49 participants)</a:t>
              </a:r>
            </a:p>
          </p:txBody>
        </p:sp>
      </p:grpSp>
      <p:grpSp>
        <p:nvGrpSpPr>
          <p:cNvPr id="77" name="Group 76">
            <a:extLst>
              <a:ext uri="{FF2B5EF4-FFF2-40B4-BE49-F238E27FC236}">
                <a16:creationId xmlns:a16="http://schemas.microsoft.com/office/drawing/2014/main" id="{34E03115-5672-FF46-BA03-2A6BAB279D25}"/>
              </a:ext>
            </a:extLst>
          </p:cNvPr>
          <p:cNvGrpSpPr/>
          <p:nvPr/>
        </p:nvGrpSpPr>
        <p:grpSpPr>
          <a:xfrm>
            <a:off x="8283883" y="2563671"/>
            <a:ext cx="1663276" cy="1558455"/>
            <a:chOff x="5271324" y="1720012"/>
            <a:chExt cx="1663276" cy="1558455"/>
          </a:xfrm>
        </p:grpSpPr>
        <p:pic>
          <p:nvPicPr>
            <p:cNvPr id="78" name="Picture 77">
              <a:extLst>
                <a:ext uri="{FF2B5EF4-FFF2-40B4-BE49-F238E27FC236}">
                  <a16:creationId xmlns:a16="http://schemas.microsoft.com/office/drawing/2014/main" id="{6B4322CB-D3A3-984B-9127-C2390235DB0A}"/>
                </a:ext>
              </a:extLst>
            </p:cNvPr>
            <p:cNvPicPr>
              <a:picLocks noChangeAspect="1"/>
            </p:cNvPicPr>
            <p:nvPr/>
          </p:nvPicPr>
          <p:blipFill>
            <a:blip r:embed="rId4"/>
            <a:stretch>
              <a:fillRect/>
            </a:stretch>
          </p:blipFill>
          <p:spPr>
            <a:xfrm>
              <a:off x="5515820" y="1720012"/>
              <a:ext cx="1174285" cy="914400"/>
            </a:xfrm>
            <a:prstGeom prst="rect">
              <a:avLst/>
            </a:prstGeom>
          </p:spPr>
        </p:pic>
        <p:sp>
          <p:nvSpPr>
            <p:cNvPr id="79" name="TextBox 78">
              <a:extLst>
                <a:ext uri="{FF2B5EF4-FFF2-40B4-BE49-F238E27FC236}">
                  <a16:creationId xmlns:a16="http://schemas.microsoft.com/office/drawing/2014/main" id="{6B90BA84-EE90-BE41-A445-0E2ABED71AFE}"/>
                </a:ext>
              </a:extLst>
            </p:cNvPr>
            <p:cNvSpPr txBox="1"/>
            <p:nvPr/>
          </p:nvSpPr>
          <p:spPr>
            <a:xfrm>
              <a:off x="5271324" y="2632136"/>
              <a:ext cx="1663276" cy="646331"/>
            </a:xfrm>
            <a:prstGeom prst="rect">
              <a:avLst/>
            </a:prstGeom>
            <a:noFill/>
          </p:spPr>
          <p:txBody>
            <a:bodyPr wrap="none" rtlCol="0">
              <a:spAutoFit/>
            </a:bodyPr>
            <a:lstStyle/>
            <a:p>
              <a:pPr algn="ctr"/>
              <a:r>
                <a:rPr lang="en-US" sz="2000" dirty="0"/>
                <a:t>Control Group</a:t>
              </a:r>
            </a:p>
            <a:p>
              <a:pPr algn="ctr"/>
              <a:r>
                <a:rPr lang="en-US" sz="1600" dirty="0"/>
                <a:t>(50 participants)</a:t>
              </a:r>
            </a:p>
          </p:txBody>
        </p:sp>
      </p:grpSp>
      <p:grpSp>
        <p:nvGrpSpPr>
          <p:cNvPr id="80" name="Group 79">
            <a:extLst>
              <a:ext uri="{FF2B5EF4-FFF2-40B4-BE49-F238E27FC236}">
                <a16:creationId xmlns:a16="http://schemas.microsoft.com/office/drawing/2014/main" id="{E7043048-EC34-0047-91E5-5BC59AC6FC08}"/>
              </a:ext>
            </a:extLst>
          </p:cNvPr>
          <p:cNvGrpSpPr/>
          <p:nvPr/>
        </p:nvGrpSpPr>
        <p:grpSpPr>
          <a:xfrm>
            <a:off x="1430391" y="4538740"/>
            <a:ext cx="2269660" cy="2234621"/>
            <a:chOff x="483789" y="3474098"/>
            <a:chExt cx="2269660" cy="2234621"/>
          </a:xfrm>
        </p:grpSpPr>
        <p:grpSp>
          <p:nvGrpSpPr>
            <p:cNvPr id="81" name="Group 80">
              <a:extLst>
                <a:ext uri="{FF2B5EF4-FFF2-40B4-BE49-F238E27FC236}">
                  <a16:creationId xmlns:a16="http://schemas.microsoft.com/office/drawing/2014/main" id="{15417036-DE76-ED4E-A9BB-808C597ABFBF}"/>
                </a:ext>
              </a:extLst>
            </p:cNvPr>
            <p:cNvGrpSpPr/>
            <p:nvPr/>
          </p:nvGrpSpPr>
          <p:grpSpPr>
            <a:xfrm>
              <a:off x="971061" y="3474098"/>
              <a:ext cx="1295115" cy="1551794"/>
              <a:chOff x="6409755" y="1513164"/>
              <a:chExt cx="2186584" cy="2624875"/>
            </a:xfrm>
          </p:grpSpPr>
          <p:sp>
            <p:nvSpPr>
              <p:cNvPr id="83" name="Rounded Rectangle 82">
                <a:extLst>
                  <a:ext uri="{FF2B5EF4-FFF2-40B4-BE49-F238E27FC236}">
                    <a16:creationId xmlns:a16="http://schemas.microsoft.com/office/drawing/2014/main" id="{5C4E4988-A6EC-1F4D-8B24-E4EF217317E4}"/>
                  </a:ext>
                </a:extLst>
              </p:cNvPr>
              <p:cNvSpPr>
                <a:spLocks noChangeAspect="1"/>
              </p:cNvSpPr>
              <p:nvPr/>
            </p:nvSpPr>
            <p:spPr>
              <a:xfrm>
                <a:off x="6714560" y="1817964"/>
                <a:ext cx="1881779" cy="2320075"/>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sp>
            <p:nvSpPr>
              <p:cNvPr id="84" name="Rounded Rectangle 83">
                <a:extLst>
                  <a:ext uri="{FF2B5EF4-FFF2-40B4-BE49-F238E27FC236}">
                    <a16:creationId xmlns:a16="http://schemas.microsoft.com/office/drawing/2014/main" id="{2F6F5F5B-330F-5242-9686-BBAEE720E541}"/>
                  </a:ext>
                </a:extLst>
              </p:cNvPr>
              <p:cNvSpPr>
                <a:spLocks noChangeAspect="1"/>
              </p:cNvSpPr>
              <p:nvPr/>
            </p:nvSpPr>
            <p:spPr>
              <a:xfrm>
                <a:off x="6562159" y="1665564"/>
                <a:ext cx="1881779" cy="2320075"/>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grpSp>
            <p:nvGrpSpPr>
              <p:cNvPr id="85" name="Group 84">
                <a:extLst>
                  <a:ext uri="{FF2B5EF4-FFF2-40B4-BE49-F238E27FC236}">
                    <a16:creationId xmlns:a16="http://schemas.microsoft.com/office/drawing/2014/main" id="{039C8696-B932-9140-9AF5-FA3A6C2C2C87}"/>
                  </a:ext>
                </a:extLst>
              </p:cNvPr>
              <p:cNvGrpSpPr/>
              <p:nvPr/>
            </p:nvGrpSpPr>
            <p:grpSpPr>
              <a:xfrm>
                <a:off x="6409755" y="1513164"/>
                <a:ext cx="1881777" cy="2320075"/>
                <a:chOff x="3301843" y="2983612"/>
                <a:chExt cx="2271863" cy="2801017"/>
              </a:xfrm>
            </p:grpSpPr>
            <p:sp>
              <p:nvSpPr>
                <p:cNvPr id="86" name="Rounded Rectangle 85">
                  <a:extLst>
                    <a:ext uri="{FF2B5EF4-FFF2-40B4-BE49-F238E27FC236}">
                      <a16:creationId xmlns:a16="http://schemas.microsoft.com/office/drawing/2014/main" id="{B468DB0B-724E-4544-A2F2-3F87D6A7B240}"/>
                    </a:ext>
                  </a:extLst>
                </p:cNvPr>
                <p:cNvSpPr>
                  <a:spLocks noChangeAspect="1"/>
                </p:cNvSpPr>
                <p:nvPr/>
              </p:nvSpPr>
              <p:spPr>
                <a:xfrm>
                  <a:off x="3301843" y="2983612"/>
                  <a:ext cx="2271863" cy="2801017"/>
                </a:xfrm>
                <a:prstGeom prst="roundRect">
                  <a:avLst/>
                </a:prstGeom>
                <a:solidFill>
                  <a:srgbClr val="FF564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u="sng" dirty="0">
                      <a:solidFill>
                        <a:schemeClr val="tx1"/>
                      </a:solidFill>
                    </a:rPr>
                    <a:t>Scenario </a:t>
                  </a:r>
                  <a:r>
                    <a:rPr lang="en-US" sz="1000" b="1" i="1" u="sng" dirty="0">
                      <a:solidFill>
                        <a:schemeClr val="tx1"/>
                      </a:solidFill>
                    </a:rPr>
                    <a:t>j</a:t>
                  </a:r>
                </a:p>
                <a:p>
                  <a:pPr algn="ctr"/>
                  <a:endParaRPr lang="en-US" sz="1200" dirty="0">
                    <a:solidFill>
                      <a:schemeClr val="tx1"/>
                    </a:solidFill>
                  </a:endParaRPr>
                </a:p>
              </p:txBody>
            </p:sp>
            <p:pic>
              <p:nvPicPr>
                <p:cNvPr id="87" name="Picture 86">
                  <a:extLst>
                    <a:ext uri="{FF2B5EF4-FFF2-40B4-BE49-F238E27FC236}">
                      <a16:creationId xmlns:a16="http://schemas.microsoft.com/office/drawing/2014/main" id="{DAEB0F9E-0CC5-914E-9067-1897A0B8B2AE}"/>
                    </a:ext>
                  </a:extLst>
                </p:cNvPr>
                <p:cNvPicPr>
                  <a:picLocks noChangeAspect="1"/>
                </p:cNvPicPr>
                <p:nvPr/>
              </p:nvPicPr>
              <p:blipFill>
                <a:blip r:embed="rId5"/>
                <a:stretch>
                  <a:fillRect/>
                </a:stretch>
              </p:blipFill>
              <p:spPr>
                <a:xfrm>
                  <a:off x="3970935" y="4114219"/>
                  <a:ext cx="933673" cy="933672"/>
                </a:xfrm>
                <a:prstGeom prst="rect">
                  <a:avLst/>
                </a:prstGeom>
              </p:spPr>
            </p:pic>
            <p:sp>
              <p:nvSpPr>
                <p:cNvPr id="88" name="TextBox 87">
                  <a:extLst>
                    <a:ext uri="{FF2B5EF4-FFF2-40B4-BE49-F238E27FC236}">
                      <a16:creationId xmlns:a16="http://schemas.microsoft.com/office/drawing/2014/main" id="{07B75307-D3B8-0D40-9C9A-0951DB35E197}"/>
                    </a:ext>
                  </a:extLst>
                </p:cNvPr>
                <p:cNvSpPr txBox="1"/>
                <p:nvPr/>
              </p:nvSpPr>
              <p:spPr>
                <a:xfrm>
                  <a:off x="3947333" y="3611399"/>
                  <a:ext cx="980883" cy="502821"/>
                </a:xfrm>
                <a:prstGeom prst="rect">
                  <a:avLst/>
                </a:prstGeom>
                <a:noFill/>
              </p:spPr>
              <p:txBody>
                <a:bodyPr wrap="none" rtlCol="0">
                  <a:spAutoFit/>
                </a:bodyPr>
                <a:lstStyle/>
                <a:p>
                  <a:r>
                    <a:rPr lang="en-US" sz="1000" dirty="0"/>
                    <a:t>Map </a:t>
                  </a:r>
                  <a:r>
                    <a:rPr lang="en-US" sz="1000" i="1" dirty="0"/>
                    <a:t>j</a:t>
                  </a:r>
                </a:p>
              </p:txBody>
            </p:sp>
            <p:sp>
              <p:nvSpPr>
                <p:cNvPr id="89" name="TextBox 88">
                  <a:extLst>
                    <a:ext uri="{FF2B5EF4-FFF2-40B4-BE49-F238E27FC236}">
                      <a16:creationId xmlns:a16="http://schemas.microsoft.com/office/drawing/2014/main" id="{40C87BD2-9519-B144-A79B-9A1BB8EF3E96}"/>
                    </a:ext>
                  </a:extLst>
                </p:cNvPr>
                <p:cNvSpPr txBox="1"/>
                <p:nvPr/>
              </p:nvSpPr>
              <p:spPr>
                <a:xfrm>
                  <a:off x="3534003" y="5095550"/>
                  <a:ext cx="1807541" cy="502821"/>
                </a:xfrm>
                <a:prstGeom prst="rect">
                  <a:avLst/>
                </a:prstGeom>
                <a:noFill/>
              </p:spPr>
              <p:txBody>
                <a:bodyPr wrap="none" rtlCol="0">
                  <a:spAutoFit/>
                </a:bodyPr>
                <a:lstStyle/>
                <a:p>
                  <a:r>
                    <a:rPr lang="en-US" sz="1000" dirty="0"/>
                    <a:t>Agent’s Plan </a:t>
                  </a:r>
                  <a:r>
                    <a:rPr lang="en-US" sz="1000" i="1" dirty="0"/>
                    <a:t>j</a:t>
                  </a:r>
                </a:p>
              </p:txBody>
            </p:sp>
          </p:grpSp>
        </p:grpSp>
        <p:sp>
          <p:nvSpPr>
            <p:cNvPr id="82" name="TextBox 81">
              <a:extLst>
                <a:ext uri="{FF2B5EF4-FFF2-40B4-BE49-F238E27FC236}">
                  <a16:creationId xmlns:a16="http://schemas.microsoft.com/office/drawing/2014/main" id="{81D6348F-4D28-C24D-A145-2168B637B5AA}"/>
                </a:ext>
              </a:extLst>
            </p:cNvPr>
            <p:cNvSpPr txBox="1"/>
            <p:nvPr/>
          </p:nvSpPr>
          <p:spPr>
            <a:xfrm>
              <a:off x="483789" y="5123944"/>
              <a:ext cx="2269660" cy="584775"/>
            </a:xfrm>
            <a:prstGeom prst="rect">
              <a:avLst/>
            </a:prstGeom>
            <a:noFill/>
          </p:spPr>
          <p:txBody>
            <a:bodyPr wrap="none" rtlCol="0">
              <a:spAutoFit/>
            </a:bodyPr>
            <a:lstStyle/>
            <a:p>
              <a:pPr algn="ctr"/>
              <a:r>
                <a:rPr lang="en-US" dirty="0"/>
                <a:t>Preference-misaligned</a:t>
              </a:r>
            </a:p>
            <a:p>
              <a:pPr algn="ctr"/>
              <a:r>
                <a:rPr lang="en-US" sz="1400" dirty="0"/>
                <a:t>(24 scenarios)</a:t>
              </a:r>
            </a:p>
          </p:txBody>
        </p:sp>
      </p:grpSp>
      <p:grpSp>
        <p:nvGrpSpPr>
          <p:cNvPr id="90" name="Group 89">
            <a:extLst>
              <a:ext uri="{FF2B5EF4-FFF2-40B4-BE49-F238E27FC236}">
                <a16:creationId xmlns:a16="http://schemas.microsoft.com/office/drawing/2014/main" id="{CF75B1F9-3EF8-374E-911D-D52F90B75914}"/>
              </a:ext>
            </a:extLst>
          </p:cNvPr>
          <p:cNvGrpSpPr/>
          <p:nvPr/>
        </p:nvGrpSpPr>
        <p:grpSpPr>
          <a:xfrm>
            <a:off x="8137240" y="4538740"/>
            <a:ext cx="1956561" cy="2234621"/>
            <a:chOff x="640338" y="3474098"/>
            <a:chExt cx="1956561" cy="2234621"/>
          </a:xfrm>
        </p:grpSpPr>
        <p:grpSp>
          <p:nvGrpSpPr>
            <p:cNvPr id="91" name="Group 90">
              <a:extLst>
                <a:ext uri="{FF2B5EF4-FFF2-40B4-BE49-F238E27FC236}">
                  <a16:creationId xmlns:a16="http://schemas.microsoft.com/office/drawing/2014/main" id="{6475010E-FBE3-B24B-A93C-52646961ECB3}"/>
                </a:ext>
              </a:extLst>
            </p:cNvPr>
            <p:cNvGrpSpPr/>
            <p:nvPr/>
          </p:nvGrpSpPr>
          <p:grpSpPr>
            <a:xfrm>
              <a:off x="971061" y="3474098"/>
              <a:ext cx="1295115" cy="1551794"/>
              <a:chOff x="6409755" y="1513164"/>
              <a:chExt cx="2186584" cy="2624875"/>
            </a:xfrm>
          </p:grpSpPr>
          <p:sp>
            <p:nvSpPr>
              <p:cNvPr id="93" name="Rounded Rectangle 92">
                <a:extLst>
                  <a:ext uri="{FF2B5EF4-FFF2-40B4-BE49-F238E27FC236}">
                    <a16:creationId xmlns:a16="http://schemas.microsoft.com/office/drawing/2014/main" id="{BA8A167F-362B-6242-AE66-FBDCCCBCD501}"/>
                  </a:ext>
                </a:extLst>
              </p:cNvPr>
              <p:cNvSpPr>
                <a:spLocks noChangeAspect="1"/>
              </p:cNvSpPr>
              <p:nvPr/>
            </p:nvSpPr>
            <p:spPr>
              <a:xfrm>
                <a:off x="6714560" y="1817964"/>
                <a:ext cx="1881779" cy="23200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sp>
            <p:nvSpPr>
              <p:cNvPr id="94" name="Rounded Rectangle 93">
                <a:extLst>
                  <a:ext uri="{FF2B5EF4-FFF2-40B4-BE49-F238E27FC236}">
                    <a16:creationId xmlns:a16="http://schemas.microsoft.com/office/drawing/2014/main" id="{C51519A5-06AE-0749-8BB1-D86119E15EA7}"/>
                  </a:ext>
                </a:extLst>
              </p:cNvPr>
              <p:cNvSpPr>
                <a:spLocks noChangeAspect="1"/>
              </p:cNvSpPr>
              <p:nvPr/>
            </p:nvSpPr>
            <p:spPr>
              <a:xfrm>
                <a:off x="6562159" y="1665564"/>
                <a:ext cx="1881779" cy="232007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a:t>
                </a:r>
                <a:r>
                  <a:rPr lang="en-US" sz="2000" b="1" i="1" u="sng" dirty="0">
                    <a:solidFill>
                      <a:schemeClr val="tx1"/>
                    </a:solidFill>
                  </a:rPr>
                  <a:t>j</a:t>
                </a:r>
              </a:p>
              <a:p>
                <a:pPr algn="ctr"/>
                <a:endParaRPr lang="en-US" dirty="0">
                  <a:solidFill>
                    <a:schemeClr val="tx1"/>
                  </a:solidFill>
                </a:endParaRPr>
              </a:p>
            </p:txBody>
          </p:sp>
          <p:grpSp>
            <p:nvGrpSpPr>
              <p:cNvPr id="95" name="Group 94">
                <a:extLst>
                  <a:ext uri="{FF2B5EF4-FFF2-40B4-BE49-F238E27FC236}">
                    <a16:creationId xmlns:a16="http://schemas.microsoft.com/office/drawing/2014/main" id="{F96CAAC8-4058-3C4B-9329-CAA32626D37B}"/>
                  </a:ext>
                </a:extLst>
              </p:cNvPr>
              <p:cNvGrpSpPr/>
              <p:nvPr/>
            </p:nvGrpSpPr>
            <p:grpSpPr>
              <a:xfrm>
                <a:off x="6409755" y="1513164"/>
                <a:ext cx="1881777" cy="2320075"/>
                <a:chOff x="3301843" y="2983612"/>
                <a:chExt cx="2271863" cy="2801017"/>
              </a:xfrm>
            </p:grpSpPr>
            <p:sp>
              <p:nvSpPr>
                <p:cNvPr id="96" name="Rounded Rectangle 95">
                  <a:extLst>
                    <a:ext uri="{FF2B5EF4-FFF2-40B4-BE49-F238E27FC236}">
                      <a16:creationId xmlns:a16="http://schemas.microsoft.com/office/drawing/2014/main" id="{AB89E584-A20F-B54B-B05E-A209CBE837AD}"/>
                    </a:ext>
                  </a:extLst>
                </p:cNvPr>
                <p:cNvSpPr>
                  <a:spLocks noChangeAspect="1"/>
                </p:cNvSpPr>
                <p:nvPr/>
              </p:nvSpPr>
              <p:spPr>
                <a:xfrm>
                  <a:off x="3301843" y="2983612"/>
                  <a:ext cx="2271863" cy="280101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u="sng" dirty="0">
                      <a:solidFill>
                        <a:schemeClr val="tx1"/>
                      </a:solidFill>
                    </a:rPr>
                    <a:t>Scenario </a:t>
                  </a:r>
                  <a:r>
                    <a:rPr lang="en-US" sz="1000" b="1" i="1" u="sng" dirty="0">
                      <a:solidFill>
                        <a:schemeClr val="tx1"/>
                      </a:solidFill>
                    </a:rPr>
                    <a:t>i</a:t>
                  </a:r>
                </a:p>
                <a:p>
                  <a:pPr algn="ctr"/>
                  <a:endParaRPr lang="en-US" sz="1200" dirty="0">
                    <a:solidFill>
                      <a:schemeClr val="tx1"/>
                    </a:solidFill>
                  </a:endParaRPr>
                </a:p>
              </p:txBody>
            </p:sp>
            <p:pic>
              <p:nvPicPr>
                <p:cNvPr id="97" name="Picture 96">
                  <a:extLst>
                    <a:ext uri="{FF2B5EF4-FFF2-40B4-BE49-F238E27FC236}">
                      <a16:creationId xmlns:a16="http://schemas.microsoft.com/office/drawing/2014/main" id="{FB9B1CD3-D2B4-3142-9DDD-A477E759273D}"/>
                    </a:ext>
                  </a:extLst>
                </p:cNvPr>
                <p:cNvPicPr>
                  <a:picLocks noChangeAspect="1"/>
                </p:cNvPicPr>
                <p:nvPr/>
              </p:nvPicPr>
              <p:blipFill>
                <a:blip r:embed="rId5"/>
                <a:stretch>
                  <a:fillRect/>
                </a:stretch>
              </p:blipFill>
              <p:spPr>
                <a:xfrm>
                  <a:off x="3970935" y="4114219"/>
                  <a:ext cx="933673" cy="933672"/>
                </a:xfrm>
                <a:prstGeom prst="rect">
                  <a:avLst/>
                </a:prstGeom>
              </p:spPr>
            </p:pic>
            <p:sp>
              <p:nvSpPr>
                <p:cNvPr id="98" name="TextBox 97">
                  <a:extLst>
                    <a:ext uri="{FF2B5EF4-FFF2-40B4-BE49-F238E27FC236}">
                      <a16:creationId xmlns:a16="http://schemas.microsoft.com/office/drawing/2014/main" id="{33C15073-D886-BC45-A260-38B272C68916}"/>
                    </a:ext>
                  </a:extLst>
                </p:cNvPr>
                <p:cNvSpPr txBox="1"/>
                <p:nvPr/>
              </p:nvSpPr>
              <p:spPr>
                <a:xfrm>
                  <a:off x="3947333" y="3611398"/>
                  <a:ext cx="977613" cy="502821"/>
                </a:xfrm>
                <a:prstGeom prst="rect">
                  <a:avLst/>
                </a:prstGeom>
                <a:noFill/>
              </p:spPr>
              <p:txBody>
                <a:bodyPr wrap="none" rtlCol="0">
                  <a:spAutoFit/>
                </a:bodyPr>
                <a:lstStyle/>
                <a:p>
                  <a:r>
                    <a:rPr lang="en-US" sz="1000" dirty="0"/>
                    <a:t>Map </a:t>
                  </a:r>
                  <a:r>
                    <a:rPr lang="en-US" sz="1000" i="1" dirty="0"/>
                    <a:t>i</a:t>
                  </a:r>
                </a:p>
              </p:txBody>
            </p:sp>
            <p:sp>
              <p:nvSpPr>
                <p:cNvPr id="99" name="TextBox 98">
                  <a:extLst>
                    <a:ext uri="{FF2B5EF4-FFF2-40B4-BE49-F238E27FC236}">
                      <a16:creationId xmlns:a16="http://schemas.microsoft.com/office/drawing/2014/main" id="{73725495-7055-6145-9C1B-64555F160AAE}"/>
                    </a:ext>
                  </a:extLst>
                </p:cNvPr>
                <p:cNvSpPr txBox="1"/>
                <p:nvPr/>
              </p:nvSpPr>
              <p:spPr>
                <a:xfrm>
                  <a:off x="3534003" y="5095550"/>
                  <a:ext cx="1807541" cy="502821"/>
                </a:xfrm>
                <a:prstGeom prst="rect">
                  <a:avLst/>
                </a:prstGeom>
                <a:noFill/>
              </p:spPr>
              <p:txBody>
                <a:bodyPr wrap="none" rtlCol="0">
                  <a:spAutoFit/>
                </a:bodyPr>
                <a:lstStyle/>
                <a:p>
                  <a:r>
                    <a:rPr lang="en-US" sz="1000" dirty="0"/>
                    <a:t>Agent’s Plan </a:t>
                  </a:r>
                  <a:r>
                    <a:rPr lang="en-US" sz="1000" i="1" dirty="0"/>
                    <a:t>i</a:t>
                  </a:r>
                </a:p>
              </p:txBody>
            </p:sp>
          </p:grpSp>
        </p:grpSp>
        <p:sp>
          <p:nvSpPr>
            <p:cNvPr id="92" name="TextBox 91">
              <a:extLst>
                <a:ext uri="{FF2B5EF4-FFF2-40B4-BE49-F238E27FC236}">
                  <a16:creationId xmlns:a16="http://schemas.microsoft.com/office/drawing/2014/main" id="{F5BDE974-C8D6-B44C-A5AB-63A7AEE9F8F2}"/>
                </a:ext>
              </a:extLst>
            </p:cNvPr>
            <p:cNvSpPr txBox="1"/>
            <p:nvPr/>
          </p:nvSpPr>
          <p:spPr>
            <a:xfrm>
              <a:off x="640338" y="5123944"/>
              <a:ext cx="1956561" cy="584775"/>
            </a:xfrm>
            <a:prstGeom prst="rect">
              <a:avLst/>
            </a:prstGeom>
            <a:noFill/>
          </p:spPr>
          <p:txBody>
            <a:bodyPr wrap="none" rtlCol="0">
              <a:spAutoFit/>
            </a:bodyPr>
            <a:lstStyle/>
            <a:p>
              <a:pPr algn="ctr"/>
              <a:r>
                <a:rPr lang="en-US" dirty="0"/>
                <a:t>Preference-aligned</a:t>
              </a:r>
            </a:p>
            <a:p>
              <a:pPr algn="ctr"/>
              <a:r>
                <a:rPr lang="en-US" sz="1400" dirty="0"/>
                <a:t>(24 scenarios)</a:t>
              </a:r>
            </a:p>
          </p:txBody>
        </p:sp>
      </p:grpSp>
      <p:sp>
        <p:nvSpPr>
          <p:cNvPr id="43" name="Rounded Rectangle 42">
            <a:extLst>
              <a:ext uri="{FF2B5EF4-FFF2-40B4-BE49-F238E27FC236}">
                <a16:creationId xmlns:a16="http://schemas.microsoft.com/office/drawing/2014/main" id="{0760F43E-2D3A-744E-9BD5-BEE35F2F24AA}"/>
              </a:ext>
            </a:extLst>
          </p:cNvPr>
          <p:cNvSpPr/>
          <p:nvPr/>
        </p:nvSpPr>
        <p:spPr>
          <a:xfrm>
            <a:off x="9587712" y="1885280"/>
            <a:ext cx="1977542" cy="646331"/>
          </a:xfrm>
          <a:prstGeom prst="roundRect">
            <a:avLst/>
          </a:prstGeom>
          <a:solidFill>
            <a:schemeClr val="bg1">
              <a:lumMod val="95000"/>
            </a:schemeClr>
          </a:solidFill>
          <a:ln w="571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solidFill>
              </a:rPr>
              <a:t>H2 is supported</a:t>
            </a:r>
          </a:p>
        </p:txBody>
      </p:sp>
    </p:spTree>
    <p:custDataLst>
      <p:tags r:id="rId1"/>
    </p:custDataLst>
    <p:extLst>
      <p:ext uri="{BB962C8B-B14F-4D97-AF65-F5344CB8AC3E}">
        <p14:creationId xmlns:p14="http://schemas.microsoft.com/office/powerpoint/2010/main" val="2301047312"/>
      </p:ext>
    </p:extLst>
  </p:cSld>
  <p:clrMapOvr>
    <a:masterClrMapping/>
  </p:clrMapOvr>
  <mc:AlternateContent xmlns:mc="http://schemas.openxmlformats.org/markup-compatibility/2006" xmlns:p14="http://schemas.microsoft.com/office/powerpoint/2010/main">
    <mc:Choice Requires="p14">
      <p:transition spd="slow" p14:dur="2000" advTm="21362"/>
    </mc:Choice>
    <mc:Fallback xmlns="">
      <p:transition spd="slow" advTm="213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6" grpId="0"/>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B48D-7FEC-034B-9C8E-D4E2C98EE47D}"/>
              </a:ext>
            </a:extLst>
          </p:cNvPr>
          <p:cNvSpPr>
            <a:spLocks noGrp="1"/>
          </p:cNvSpPr>
          <p:nvPr>
            <p:ph type="title"/>
          </p:nvPr>
        </p:nvSpPr>
        <p:spPr/>
        <p:txBody>
          <a:bodyPr/>
          <a:lstStyle/>
          <a:p>
            <a:r>
              <a:rPr lang="en-US" dirty="0"/>
              <a:t>Potential </a:t>
            </a:r>
            <a:r>
              <a:rPr lang="en-US" dirty="0" err="1"/>
              <a:t>Overtrust</a:t>
            </a:r>
            <a:r>
              <a:rPr lang="en-US" dirty="0"/>
              <a:t> When Unexplained</a:t>
            </a:r>
          </a:p>
        </p:txBody>
      </p:sp>
      <p:sp>
        <p:nvSpPr>
          <p:cNvPr id="3" name="Content Placeholder 2">
            <a:extLst>
              <a:ext uri="{FF2B5EF4-FFF2-40B4-BE49-F238E27FC236}">
                <a16:creationId xmlns:a16="http://schemas.microsoft.com/office/drawing/2014/main" id="{4238B22A-39C3-CB46-B327-61EF37F18AFD}"/>
              </a:ext>
            </a:extLst>
          </p:cNvPr>
          <p:cNvSpPr>
            <a:spLocks noGrp="1"/>
          </p:cNvSpPr>
          <p:nvPr>
            <p:ph idx="1"/>
          </p:nvPr>
        </p:nvSpPr>
        <p:spPr/>
        <p:txBody>
          <a:bodyPr/>
          <a:lstStyle/>
          <a:p>
            <a:pPr marL="0" indent="0">
              <a:buNone/>
            </a:pPr>
            <a:r>
              <a:rPr lang="en-US" i="1" dirty="0">
                <a:solidFill>
                  <a:schemeClr val="accent6"/>
                </a:solidFill>
              </a:rPr>
              <a:t>Participants have the tendency to agree with the robot’s decisions, in absence of explanations.</a:t>
            </a:r>
            <a:endParaRPr lang="en-US" dirty="0"/>
          </a:p>
          <a:p>
            <a:endParaRPr lang="en-US" dirty="0"/>
          </a:p>
        </p:txBody>
      </p:sp>
      <p:grpSp>
        <p:nvGrpSpPr>
          <p:cNvPr id="13" name="Group 12">
            <a:extLst>
              <a:ext uri="{FF2B5EF4-FFF2-40B4-BE49-F238E27FC236}">
                <a16:creationId xmlns:a16="http://schemas.microsoft.com/office/drawing/2014/main" id="{A89972E2-1640-6F4B-B16F-669F83314EAB}"/>
              </a:ext>
            </a:extLst>
          </p:cNvPr>
          <p:cNvGrpSpPr/>
          <p:nvPr/>
        </p:nvGrpSpPr>
        <p:grpSpPr>
          <a:xfrm>
            <a:off x="838200" y="3860469"/>
            <a:ext cx="1663276" cy="1522791"/>
            <a:chOff x="5351661" y="1720012"/>
            <a:chExt cx="1663276" cy="1522791"/>
          </a:xfrm>
        </p:grpSpPr>
        <p:pic>
          <p:nvPicPr>
            <p:cNvPr id="14" name="Picture 13">
              <a:extLst>
                <a:ext uri="{FF2B5EF4-FFF2-40B4-BE49-F238E27FC236}">
                  <a16:creationId xmlns:a16="http://schemas.microsoft.com/office/drawing/2014/main" id="{A84F0EF8-40B2-2F4E-A572-4F7AAD123199}"/>
                </a:ext>
              </a:extLst>
            </p:cNvPr>
            <p:cNvPicPr>
              <a:picLocks noChangeAspect="1"/>
            </p:cNvPicPr>
            <p:nvPr/>
          </p:nvPicPr>
          <p:blipFill>
            <a:blip r:embed="rId2"/>
            <a:stretch>
              <a:fillRect/>
            </a:stretch>
          </p:blipFill>
          <p:spPr>
            <a:xfrm>
              <a:off x="5478728" y="1720012"/>
              <a:ext cx="1409143" cy="1097280"/>
            </a:xfrm>
            <a:prstGeom prst="rect">
              <a:avLst/>
            </a:prstGeom>
          </p:spPr>
        </p:pic>
        <p:sp>
          <p:nvSpPr>
            <p:cNvPr id="15" name="TextBox 14">
              <a:extLst>
                <a:ext uri="{FF2B5EF4-FFF2-40B4-BE49-F238E27FC236}">
                  <a16:creationId xmlns:a16="http://schemas.microsoft.com/office/drawing/2014/main" id="{A5D3C0F1-8EB4-EA4D-AF4B-1D9A4C73A77E}"/>
                </a:ext>
              </a:extLst>
            </p:cNvPr>
            <p:cNvSpPr txBox="1"/>
            <p:nvPr/>
          </p:nvSpPr>
          <p:spPr>
            <a:xfrm>
              <a:off x="5351661" y="2842693"/>
              <a:ext cx="1663276" cy="400110"/>
            </a:xfrm>
            <a:prstGeom prst="rect">
              <a:avLst/>
            </a:prstGeom>
            <a:noFill/>
          </p:spPr>
          <p:txBody>
            <a:bodyPr wrap="none" rtlCol="0">
              <a:spAutoFit/>
            </a:bodyPr>
            <a:lstStyle/>
            <a:p>
              <a:r>
                <a:rPr lang="en-US" sz="2000" dirty="0"/>
                <a:t>Control Group</a:t>
              </a:r>
            </a:p>
          </p:txBody>
        </p:sp>
      </p:grpSp>
      <p:graphicFrame>
        <p:nvGraphicFramePr>
          <p:cNvPr id="16" name="Chart 15">
            <a:extLst>
              <a:ext uri="{FF2B5EF4-FFF2-40B4-BE49-F238E27FC236}">
                <a16:creationId xmlns:a16="http://schemas.microsoft.com/office/drawing/2014/main" id="{A75804EB-CF3E-814A-8F83-C1DC676C10A7}"/>
              </a:ext>
            </a:extLst>
          </p:cNvPr>
          <p:cNvGraphicFramePr>
            <a:graphicFrameLocks/>
          </p:cNvGraphicFramePr>
          <p:nvPr/>
        </p:nvGraphicFramePr>
        <p:xfrm>
          <a:off x="3044249" y="3003457"/>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a:extLst>
              <a:ext uri="{FF2B5EF4-FFF2-40B4-BE49-F238E27FC236}">
                <a16:creationId xmlns:a16="http://schemas.microsoft.com/office/drawing/2014/main" id="{4592B77D-4A26-E04F-89B5-0B3AA87CB36D}"/>
              </a:ext>
            </a:extLst>
          </p:cNvPr>
          <p:cNvSpPr>
            <a:spLocks noGrp="1"/>
          </p:cNvSpPr>
          <p:nvPr>
            <p:ph type="sldNum" sz="quarter" idx="12"/>
          </p:nvPr>
        </p:nvSpPr>
        <p:spPr/>
        <p:txBody>
          <a:bodyPr/>
          <a:lstStyle/>
          <a:p>
            <a:fld id="{A22F3049-4D5D-CD49-9C0B-231D69548CC5}" type="slidenum">
              <a:rPr lang="en-US" smtClean="0"/>
              <a:t>21</a:t>
            </a:fld>
            <a:endParaRPr lang="en-US"/>
          </a:p>
        </p:txBody>
      </p:sp>
      <p:sp>
        <p:nvSpPr>
          <p:cNvPr id="5" name="TextBox 4">
            <a:extLst>
              <a:ext uri="{FF2B5EF4-FFF2-40B4-BE49-F238E27FC236}">
                <a16:creationId xmlns:a16="http://schemas.microsoft.com/office/drawing/2014/main" id="{D005071E-7162-4A43-A204-CCE47B4B9574}"/>
              </a:ext>
            </a:extLst>
          </p:cNvPr>
          <p:cNvSpPr txBox="1"/>
          <p:nvPr/>
        </p:nvSpPr>
        <p:spPr>
          <a:xfrm>
            <a:off x="8286088" y="3388089"/>
            <a:ext cx="3060526" cy="1569660"/>
          </a:xfrm>
          <a:prstGeom prst="rect">
            <a:avLst/>
          </a:prstGeom>
          <a:noFill/>
        </p:spPr>
        <p:txBody>
          <a:bodyPr wrap="square" rtlCol="0">
            <a:spAutoFit/>
          </a:bodyPr>
          <a:lstStyle/>
          <a:p>
            <a:r>
              <a:rPr lang="en-US" sz="2400" i="1" dirty="0">
                <a:solidFill>
                  <a:srgbClr val="7030A0"/>
                </a:solidFill>
              </a:rPr>
              <a:t>Bad news when the robot is misaligned with the user’s preference.</a:t>
            </a:r>
          </a:p>
        </p:txBody>
      </p:sp>
    </p:spTree>
    <p:extLst>
      <p:ext uri="{BB962C8B-B14F-4D97-AF65-F5344CB8AC3E}">
        <p14:creationId xmlns:p14="http://schemas.microsoft.com/office/powerpoint/2010/main" val="1392969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70FD-CC58-1946-B4A2-3596CD257B3E}"/>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989F7505-C191-6E46-87F0-FB3600AF3FDA}"/>
              </a:ext>
            </a:extLst>
          </p:cNvPr>
          <p:cNvSpPr>
            <a:spLocks noGrp="1"/>
          </p:cNvSpPr>
          <p:nvPr>
            <p:ph idx="1"/>
          </p:nvPr>
        </p:nvSpPr>
        <p:spPr/>
        <p:txBody>
          <a:bodyPr/>
          <a:lstStyle/>
          <a:p>
            <a:r>
              <a:rPr lang="en-US" dirty="0"/>
              <a:t>Explanations are especially important when there is preference misalignment</a:t>
            </a:r>
          </a:p>
          <a:p>
            <a:endParaRPr lang="en-US" sz="1000" dirty="0"/>
          </a:p>
          <a:p>
            <a:r>
              <a:rPr lang="en-US" dirty="0"/>
              <a:t>Due to unsolved challenges in attaining agent alignment, value misalignment is inevitable in real-world applications</a:t>
            </a:r>
          </a:p>
          <a:p>
            <a:endParaRPr lang="en-US" sz="1000" dirty="0"/>
          </a:p>
          <a:p>
            <a:r>
              <a:rPr lang="en-US" dirty="0"/>
              <a:t>We recommend that some form of quality-attribute-based contrastive explanation be used in real-world explainable agency</a:t>
            </a:r>
          </a:p>
        </p:txBody>
      </p:sp>
      <p:sp>
        <p:nvSpPr>
          <p:cNvPr id="4" name="Slide Number Placeholder 3">
            <a:extLst>
              <a:ext uri="{FF2B5EF4-FFF2-40B4-BE49-F238E27FC236}">
                <a16:creationId xmlns:a16="http://schemas.microsoft.com/office/drawing/2014/main" id="{059DA706-0BE4-B244-9508-590B80EFCDFF}"/>
              </a:ext>
            </a:extLst>
          </p:cNvPr>
          <p:cNvSpPr>
            <a:spLocks noGrp="1"/>
          </p:cNvSpPr>
          <p:nvPr>
            <p:ph type="sldNum" sz="quarter" idx="12"/>
          </p:nvPr>
        </p:nvSpPr>
        <p:spPr/>
        <p:txBody>
          <a:bodyPr/>
          <a:lstStyle/>
          <a:p>
            <a:fld id="{A22F3049-4D5D-CD49-9C0B-231D69548CC5}" type="slidenum">
              <a:rPr lang="en-US" smtClean="0"/>
              <a:t>22</a:t>
            </a:fld>
            <a:endParaRPr lang="en-US"/>
          </a:p>
        </p:txBody>
      </p:sp>
    </p:spTree>
    <p:extLst>
      <p:ext uri="{BB962C8B-B14F-4D97-AF65-F5344CB8AC3E}">
        <p14:creationId xmlns:p14="http://schemas.microsoft.com/office/powerpoint/2010/main" val="2913588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FEBB-AF5A-5448-8763-80334872C3DA}"/>
              </a:ext>
            </a:extLst>
          </p:cNvPr>
          <p:cNvSpPr>
            <a:spLocks noGrp="1"/>
          </p:cNvSpPr>
          <p:nvPr>
            <p:ph type="title"/>
          </p:nvPr>
        </p:nvSpPr>
        <p:spPr/>
        <p:txBody>
          <a:bodyPr/>
          <a:lstStyle/>
          <a:p>
            <a:r>
              <a:rPr lang="en-US" dirty="0"/>
              <a:t>Interactive Explainable Planning</a:t>
            </a:r>
          </a:p>
        </p:txBody>
      </p:sp>
      <p:sp>
        <p:nvSpPr>
          <p:cNvPr id="3" name="Text Placeholder 2">
            <a:extLst>
              <a:ext uri="{FF2B5EF4-FFF2-40B4-BE49-F238E27FC236}">
                <a16:creationId xmlns:a16="http://schemas.microsoft.com/office/drawing/2014/main" id="{F0DEC5AA-9475-3246-9A63-08C10D0A66B5}"/>
              </a:ext>
            </a:extLst>
          </p:cNvPr>
          <p:cNvSpPr>
            <a:spLocks noGrp="1"/>
          </p:cNvSpPr>
          <p:nvPr>
            <p:ph type="body" idx="1"/>
          </p:nvPr>
        </p:nvSpPr>
        <p:spPr/>
        <p:txBody>
          <a:bodyPr/>
          <a:lstStyle/>
          <a:p>
            <a:r>
              <a:rPr lang="en-US" dirty="0"/>
              <a:t>Interactive and iterative mechanisms for explainable planning</a:t>
            </a:r>
          </a:p>
        </p:txBody>
      </p:sp>
      <p:sp>
        <p:nvSpPr>
          <p:cNvPr id="4" name="Slide Number Placeholder 3">
            <a:extLst>
              <a:ext uri="{FF2B5EF4-FFF2-40B4-BE49-F238E27FC236}">
                <a16:creationId xmlns:a16="http://schemas.microsoft.com/office/drawing/2014/main" id="{0F572536-F7C0-DF4D-A626-913A2AD1FD35}"/>
              </a:ext>
            </a:extLst>
          </p:cNvPr>
          <p:cNvSpPr>
            <a:spLocks noGrp="1"/>
          </p:cNvSpPr>
          <p:nvPr>
            <p:ph type="sldNum" sz="quarter" idx="12"/>
          </p:nvPr>
        </p:nvSpPr>
        <p:spPr/>
        <p:txBody>
          <a:bodyPr/>
          <a:lstStyle/>
          <a:p>
            <a:fld id="{A22F3049-4D5D-CD49-9C0B-231D69548CC5}" type="slidenum">
              <a:rPr lang="en-US" smtClean="0"/>
              <a:t>23</a:t>
            </a:fld>
            <a:endParaRPr lang="en-US"/>
          </a:p>
        </p:txBody>
      </p:sp>
    </p:spTree>
    <p:extLst>
      <p:ext uri="{BB962C8B-B14F-4D97-AF65-F5344CB8AC3E}">
        <p14:creationId xmlns:p14="http://schemas.microsoft.com/office/powerpoint/2010/main" val="424253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10BB-C487-2A49-B9EF-33CB3B30C7B0}"/>
              </a:ext>
            </a:extLst>
          </p:cNvPr>
          <p:cNvSpPr>
            <a:spLocks noGrp="1"/>
          </p:cNvSpPr>
          <p:nvPr>
            <p:ph type="title"/>
          </p:nvPr>
        </p:nvSpPr>
        <p:spPr/>
        <p:txBody>
          <a:bodyPr/>
          <a:lstStyle/>
          <a:p>
            <a:r>
              <a:rPr lang="en-US" dirty="0"/>
              <a:t>Address Unexpected Behavior</a:t>
            </a:r>
          </a:p>
        </p:txBody>
      </p:sp>
      <p:pic>
        <p:nvPicPr>
          <p:cNvPr id="4" name="Content Placeholder 8" descr="A close up of a map&#10;&#10;Description automatically generated">
            <a:extLst>
              <a:ext uri="{FF2B5EF4-FFF2-40B4-BE49-F238E27FC236}">
                <a16:creationId xmlns:a16="http://schemas.microsoft.com/office/drawing/2014/main" id="{8D6CA6FF-E3FE-8D48-80FD-2170A60A22EF}"/>
              </a:ext>
            </a:extLst>
          </p:cNvPr>
          <p:cNvPicPr>
            <a:picLocks noChangeAspect="1"/>
          </p:cNvPicPr>
          <p:nvPr/>
        </p:nvPicPr>
        <p:blipFill>
          <a:blip r:embed="rId3"/>
          <a:stretch>
            <a:fillRect/>
          </a:stretch>
        </p:blipFill>
        <p:spPr>
          <a:xfrm>
            <a:off x="1524000" y="1325563"/>
            <a:ext cx="9144000" cy="5197507"/>
          </a:xfrm>
          <a:prstGeom prst="rect">
            <a:avLst/>
          </a:prstGeom>
          <a:ln w="76200">
            <a:noFill/>
          </a:ln>
        </p:spPr>
      </p:pic>
      <p:sp>
        <p:nvSpPr>
          <p:cNvPr id="5" name="5-Point Star 4">
            <a:extLst>
              <a:ext uri="{FF2B5EF4-FFF2-40B4-BE49-F238E27FC236}">
                <a16:creationId xmlns:a16="http://schemas.microsoft.com/office/drawing/2014/main" id="{E1D7A2AF-DF37-A24C-B13E-47E66466934B}"/>
              </a:ext>
            </a:extLst>
          </p:cNvPr>
          <p:cNvSpPr>
            <a:spLocks noChangeAspect="1"/>
          </p:cNvSpPr>
          <p:nvPr/>
        </p:nvSpPr>
        <p:spPr>
          <a:xfrm>
            <a:off x="10144585" y="1392060"/>
            <a:ext cx="365760" cy="365760"/>
          </a:xfrm>
          <a:prstGeom prst="star5">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pic>
        <p:nvPicPr>
          <p:cNvPr id="6" name="Picture 5">
            <a:extLst>
              <a:ext uri="{FF2B5EF4-FFF2-40B4-BE49-F238E27FC236}">
                <a16:creationId xmlns:a16="http://schemas.microsoft.com/office/drawing/2014/main" id="{3CBAA894-7DC1-1440-AB09-154B1C92605E}"/>
              </a:ext>
            </a:extLst>
          </p:cNvPr>
          <p:cNvPicPr>
            <a:picLocks noChangeAspect="1"/>
          </p:cNvPicPr>
          <p:nvPr/>
        </p:nvPicPr>
        <p:blipFill>
          <a:blip r:embed="rId4"/>
          <a:stretch>
            <a:fillRect/>
          </a:stretch>
        </p:blipFill>
        <p:spPr>
          <a:xfrm>
            <a:off x="1748328" y="1574940"/>
            <a:ext cx="1014985" cy="914400"/>
          </a:xfrm>
          <a:prstGeom prst="rect">
            <a:avLst/>
          </a:prstGeom>
        </p:spPr>
      </p:pic>
      <p:pic>
        <p:nvPicPr>
          <p:cNvPr id="7" name="Picture 6">
            <a:extLst>
              <a:ext uri="{FF2B5EF4-FFF2-40B4-BE49-F238E27FC236}">
                <a16:creationId xmlns:a16="http://schemas.microsoft.com/office/drawing/2014/main" id="{2184AD4E-1600-4D4E-8500-62A88B9BD0FC}"/>
              </a:ext>
            </a:extLst>
          </p:cNvPr>
          <p:cNvPicPr>
            <a:picLocks noChangeAspect="1"/>
          </p:cNvPicPr>
          <p:nvPr/>
        </p:nvPicPr>
        <p:blipFill>
          <a:blip r:embed="rId5"/>
          <a:stretch>
            <a:fillRect/>
          </a:stretch>
        </p:blipFill>
        <p:spPr>
          <a:xfrm>
            <a:off x="9558404" y="4526782"/>
            <a:ext cx="751928" cy="1828800"/>
          </a:xfrm>
          <a:prstGeom prst="rect">
            <a:avLst/>
          </a:prstGeom>
        </p:spPr>
      </p:pic>
      <p:sp>
        <p:nvSpPr>
          <p:cNvPr id="8" name="Freeform 7">
            <a:extLst>
              <a:ext uri="{FF2B5EF4-FFF2-40B4-BE49-F238E27FC236}">
                <a16:creationId xmlns:a16="http://schemas.microsoft.com/office/drawing/2014/main" id="{A1E96145-5B46-D14C-B737-E80995274EC9}"/>
              </a:ext>
            </a:extLst>
          </p:cNvPr>
          <p:cNvSpPr/>
          <p:nvPr/>
        </p:nvSpPr>
        <p:spPr>
          <a:xfrm>
            <a:off x="1975262" y="1520042"/>
            <a:ext cx="8027720" cy="4476997"/>
          </a:xfrm>
          <a:custGeom>
            <a:avLst/>
            <a:gdLst>
              <a:gd name="connsiteX0" fmla="*/ 8027720 w 8027720"/>
              <a:gd name="connsiteY0" fmla="*/ 0 h 4476997"/>
              <a:gd name="connsiteX1" fmla="*/ 7065819 w 8027720"/>
              <a:gd name="connsiteY1" fmla="*/ 59376 h 4476997"/>
              <a:gd name="connsiteX2" fmla="*/ 5937663 w 8027720"/>
              <a:gd name="connsiteY2" fmla="*/ 439387 h 4476997"/>
              <a:gd name="connsiteX3" fmla="*/ 4322619 w 8027720"/>
              <a:gd name="connsiteY3" fmla="*/ 1971303 h 4476997"/>
              <a:gd name="connsiteX4" fmla="*/ 3621974 w 8027720"/>
              <a:gd name="connsiteY4" fmla="*/ 2042555 h 4476997"/>
              <a:gd name="connsiteX5" fmla="*/ 2826328 w 8027720"/>
              <a:gd name="connsiteY5" fmla="*/ 1935677 h 4476997"/>
              <a:gd name="connsiteX6" fmla="*/ 1223159 w 8027720"/>
              <a:gd name="connsiteY6" fmla="*/ 2173184 h 4476997"/>
              <a:gd name="connsiteX7" fmla="*/ 0 w 8027720"/>
              <a:gd name="connsiteY7" fmla="*/ 2481942 h 4476997"/>
              <a:gd name="connsiteX8" fmla="*/ 249382 w 8027720"/>
              <a:gd name="connsiteY8" fmla="*/ 3633849 h 4476997"/>
              <a:gd name="connsiteX9" fmla="*/ 1591294 w 8027720"/>
              <a:gd name="connsiteY9" fmla="*/ 3598223 h 4476997"/>
              <a:gd name="connsiteX10" fmla="*/ 1543793 w 8027720"/>
              <a:gd name="connsiteY10" fmla="*/ 4476997 h 4476997"/>
              <a:gd name="connsiteX11" fmla="*/ 2327564 w 8027720"/>
              <a:gd name="connsiteY11" fmla="*/ 4476997 h 44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7720" h="4476997">
                <a:moveTo>
                  <a:pt x="8027720" y="0"/>
                </a:moveTo>
                <a:lnTo>
                  <a:pt x="7065819" y="59376"/>
                </a:lnTo>
                <a:lnTo>
                  <a:pt x="5937663" y="439387"/>
                </a:lnTo>
                <a:lnTo>
                  <a:pt x="4322619" y="1971303"/>
                </a:lnTo>
                <a:lnTo>
                  <a:pt x="3621974" y="2042555"/>
                </a:lnTo>
                <a:lnTo>
                  <a:pt x="2826328" y="1935677"/>
                </a:lnTo>
                <a:lnTo>
                  <a:pt x="1223159" y="2173184"/>
                </a:lnTo>
                <a:lnTo>
                  <a:pt x="0" y="2481942"/>
                </a:lnTo>
                <a:lnTo>
                  <a:pt x="249382" y="3633849"/>
                </a:lnTo>
                <a:lnTo>
                  <a:pt x="1591294" y="3598223"/>
                </a:lnTo>
                <a:lnTo>
                  <a:pt x="1543793" y="4476997"/>
                </a:lnTo>
                <a:lnTo>
                  <a:pt x="2327564" y="4476997"/>
                </a:lnTo>
              </a:path>
            </a:pathLst>
          </a:cu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3C52B9EF-6D35-EE49-9704-4DA6958518E9}"/>
              </a:ext>
            </a:extLst>
          </p:cNvPr>
          <p:cNvSpPr/>
          <p:nvPr/>
        </p:nvSpPr>
        <p:spPr>
          <a:xfrm>
            <a:off x="4400204" y="1571105"/>
            <a:ext cx="5594465" cy="4696691"/>
          </a:xfrm>
          <a:custGeom>
            <a:avLst/>
            <a:gdLst>
              <a:gd name="connsiteX0" fmla="*/ 5594465 w 5594465"/>
              <a:gd name="connsiteY0" fmla="*/ 0 h 4696691"/>
              <a:gd name="connsiteX1" fmla="*/ 4655127 w 5594465"/>
              <a:gd name="connsiteY1" fmla="*/ 58190 h 4696691"/>
              <a:gd name="connsiteX2" fmla="*/ 3524596 w 5594465"/>
              <a:gd name="connsiteY2" fmla="*/ 432262 h 4696691"/>
              <a:gd name="connsiteX3" fmla="*/ 3350029 w 5594465"/>
              <a:gd name="connsiteY3" fmla="*/ 598517 h 4696691"/>
              <a:gd name="connsiteX4" fmla="*/ 4023360 w 5594465"/>
              <a:gd name="connsiteY4" fmla="*/ 1080655 h 4696691"/>
              <a:gd name="connsiteX5" fmla="*/ 3366654 w 5594465"/>
              <a:gd name="connsiteY5" fmla="*/ 1936866 h 4696691"/>
              <a:gd name="connsiteX6" fmla="*/ 3316778 w 5594465"/>
              <a:gd name="connsiteY6" fmla="*/ 2128059 h 4696691"/>
              <a:gd name="connsiteX7" fmla="*/ 3075709 w 5594465"/>
              <a:gd name="connsiteY7" fmla="*/ 2402379 h 4696691"/>
              <a:gd name="connsiteX8" fmla="*/ 2951018 w 5594465"/>
              <a:gd name="connsiteY8" fmla="*/ 2552008 h 4696691"/>
              <a:gd name="connsiteX9" fmla="*/ 2934392 w 5594465"/>
              <a:gd name="connsiteY9" fmla="*/ 2934393 h 4696691"/>
              <a:gd name="connsiteX10" fmla="*/ 2859578 w 5594465"/>
              <a:gd name="connsiteY10" fmla="*/ 3009208 h 4696691"/>
              <a:gd name="connsiteX11" fmla="*/ 3092334 w 5594465"/>
              <a:gd name="connsiteY11" fmla="*/ 3300153 h 4696691"/>
              <a:gd name="connsiteX12" fmla="*/ 2128058 w 5594465"/>
              <a:gd name="connsiteY12" fmla="*/ 4023360 h 4696691"/>
              <a:gd name="connsiteX13" fmla="*/ 1945178 w 5594465"/>
              <a:gd name="connsiteY13" fmla="*/ 4289368 h 4696691"/>
              <a:gd name="connsiteX14" fmla="*/ 1487978 w 5594465"/>
              <a:gd name="connsiteY14" fmla="*/ 3915295 h 4696691"/>
              <a:gd name="connsiteX15" fmla="*/ 1238596 w 5594465"/>
              <a:gd name="connsiteY15" fmla="*/ 4696691 h 4696691"/>
              <a:gd name="connsiteX16" fmla="*/ 598516 w 5594465"/>
              <a:gd name="connsiteY16" fmla="*/ 4463935 h 4696691"/>
              <a:gd name="connsiteX17" fmla="*/ 0 w 5594465"/>
              <a:gd name="connsiteY17" fmla="*/ 4422371 h 469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4465" h="4696691">
                <a:moveTo>
                  <a:pt x="5594465" y="0"/>
                </a:moveTo>
                <a:lnTo>
                  <a:pt x="4655127" y="58190"/>
                </a:lnTo>
                <a:lnTo>
                  <a:pt x="3524596" y="432262"/>
                </a:lnTo>
                <a:lnTo>
                  <a:pt x="3350029" y="598517"/>
                </a:lnTo>
                <a:lnTo>
                  <a:pt x="4023360" y="1080655"/>
                </a:lnTo>
                <a:lnTo>
                  <a:pt x="3366654" y="1936866"/>
                </a:lnTo>
                <a:lnTo>
                  <a:pt x="3316778" y="2128059"/>
                </a:lnTo>
                <a:lnTo>
                  <a:pt x="3075709" y="2402379"/>
                </a:lnTo>
                <a:lnTo>
                  <a:pt x="2951018" y="2552008"/>
                </a:lnTo>
                <a:lnTo>
                  <a:pt x="2934392" y="2934393"/>
                </a:lnTo>
                <a:lnTo>
                  <a:pt x="2859578" y="3009208"/>
                </a:lnTo>
                <a:lnTo>
                  <a:pt x="3092334" y="3300153"/>
                </a:lnTo>
                <a:lnTo>
                  <a:pt x="2128058" y="4023360"/>
                </a:lnTo>
                <a:lnTo>
                  <a:pt x="1945178" y="4289368"/>
                </a:lnTo>
                <a:lnTo>
                  <a:pt x="1487978" y="3915295"/>
                </a:lnTo>
                <a:lnTo>
                  <a:pt x="1238596" y="4696691"/>
                </a:lnTo>
                <a:lnTo>
                  <a:pt x="598516" y="4463935"/>
                </a:lnTo>
                <a:lnTo>
                  <a:pt x="0" y="4422371"/>
                </a:lnTo>
              </a:path>
            </a:pathLst>
          </a:cu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5867B96B-B5E7-5D48-8D1B-A3DDA8288145}"/>
              </a:ext>
            </a:extLst>
          </p:cNvPr>
          <p:cNvSpPr/>
          <p:nvPr/>
        </p:nvSpPr>
        <p:spPr>
          <a:xfrm>
            <a:off x="4259036" y="2196193"/>
            <a:ext cx="3469821" cy="3526971"/>
          </a:xfrm>
          <a:custGeom>
            <a:avLst/>
            <a:gdLst>
              <a:gd name="connsiteX0" fmla="*/ 3469821 w 3469821"/>
              <a:gd name="connsiteY0" fmla="*/ 0 h 3526971"/>
              <a:gd name="connsiteX1" fmla="*/ 2057400 w 3469821"/>
              <a:gd name="connsiteY1" fmla="*/ 1338943 h 3526971"/>
              <a:gd name="connsiteX2" fmla="*/ 1363435 w 3469821"/>
              <a:gd name="connsiteY2" fmla="*/ 1420586 h 3526971"/>
              <a:gd name="connsiteX3" fmla="*/ 579664 w 3469821"/>
              <a:gd name="connsiteY3" fmla="*/ 1314450 h 3526971"/>
              <a:gd name="connsiteX4" fmla="*/ 440871 w 3469821"/>
              <a:gd name="connsiteY4" fmla="*/ 2310493 h 3526971"/>
              <a:gd name="connsiteX5" fmla="*/ 514350 w 3469821"/>
              <a:gd name="connsiteY5" fmla="*/ 2726871 h 3526971"/>
              <a:gd name="connsiteX6" fmla="*/ 506185 w 3469821"/>
              <a:gd name="connsiteY6" fmla="*/ 3028950 h 3526971"/>
              <a:gd name="connsiteX7" fmla="*/ 32657 w 3469821"/>
              <a:gd name="connsiteY7" fmla="*/ 2996293 h 3526971"/>
              <a:gd name="connsiteX8" fmla="*/ 0 w 3469821"/>
              <a:gd name="connsiteY8" fmla="*/ 3526971 h 352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9821" h="3526971">
                <a:moveTo>
                  <a:pt x="3469821" y="0"/>
                </a:moveTo>
                <a:lnTo>
                  <a:pt x="2057400" y="1338943"/>
                </a:lnTo>
                <a:lnTo>
                  <a:pt x="1363435" y="1420586"/>
                </a:lnTo>
                <a:lnTo>
                  <a:pt x="579664" y="1314450"/>
                </a:lnTo>
                <a:lnTo>
                  <a:pt x="440871" y="2310493"/>
                </a:lnTo>
                <a:lnTo>
                  <a:pt x="514350" y="2726871"/>
                </a:lnTo>
                <a:lnTo>
                  <a:pt x="506185" y="3028950"/>
                </a:lnTo>
                <a:lnTo>
                  <a:pt x="32657" y="2996293"/>
                </a:lnTo>
                <a:lnTo>
                  <a:pt x="0" y="3526971"/>
                </a:lnTo>
              </a:path>
            </a:pathLst>
          </a:custGeom>
          <a:noFill/>
          <a:ln w="762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B6DE6816-6087-5A44-BB9C-2A60850D9344}"/>
              </a:ext>
            </a:extLst>
          </p:cNvPr>
          <p:cNvSpPr>
            <a:spLocks noChangeAspect="1"/>
          </p:cNvSpPr>
          <p:nvPr/>
        </p:nvSpPr>
        <p:spPr>
          <a:xfrm>
            <a:off x="4232031" y="5615354"/>
            <a:ext cx="365760" cy="36576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grpSp>
        <p:nvGrpSpPr>
          <p:cNvPr id="12" name="Group 11">
            <a:extLst>
              <a:ext uri="{FF2B5EF4-FFF2-40B4-BE49-F238E27FC236}">
                <a16:creationId xmlns:a16="http://schemas.microsoft.com/office/drawing/2014/main" id="{8C8E0E47-9860-D046-8B6F-B1263C0DEA72}"/>
              </a:ext>
            </a:extLst>
          </p:cNvPr>
          <p:cNvGrpSpPr/>
          <p:nvPr/>
        </p:nvGrpSpPr>
        <p:grpSpPr>
          <a:xfrm>
            <a:off x="7955791" y="3914134"/>
            <a:ext cx="1867157" cy="612648"/>
            <a:chOff x="6431791" y="3914134"/>
            <a:chExt cx="1867157" cy="612648"/>
          </a:xfrm>
        </p:grpSpPr>
        <p:sp>
          <p:nvSpPr>
            <p:cNvPr id="13" name="Rounded Rectangular Callout 12">
              <a:extLst>
                <a:ext uri="{FF2B5EF4-FFF2-40B4-BE49-F238E27FC236}">
                  <a16:creationId xmlns:a16="http://schemas.microsoft.com/office/drawing/2014/main" id="{3505C905-6D60-9341-937E-C8FEA45EA5FD}"/>
                </a:ext>
              </a:extLst>
            </p:cNvPr>
            <p:cNvSpPr/>
            <p:nvPr/>
          </p:nvSpPr>
          <p:spPr>
            <a:xfrm>
              <a:off x="6431791" y="3914134"/>
              <a:ext cx="1867157" cy="612648"/>
            </a:xfrm>
            <a:prstGeom prst="wedgeRoundRectCallout">
              <a:avLst>
                <a:gd name="adj1" fmla="val 40774"/>
                <a:gd name="adj2" fmla="val 75826"/>
                <a:gd name="adj3" fmla="val 16667"/>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Why not            ? </a:t>
              </a:r>
            </a:p>
          </p:txBody>
        </p:sp>
        <p:cxnSp>
          <p:nvCxnSpPr>
            <p:cNvPr id="14" name="Straight Connector 13">
              <a:extLst>
                <a:ext uri="{FF2B5EF4-FFF2-40B4-BE49-F238E27FC236}">
                  <a16:creationId xmlns:a16="http://schemas.microsoft.com/office/drawing/2014/main" id="{D67580BC-3928-8F45-BC72-ECF06F69A0AE}"/>
                </a:ext>
              </a:extLst>
            </p:cNvPr>
            <p:cNvCxnSpPr/>
            <p:nvPr/>
          </p:nvCxnSpPr>
          <p:spPr>
            <a:xfrm>
              <a:off x="7479486" y="4234543"/>
              <a:ext cx="45720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FCFE744-63C2-274F-ABF4-0FC557A11DF8}"/>
              </a:ext>
            </a:extLst>
          </p:cNvPr>
          <p:cNvGrpSpPr/>
          <p:nvPr/>
        </p:nvGrpSpPr>
        <p:grpSpPr>
          <a:xfrm>
            <a:off x="3061749" y="1431464"/>
            <a:ext cx="898850" cy="612648"/>
            <a:chOff x="1537749" y="1431464"/>
            <a:chExt cx="898850" cy="612648"/>
          </a:xfrm>
        </p:grpSpPr>
        <p:sp>
          <p:nvSpPr>
            <p:cNvPr id="16" name="Rounded Rectangular Callout 15">
              <a:extLst>
                <a:ext uri="{FF2B5EF4-FFF2-40B4-BE49-F238E27FC236}">
                  <a16:creationId xmlns:a16="http://schemas.microsoft.com/office/drawing/2014/main" id="{47EB8575-D789-5740-938C-B58C488FF52F}"/>
                </a:ext>
              </a:extLst>
            </p:cNvPr>
            <p:cNvSpPr/>
            <p:nvPr/>
          </p:nvSpPr>
          <p:spPr>
            <a:xfrm>
              <a:off x="1537749" y="1431464"/>
              <a:ext cx="898850" cy="612648"/>
            </a:xfrm>
            <a:prstGeom prst="wedgeRoundRectCallout">
              <a:avLst>
                <a:gd name="adj1" fmla="val -82154"/>
                <a:gd name="adj2" fmla="val 42408"/>
                <a:gd name="adj3" fmla="val 16667"/>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D267A93-7AC9-644A-B425-1CC02C28CAAB}"/>
                </a:ext>
              </a:extLst>
            </p:cNvPr>
            <p:cNvCxnSpPr/>
            <p:nvPr/>
          </p:nvCxnSpPr>
          <p:spPr>
            <a:xfrm>
              <a:off x="1758574" y="1737788"/>
              <a:ext cx="4572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BF053413-65F6-7648-826F-E326580BBD5A}"/>
              </a:ext>
            </a:extLst>
          </p:cNvPr>
          <p:cNvGrpSpPr/>
          <p:nvPr/>
        </p:nvGrpSpPr>
        <p:grpSpPr>
          <a:xfrm>
            <a:off x="3061749" y="2235870"/>
            <a:ext cx="898850" cy="612648"/>
            <a:chOff x="1537749" y="1431464"/>
            <a:chExt cx="898850" cy="612648"/>
          </a:xfrm>
        </p:grpSpPr>
        <p:sp>
          <p:nvSpPr>
            <p:cNvPr id="19" name="Rounded Rectangular Callout 18">
              <a:extLst>
                <a:ext uri="{FF2B5EF4-FFF2-40B4-BE49-F238E27FC236}">
                  <a16:creationId xmlns:a16="http://schemas.microsoft.com/office/drawing/2014/main" id="{0CABEA69-2331-4A4A-9EC2-7894F254CCAD}"/>
                </a:ext>
              </a:extLst>
            </p:cNvPr>
            <p:cNvSpPr/>
            <p:nvPr/>
          </p:nvSpPr>
          <p:spPr>
            <a:xfrm>
              <a:off x="1537749" y="1431464"/>
              <a:ext cx="898850" cy="612648"/>
            </a:xfrm>
            <a:prstGeom prst="wedgeRoundRectCallout">
              <a:avLst>
                <a:gd name="adj1" fmla="val -82154"/>
                <a:gd name="adj2" fmla="val -46434"/>
                <a:gd name="adj3" fmla="val 16667"/>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3F34471-67BC-B441-B908-7A8A900AC369}"/>
                </a:ext>
              </a:extLst>
            </p:cNvPr>
            <p:cNvCxnSpPr/>
            <p:nvPr/>
          </p:nvCxnSpPr>
          <p:spPr>
            <a:xfrm>
              <a:off x="1758574" y="1737788"/>
              <a:ext cx="45720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84EC9C74-2B5F-A247-8BFE-F5E4A0996BB5}"/>
              </a:ext>
            </a:extLst>
          </p:cNvPr>
          <p:cNvPicPr>
            <a:picLocks noChangeAspect="1"/>
          </p:cNvPicPr>
          <p:nvPr/>
        </p:nvPicPr>
        <p:blipFill>
          <a:blip r:embed="rId6"/>
          <a:stretch>
            <a:fillRect/>
          </a:stretch>
        </p:blipFill>
        <p:spPr>
          <a:xfrm>
            <a:off x="4296206" y="3914134"/>
            <a:ext cx="822960" cy="491065"/>
          </a:xfrm>
          <a:prstGeom prst="rect">
            <a:avLst/>
          </a:prstGeom>
        </p:spPr>
      </p:pic>
      <p:sp>
        <p:nvSpPr>
          <p:cNvPr id="22" name="Slide Number Placeholder 21">
            <a:extLst>
              <a:ext uri="{FF2B5EF4-FFF2-40B4-BE49-F238E27FC236}">
                <a16:creationId xmlns:a16="http://schemas.microsoft.com/office/drawing/2014/main" id="{1BEA5B45-D702-9C4D-A313-B313A1F2D390}"/>
              </a:ext>
            </a:extLst>
          </p:cNvPr>
          <p:cNvSpPr>
            <a:spLocks noGrp="1"/>
          </p:cNvSpPr>
          <p:nvPr>
            <p:ph type="sldNum" sz="quarter" idx="12"/>
          </p:nvPr>
        </p:nvSpPr>
        <p:spPr/>
        <p:txBody>
          <a:bodyPr/>
          <a:lstStyle/>
          <a:p>
            <a:fld id="{A22F3049-4D5D-CD49-9C0B-231D69548CC5}" type="slidenum">
              <a:rPr lang="en-US" smtClean="0"/>
              <a:t>24</a:t>
            </a:fld>
            <a:endParaRPr lang="en-US"/>
          </a:p>
        </p:txBody>
      </p:sp>
    </p:spTree>
    <p:extLst>
      <p:ext uri="{BB962C8B-B14F-4D97-AF65-F5344CB8AC3E}">
        <p14:creationId xmlns:p14="http://schemas.microsoft.com/office/powerpoint/2010/main" val="45217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F505-F74F-8D45-BE59-976569051E68}"/>
              </a:ext>
            </a:extLst>
          </p:cNvPr>
          <p:cNvSpPr>
            <a:spLocks noGrp="1"/>
          </p:cNvSpPr>
          <p:nvPr>
            <p:ph type="title"/>
          </p:nvPr>
        </p:nvSpPr>
        <p:spPr/>
        <p:txBody>
          <a:bodyPr/>
          <a:lstStyle/>
          <a:p>
            <a:r>
              <a:rPr lang="en-US" dirty="0"/>
              <a:t>User Query as Planning Constraint</a:t>
            </a:r>
          </a:p>
        </p:txBody>
      </p:sp>
      <p:grpSp>
        <p:nvGrpSpPr>
          <p:cNvPr id="4" name="Group 3">
            <a:extLst>
              <a:ext uri="{FF2B5EF4-FFF2-40B4-BE49-F238E27FC236}">
                <a16:creationId xmlns:a16="http://schemas.microsoft.com/office/drawing/2014/main" id="{F04DD59F-49B4-8E4A-AD3F-4DFF7318D945}"/>
              </a:ext>
            </a:extLst>
          </p:cNvPr>
          <p:cNvGrpSpPr/>
          <p:nvPr/>
        </p:nvGrpSpPr>
        <p:grpSpPr>
          <a:xfrm>
            <a:off x="9837810" y="3466055"/>
            <a:ext cx="1301125" cy="1082528"/>
            <a:chOff x="7688190" y="4690610"/>
            <a:chExt cx="1301125" cy="1082528"/>
          </a:xfrm>
        </p:grpSpPr>
        <p:pic>
          <p:nvPicPr>
            <p:cNvPr id="5" name="Picture 4">
              <a:extLst>
                <a:ext uri="{FF2B5EF4-FFF2-40B4-BE49-F238E27FC236}">
                  <a16:creationId xmlns:a16="http://schemas.microsoft.com/office/drawing/2014/main" id="{85959486-BA3A-6E42-8F1D-D24B1808BE1A}"/>
                </a:ext>
              </a:extLst>
            </p:cNvPr>
            <p:cNvPicPr>
              <a:picLocks noChangeAspect="1"/>
            </p:cNvPicPr>
            <p:nvPr/>
          </p:nvPicPr>
          <p:blipFill>
            <a:blip r:embed="rId3"/>
            <a:stretch>
              <a:fillRect/>
            </a:stretch>
          </p:blipFill>
          <p:spPr>
            <a:xfrm>
              <a:off x="7993692" y="4690610"/>
              <a:ext cx="690120" cy="690120"/>
            </a:xfrm>
            <a:prstGeom prst="rect">
              <a:avLst/>
            </a:prstGeom>
          </p:spPr>
        </p:pic>
        <p:sp>
          <p:nvSpPr>
            <p:cNvPr id="6" name="TextBox 5">
              <a:extLst>
                <a:ext uri="{FF2B5EF4-FFF2-40B4-BE49-F238E27FC236}">
                  <a16:creationId xmlns:a16="http://schemas.microsoft.com/office/drawing/2014/main" id="{1D0868DA-5F6F-674A-A8CA-3015336A25F1}"/>
                </a:ext>
              </a:extLst>
            </p:cNvPr>
            <p:cNvSpPr txBox="1"/>
            <p:nvPr/>
          </p:nvSpPr>
          <p:spPr>
            <a:xfrm>
              <a:off x="7688190" y="5403806"/>
              <a:ext cx="1301125" cy="369332"/>
            </a:xfrm>
            <a:prstGeom prst="rect">
              <a:avLst/>
            </a:prstGeom>
            <a:noFill/>
          </p:spPr>
          <p:txBody>
            <a:bodyPr wrap="none" rtlCol="0">
              <a:spAutoFit/>
            </a:bodyPr>
            <a:lstStyle/>
            <a:p>
              <a:r>
                <a:rPr lang="en-US" dirty="0"/>
                <a:t>Re-Planning</a:t>
              </a:r>
            </a:p>
          </p:txBody>
        </p:sp>
      </p:grpSp>
      <p:grpSp>
        <p:nvGrpSpPr>
          <p:cNvPr id="27" name="Group 26">
            <a:extLst>
              <a:ext uri="{FF2B5EF4-FFF2-40B4-BE49-F238E27FC236}">
                <a16:creationId xmlns:a16="http://schemas.microsoft.com/office/drawing/2014/main" id="{5B019EEC-1B84-AE4A-A33E-777E8E5931AB}"/>
              </a:ext>
            </a:extLst>
          </p:cNvPr>
          <p:cNvGrpSpPr/>
          <p:nvPr/>
        </p:nvGrpSpPr>
        <p:grpSpPr>
          <a:xfrm>
            <a:off x="5308267" y="1550214"/>
            <a:ext cx="2913321" cy="2025282"/>
            <a:chOff x="5308267" y="1550214"/>
            <a:chExt cx="2913321" cy="2025282"/>
          </a:xfrm>
        </p:grpSpPr>
        <p:sp>
          <p:nvSpPr>
            <p:cNvPr id="8" name="TextBox 7">
              <a:extLst>
                <a:ext uri="{FF2B5EF4-FFF2-40B4-BE49-F238E27FC236}">
                  <a16:creationId xmlns:a16="http://schemas.microsoft.com/office/drawing/2014/main" id="{B94414EB-BCF8-264D-86F5-41B875E1A35B}"/>
                </a:ext>
              </a:extLst>
            </p:cNvPr>
            <p:cNvSpPr txBox="1"/>
            <p:nvPr/>
          </p:nvSpPr>
          <p:spPr>
            <a:xfrm>
              <a:off x="6189193" y="3206164"/>
              <a:ext cx="1151469" cy="369332"/>
            </a:xfrm>
            <a:prstGeom prst="rect">
              <a:avLst/>
            </a:prstGeom>
            <a:noFill/>
          </p:spPr>
          <p:txBody>
            <a:bodyPr wrap="none" rtlCol="0">
              <a:spAutoFit/>
            </a:bodyPr>
            <a:lstStyle/>
            <a:p>
              <a:r>
                <a:rPr lang="en-US" dirty="0"/>
                <a:t>Constraint</a:t>
              </a:r>
            </a:p>
          </p:txBody>
        </p:sp>
        <p:grpSp>
          <p:nvGrpSpPr>
            <p:cNvPr id="3" name="Group 2">
              <a:extLst>
                <a:ext uri="{FF2B5EF4-FFF2-40B4-BE49-F238E27FC236}">
                  <a16:creationId xmlns:a16="http://schemas.microsoft.com/office/drawing/2014/main" id="{21D8FEF7-9950-634A-9CF4-3202B373C02D}"/>
                </a:ext>
              </a:extLst>
            </p:cNvPr>
            <p:cNvGrpSpPr/>
            <p:nvPr/>
          </p:nvGrpSpPr>
          <p:grpSpPr>
            <a:xfrm>
              <a:off x="5308267" y="1550214"/>
              <a:ext cx="2913321" cy="1655950"/>
              <a:chOff x="5308267" y="1550214"/>
              <a:chExt cx="2913321" cy="1655950"/>
            </a:xfrm>
          </p:grpSpPr>
          <p:pic>
            <p:nvPicPr>
              <p:cNvPr id="10" name="Content Placeholder 8" descr="A close up of a map&#10;&#10;Description automatically generated">
                <a:extLst>
                  <a:ext uri="{FF2B5EF4-FFF2-40B4-BE49-F238E27FC236}">
                    <a16:creationId xmlns:a16="http://schemas.microsoft.com/office/drawing/2014/main" id="{816B1D8A-D59E-9740-BCA6-7C186AAF62AC}"/>
                  </a:ext>
                </a:extLst>
              </p:cNvPr>
              <p:cNvPicPr>
                <a:picLocks noChangeAspect="1"/>
              </p:cNvPicPr>
              <p:nvPr/>
            </p:nvPicPr>
            <p:blipFill>
              <a:blip r:embed="rId4">
                <a:alphaModFix amt="85000"/>
              </a:blip>
              <a:stretch>
                <a:fillRect/>
              </a:stretch>
            </p:blipFill>
            <p:spPr>
              <a:xfrm>
                <a:off x="5308267" y="1550214"/>
                <a:ext cx="2913321" cy="1655950"/>
              </a:xfrm>
              <a:prstGeom prst="rect">
                <a:avLst/>
              </a:prstGeom>
              <a:ln w="76200">
                <a:noFill/>
              </a:ln>
            </p:spPr>
          </p:pic>
          <p:sp>
            <p:nvSpPr>
              <p:cNvPr id="11" name="Freeform 10">
                <a:extLst>
                  <a:ext uri="{FF2B5EF4-FFF2-40B4-BE49-F238E27FC236}">
                    <a16:creationId xmlns:a16="http://schemas.microsoft.com/office/drawing/2014/main" id="{2167B6FC-88C4-7E42-B5A2-DA485F22A100}"/>
                  </a:ext>
                </a:extLst>
              </p:cNvPr>
              <p:cNvSpPr/>
              <p:nvPr/>
            </p:nvSpPr>
            <p:spPr>
              <a:xfrm>
                <a:off x="6179662" y="1827601"/>
                <a:ext cx="1105501" cy="1123709"/>
              </a:xfrm>
              <a:custGeom>
                <a:avLst/>
                <a:gdLst>
                  <a:gd name="connsiteX0" fmla="*/ 3469821 w 3469821"/>
                  <a:gd name="connsiteY0" fmla="*/ 0 h 3526971"/>
                  <a:gd name="connsiteX1" fmla="*/ 2057400 w 3469821"/>
                  <a:gd name="connsiteY1" fmla="*/ 1338943 h 3526971"/>
                  <a:gd name="connsiteX2" fmla="*/ 1363435 w 3469821"/>
                  <a:gd name="connsiteY2" fmla="*/ 1420586 h 3526971"/>
                  <a:gd name="connsiteX3" fmla="*/ 579664 w 3469821"/>
                  <a:gd name="connsiteY3" fmla="*/ 1314450 h 3526971"/>
                  <a:gd name="connsiteX4" fmla="*/ 440871 w 3469821"/>
                  <a:gd name="connsiteY4" fmla="*/ 2310493 h 3526971"/>
                  <a:gd name="connsiteX5" fmla="*/ 514350 w 3469821"/>
                  <a:gd name="connsiteY5" fmla="*/ 2726871 h 3526971"/>
                  <a:gd name="connsiteX6" fmla="*/ 506185 w 3469821"/>
                  <a:gd name="connsiteY6" fmla="*/ 3028950 h 3526971"/>
                  <a:gd name="connsiteX7" fmla="*/ 32657 w 3469821"/>
                  <a:gd name="connsiteY7" fmla="*/ 2996293 h 3526971"/>
                  <a:gd name="connsiteX8" fmla="*/ 0 w 3469821"/>
                  <a:gd name="connsiteY8" fmla="*/ 3526971 h 352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9821" h="3526971">
                    <a:moveTo>
                      <a:pt x="3469821" y="0"/>
                    </a:moveTo>
                    <a:lnTo>
                      <a:pt x="2057400" y="1338943"/>
                    </a:lnTo>
                    <a:lnTo>
                      <a:pt x="1363435" y="1420586"/>
                    </a:lnTo>
                    <a:lnTo>
                      <a:pt x="579664" y="1314450"/>
                    </a:lnTo>
                    <a:lnTo>
                      <a:pt x="440871" y="2310493"/>
                    </a:lnTo>
                    <a:lnTo>
                      <a:pt x="514350" y="2726871"/>
                    </a:lnTo>
                    <a:lnTo>
                      <a:pt x="506185" y="3028950"/>
                    </a:lnTo>
                    <a:lnTo>
                      <a:pt x="32657" y="2996293"/>
                    </a:lnTo>
                    <a:lnTo>
                      <a:pt x="0" y="3526971"/>
                    </a:lnTo>
                  </a:path>
                </a:pathLst>
              </a:cu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TextBox 11">
            <a:extLst>
              <a:ext uri="{FF2B5EF4-FFF2-40B4-BE49-F238E27FC236}">
                <a16:creationId xmlns:a16="http://schemas.microsoft.com/office/drawing/2014/main" id="{48CAB2A2-4BF1-DC40-BE9B-02F8F19485FC}"/>
              </a:ext>
            </a:extLst>
          </p:cNvPr>
          <p:cNvSpPr txBox="1"/>
          <p:nvPr/>
        </p:nvSpPr>
        <p:spPr>
          <a:xfrm>
            <a:off x="4087950" y="2066278"/>
            <a:ext cx="567784" cy="1015663"/>
          </a:xfrm>
          <a:prstGeom prst="rect">
            <a:avLst/>
          </a:prstGeom>
          <a:noFill/>
        </p:spPr>
        <p:txBody>
          <a:bodyPr wrap="none" rtlCol="0">
            <a:spAutoFit/>
          </a:bodyPr>
          <a:lstStyle/>
          <a:p>
            <a:r>
              <a:rPr lang="en-US" sz="6000" dirty="0"/>
              <a:t>+</a:t>
            </a:r>
          </a:p>
        </p:txBody>
      </p:sp>
      <p:grpSp>
        <p:nvGrpSpPr>
          <p:cNvPr id="13" name="Group 12">
            <a:extLst>
              <a:ext uri="{FF2B5EF4-FFF2-40B4-BE49-F238E27FC236}">
                <a16:creationId xmlns:a16="http://schemas.microsoft.com/office/drawing/2014/main" id="{6D4AC7D9-074E-9D46-9F3F-F7F98A8F5CC6}"/>
              </a:ext>
            </a:extLst>
          </p:cNvPr>
          <p:cNvGrpSpPr/>
          <p:nvPr/>
        </p:nvGrpSpPr>
        <p:grpSpPr>
          <a:xfrm>
            <a:off x="5308266" y="4473358"/>
            <a:ext cx="2913322" cy="2087245"/>
            <a:chOff x="3446436" y="4628648"/>
            <a:chExt cx="2913322" cy="2087245"/>
          </a:xfrm>
        </p:grpSpPr>
        <p:grpSp>
          <p:nvGrpSpPr>
            <p:cNvPr id="14" name="Group 13">
              <a:extLst>
                <a:ext uri="{FF2B5EF4-FFF2-40B4-BE49-F238E27FC236}">
                  <a16:creationId xmlns:a16="http://schemas.microsoft.com/office/drawing/2014/main" id="{307394F8-5264-0340-B97F-5DFA581A6758}"/>
                </a:ext>
              </a:extLst>
            </p:cNvPr>
            <p:cNvGrpSpPr/>
            <p:nvPr/>
          </p:nvGrpSpPr>
          <p:grpSpPr>
            <a:xfrm>
              <a:off x="3446436" y="4628648"/>
              <a:ext cx="2913322" cy="1655951"/>
              <a:chOff x="0" y="1325563"/>
              <a:chExt cx="9144000" cy="5197507"/>
            </a:xfrm>
          </p:grpSpPr>
          <p:pic>
            <p:nvPicPr>
              <p:cNvPr id="16" name="Content Placeholder 8" descr="A close up of a map&#10;&#10;Description automatically generated">
                <a:extLst>
                  <a:ext uri="{FF2B5EF4-FFF2-40B4-BE49-F238E27FC236}">
                    <a16:creationId xmlns:a16="http://schemas.microsoft.com/office/drawing/2014/main" id="{F7DB2048-BA2E-B04C-B6D0-DA46D4D5A024}"/>
                  </a:ext>
                </a:extLst>
              </p:cNvPr>
              <p:cNvPicPr>
                <a:picLocks noChangeAspect="1"/>
              </p:cNvPicPr>
              <p:nvPr/>
            </p:nvPicPr>
            <p:blipFill>
              <a:blip r:embed="rId4">
                <a:alphaModFix amt="85000"/>
              </a:blip>
              <a:stretch>
                <a:fillRect/>
              </a:stretch>
            </p:blipFill>
            <p:spPr>
              <a:xfrm>
                <a:off x="0" y="1325563"/>
                <a:ext cx="9144000" cy="5197507"/>
              </a:xfrm>
              <a:prstGeom prst="rect">
                <a:avLst/>
              </a:prstGeom>
              <a:ln w="76200">
                <a:noFill/>
              </a:ln>
            </p:spPr>
          </p:pic>
          <p:sp>
            <p:nvSpPr>
              <p:cNvPr id="17" name="Freeform 16">
                <a:extLst>
                  <a:ext uri="{FF2B5EF4-FFF2-40B4-BE49-F238E27FC236}">
                    <a16:creationId xmlns:a16="http://schemas.microsoft.com/office/drawing/2014/main" id="{444DC3D1-36DF-BA48-A55E-6DD0335A33EC}"/>
                  </a:ext>
                </a:extLst>
              </p:cNvPr>
              <p:cNvSpPr/>
              <p:nvPr/>
            </p:nvSpPr>
            <p:spPr>
              <a:xfrm>
                <a:off x="451262" y="1520042"/>
                <a:ext cx="8027720" cy="4476997"/>
              </a:xfrm>
              <a:custGeom>
                <a:avLst/>
                <a:gdLst>
                  <a:gd name="connsiteX0" fmla="*/ 8027720 w 8027720"/>
                  <a:gd name="connsiteY0" fmla="*/ 0 h 4476997"/>
                  <a:gd name="connsiteX1" fmla="*/ 7065819 w 8027720"/>
                  <a:gd name="connsiteY1" fmla="*/ 59376 h 4476997"/>
                  <a:gd name="connsiteX2" fmla="*/ 5937663 w 8027720"/>
                  <a:gd name="connsiteY2" fmla="*/ 439387 h 4476997"/>
                  <a:gd name="connsiteX3" fmla="*/ 4322619 w 8027720"/>
                  <a:gd name="connsiteY3" fmla="*/ 1971303 h 4476997"/>
                  <a:gd name="connsiteX4" fmla="*/ 3621974 w 8027720"/>
                  <a:gd name="connsiteY4" fmla="*/ 2042555 h 4476997"/>
                  <a:gd name="connsiteX5" fmla="*/ 2826328 w 8027720"/>
                  <a:gd name="connsiteY5" fmla="*/ 1935677 h 4476997"/>
                  <a:gd name="connsiteX6" fmla="*/ 1223159 w 8027720"/>
                  <a:gd name="connsiteY6" fmla="*/ 2173184 h 4476997"/>
                  <a:gd name="connsiteX7" fmla="*/ 0 w 8027720"/>
                  <a:gd name="connsiteY7" fmla="*/ 2481942 h 4476997"/>
                  <a:gd name="connsiteX8" fmla="*/ 249382 w 8027720"/>
                  <a:gd name="connsiteY8" fmla="*/ 3633849 h 4476997"/>
                  <a:gd name="connsiteX9" fmla="*/ 1591294 w 8027720"/>
                  <a:gd name="connsiteY9" fmla="*/ 3598223 h 4476997"/>
                  <a:gd name="connsiteX10" fmla="*/ 1543793 w 8027720"/>
                  <a:gd name="connsiteY10" fmla="*/ 4476997 h 4476997"/>
                  <a:gd name="connsiteX11" fmla="*/ 2327564 w 8027720"/>
                  <a:gd name="connsiteY11" fmla="*/ 4476997 h 44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7720" h="4476997">
                    <a:moveTo>
                      <a:pt x="8027720" y="0"/>
                    </a:moveTo>
                    <a:lnTo>
                      <a:pt x="7065819" y="59376"/>
                    </a:lnTo>
                    <a:lnTo>
                      <a:pt x="5937663" y="439387"/>
                    </a:lnTo>
                    <a:lnTo>
                      <a:pt x="4322619" y="1971303"/>
                    </a:lnTo>
                    <a:lnTo>
                      <a:pt x="3621974" y="2042555"/>
                    </a:lnTo>
                    <a:lnTo>
                      <a:pt x="2826328" y="1935677"/>
                    </a:lnTo>
                    <a:lnTo>
                      <a:pt x="1223159" y="2173184"/>
                    </a:lnTo>
                    <a:lnTo>
                      <a:pt x="0" y="2481942"/>
                    </a:lnTo>
                    <a:lnTo>
                      <a:pt x="249382" y="3633849"/>
                    </a:lnTo>
                    <a:lnTo>
                      <a:pt x="1591294" y="3598223"/>
                    </a:lnTo>
                    <a:lnTo>
                      <a:pt x="1543793" y="4476997"/>
                    </a:lnTo>
                    <a:lnTo>
                      <a:pt x="2327564" y="4476997"/>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0DB4ADFA-9442-A541-B2DC-9A88014FDB46}"/>
                </a:ext>
              </a:extLst>
            </p:cNvPr>
            <p:cNvSpPr txBox="1"/>
            <p:nvPr/>
          </p:nvSpPr>
          <p:spPr>
            <a:xfrm>
              <a:off x="3879644" y="6346561"/>
              <a:ext cx="2046907" cy="369332"/>
            </a:xfrm>
            <a:prstGeom prst="rect">
              <a:avLst/>
            </a:prstGeom>
            <a:noFill/>
          </p:spPr>
          <p:txBody>
            <a:bodyPr wrap="none" rtlCol="0">
              <a:spAutoFit/>
            </a:bodyPr>
            <a:lstStyle/>
            <a:p>
              <a:r>
                <a:rPr lang="en-US" dirty="0"/>
                <a:t>Alternative Solution</a:t>
              </a:r>
            </a:p>
          </p:txBody>
        </p:sp>
      </p:grpSp>
      <p:grpSp>
        <p:nvGrpSpPr>
          <p:cNvPr id="18" name="Group 17">
            <a:extLst>
              <a:ext uri="{FF2B5EF4-FFF2-40B4-BE49-F238E27FC236}">
                <a16:creationId xmlns:a16="http://schemas.microsoft.com/office/drawing/2014/main" id="{DD56E69E-A68F-7249-85C3-AA23777F7B0B}"/>
              </a:ext>
            </a:extLst>
          </p:cNvPr>
          <p:cNvGrpSpPr/>
          <p:nvPr/>
        </p:nvGrpSpPr>
        <p:grpSpPr>
          <a:xfrm>
            <a:off x="838200" y="1550214"/>
            <a:ext cx="2743200" cy="2380467"/>
            <a:chOff x="675555" y="1546590"/>
            <a:chExt cx="2743200" cy="2380467"/>
          </a:xfrm>
        </p:grpSpPr>
        <p:pic>
          <p:nvPicPr>
            <p:cNvPr id="19" name="Picture 18">
              <a:extLst>
                <a:ext uri="{FF2B5EF4-FFF2-40B4-BE49-F238E27FC236}">
                  <a16:creationId xmlns:a16="http://schemas.microsoft.com/office/drawing/2014/main" id="{DFD61BE4-124E-4A4D-B7AA-0D5293ACCA41}"/>
                </a:ext>
              </a:extLst>
            </p:cNvPr>
            <p:cNvPicPr>
              <a:picLocks noChangeAspect="1"/>
            </p:cNvPicPr>
            <p:nvPr/>
          </p:nvPicPr>
          <p:blipFill>
            <a:blip r:embed="rId5"/>
            <a:stretch>
              <a:fillRect/>
            </a:stretch>
          </p:blipFill>
          <p:spPr>
            <a:xfrm>
              <a:off x="675555" y="1546590"/>
              <a:ext cx="2743200" cy="2194556"/>
            </a:xfrm>
            <a:prstGeom prst="rect">
              <a:avLst/>
            </a:prstGeom>
          </p:spPr>
        </p:pic>
        <p:sp>
          <p:nvSpPr>
            <p:cNvPr id="20" name="TextBox 19">
              <a:extLst>
                <a:ext uri="{FF2B5EF4-FFF2-40B4-BE49-F238E27FC236}">
                  <a16:creationId xmlns:a16="http://schemas.microsoft.com/office/drawing/2014/main" id="{A7EB396B-9C2E-3040-A3C6-80F4EC0C53A4}"/>
                </a:ext>
              </a:extLst>
            </p:cNvPr>
            <p:cNvSpPr txBox="1"/>
            <p:nvPr/>
          </p:nvSpPr>
          <p:spPr>
            <a:xfrm>
              <a:off x="1725592" y="3557725"/>
              <a:ext cx="643125" cy="369332"/>
            </a:xfrm>
            <a:prstGeom prst="rect">
              <a:avLst/>
            </a:prstGeom>
            <a:noFill/>
          </p:spPr>
          <p:txBody>
            <a:bodyPr wrap="none" rtlCol="0">
              <a:spAutoFit/>
            </a:bodyPr>
            <a:lstStyle/>
            <a:p>
              <a:r>
                <a:rPr lang="en-US" dirty="0"/>
                <a:t>MDP</a:t>
              </a:r>
            </a:p>
          </p:txBody>
        </p:sp>
      </p:grpSp>
      <p:sp>
        <p:nvSpPr>
          <p:cNvPr id="21" name="Bent Arrow 20">
            <a:extLst>
              <a:ext uri="{FF2B5EF4-FFF2-40B4-BE49-F238E27FC236}">
                <a16:creationId xmlns:a16="http://schemas.microsoft.com/office/drawing/2014/main" id="{B2866ED1-CDA1-4441-A6F5-57E205FEE86C}"/>
              </a:ext>
            </a:extLst>
          </p:cNvPr>
          <p:cNvSpPr/>
          <p:nvPr/>
        </p:nvSpPr>
        <p:spPr>
          <a:xfrm rot="5400000">
            <a:off x="10031171" y="2055024"/>
            <a:ext cx="914400" cy="914400"/>
          </a:xfrm>
          <a:prstGeom prst="ben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ent Arrow 21">
            <a:extLst>
              <a:ext uri="{FF2B5EF4-FFF2-40B4-BE49-F238E27FC236}">
                <a16:creationId xmlns:a16="http://schemas.microsoft.com/office/drawing/2014/main" id="{976BD8FA-1E6E-074A-84F8-82DC806135E1}"/>
              </a:ext>
            </a:extLst>
          </p:cNvPr>
          <p:cNvSpPr/>
          <p:nvPr/>
        </p:nvSpPr>
        <p:spPr>
          <a:xfrm rot="10800000">
            <a:off x="10031172" y="4844133"/>
            <a:ext cx="914400" cy="914400"/>
          </a:xfrm>
          <a:prstGeom prst="ben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ounded Rectangular Callout 22">
            <a:extLst>
              <a:ext uri="{FF2B5EF4-FFF2-40B4-BE49-F238E27FC236}">
                <a16:creationId xmlns:a16="http://schemas.microsoft.com/office/drawing/2014/main" id="{3376DF19-0576-AF49-A1C2-50E8BF2EC3F9}"/>
              </a:ext>
            </a:extLst>
          </p:cNvPr>
          <p:cNvSpPr/>
          <p:nvPr/>
        </p:nvSpPr>
        <p:spPr>
          <a:xfrm>
            <a:off x="2202836" y="5210656"/>
            <a:ext cx="2553820" cy="612648"/>
          </a:xfrm>
          <a:prstGeom prst="wedgeRoundRectCallout">
            <a:avLst>
              <a:gd name="adj1" fmla="val 65090"/>
              <a:gd name="adj2" fmla="val -26342"/>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User-Guided Explanation</a:t>
            </a:r>
          </a:p>
        </p:txBody>
      </p:sp>
      <p:sp>
        <p:nvSpPr>
          <p:cNvPr id="24" name="TextBox 23">
            <a:extLst>
              <a:ext uri="{FF2B5EF4-FFF2-40B4-BE49-F238E27FC236}">
                <a16:creationId xmlns:a16="http://schemas.microsoft.com/office/drawing/2014/main" id="{DD3EE40C-7691-ED4F-A08A-5A0693D83551}"/>
              </a:ext>
            </a:extLst>
          </p:cNvPr>
          <p:cNvSpPr txBox="1"/>
          <p:nvPr/>
        </p:nvSpPr>
        <p:spPr>
          <a:xfrm>
            <a:off x="3941709" y="3657830"/>
            <a:ext cx="4475905"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C00000"/>
                </a:solidFill>
              </a:rPr>
              <a:t>Different types of constraints</a:t>
            </a:r>
          </a:p>
          <a:p>
            <a:pPr marL="285750" indent="-285750">
              <a:buFont typeface="Arial" panose="020B0604020202020204" pitchFamily="34" charset="0"/>
              <a:buChar char="•"/>
            </a:pPr>
            <a:r>
              <a:rPr lang="en-US" dirty="0">
                <a:solidFill>
                  <a:srgbClr val="C00000"/>
                </a:solidFill>
              </a:rPr>
              <a:t>Different approaches to handle constraints</a:t>
            </a:r>
          </a:p>
        </p:txBody>
      </p:sp>
      <p:pic>
        <p:nvPicPr>
          <p:cNvPr id="25" name="Content Placeholder 24">
            <a:extLst>
              <a:ext uri="{FF2B5EF4-FFF2-40B4-BE49-F238E27FC236}">
                <a16:creationId xmlns:a16="http://schemas.microsoft.com/office/drawing/2014/main" id="{50595730-00F5-9E41-AE4C-6A78B261FA59}"/>
              </a:ext>
            </a:extLst>
          </p:cNvPr>
          <p:cNvPicPr>
            <a:picLocks noGrp="1" noChangeAspect="1"/>
          </p:cNvPicPr>
          <p:nvPr>
            <p:ph idx="1"/>
          </p:nvPr>
        </p:nvPicPr>
        <p:blipFill>
          <a:blip r:embed="rId6"/>
          <a:stretch>
            <a:fillRect/>
          </a:stretch>
        </p:blipFill>
        <p:spPr>
          <a:xfrm>
            <a:off x="8445759" y="1545106"/>
            <a:ext cx="680493" cy="1655064"/>
          </a:xfrm>
          <a:prstGeom prst="rect">
            <a:avLst/>
          </a:prstGeom>
        </p:spPr>
      </p:pic>
      <p:sp>
        <p:nvSpPr>
          <p:cNvPr id="26" name="Slide Number Placeholder 25">
            <a:extLst>
              <a:ext uri="{FF2B5EF4-FFF2-40B4-BE49-F238E27FC236}">
                <a16:creationId xmlns:a16="http://schemas.microsoft.com/office/drawing/2014/main" id="{EB0A2C02-0E04-7A42-A6B4-ECDD918E6E1C}"/>
              </a:ext>
            </a:extLst>
          </p:cNvPr>
          <p:cNvSpPr>
            <a:spLocks noGrp="1"/>
          </p:cNvSpPr>
          <p:nvPr>
            <p:ph type="sldNum" sz="quarter" idx="12"/>
          </p:nvPr>
        </p:nvSpPr>
        <p:spPr/>
        <p:txBody>
          <a:bodyPr/>
          <a:lstStyle/>
          <a:p>
            <a:fld id="{A22F3049-4D5D-CD49-9C0B-231D69548CC5}" type="slidenum">
              <a:rPr lang="en-US" smtClean="0"/>
              <a:t>25</a:t>
            </a:fld>
            <a:endParaRPr lang="en-US"/>
          </a:p>
        </p:txBody>
      </p:sp>
    </p:spTree>
    <p:extLst>
      <p:ext uri="{BB962C8B-B14F-4D97-AF65-F5344CB8AC3E}">
        <p14:creationId xmlns:p14="http://schemas.microsoft.com/office/powerpoint/2010/main" val="366299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animBg="1"/>
      <p:bldP spid="22" grpId="0" animBg="1"/>
      <p:bldP spid="23" grpId="0" animBg="1"/>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805A-2843-7746-805A-17A22E2BB1E9}"/>
              </a:ext>
            </a:extLst>
          </p:cNvPr>
          <p:cNvSpPr>
            <a:spLocks noGrp="1"/>
          </p:cNvSpPr>
          <p:nvPr>
            <p:ph type="title"/>
          </p:nvPr>
        </p:nvSpPr>
        <p:spPr/>
        <p:txBody>
          <a:bodyPr/>
          <a:lstStyle/>
          <a:p>
            <a:r>
              <a:rPr lang="en-US" dirty="0"/>
              <a:t>User Query as LTL Property</a:t>
            </a:r>
          </a:p>
        </p:txBody>
      </p:sp>
      <p:sp>
        <p:nvSpPr>
          <p:cNvPr id="3" name="Content Placeholder 2">
            <a:extLst>
              <a:ext uri="{FF2B5EF4-FFF2-40B4-BE49-F238E27FC236}">
                <a16:creationId xmlns:a16="http://schemas.microsoft.com/office/drawing/2014/main" id="{C3437218-CB71-0B4E-815D-0E3453240D61}"/>
              </a:ext>
            </a:extLst>
          </p:cNvPr>
          <p:cNvSpPr>
            <a:spLocks noGrp="1"/>
          </p:cNvSpPr>
          <p:nvPr>
            <p:ph idx="1"/>
          </p:nvPr>
        </p:nvSpPr>
        <p:spPr/>
        <p:txBody>
          <a:bodyPr/>
          <a:lstStyle/>
          <a:p>
            <a:pPr marL="0" indent="0">
              <a:buNone/>
            </a:pPr>
            <a:r>
              <a:rPr lang="en-US" dirty="0"/>
              <a:t>Linear Temporal Logic (LTL) formulas:</a:t>
            </a:r>
          </a:p>
          <a:p>
            <a:pPr marL="0" indent="0">
              <a:buNone/>
            </a:pPr>
            <a:endParaRPr lang="en-US" dirty="0"/>
          </a:p>
          <a:p>
            <a:pPr marL="0" indent="0">
              <a:buNone/>
            </a:pPr>
            <a:endParaRPr lang="en-US" sz="1050" dirty="0"/>
          </a:p>
          <a:p>
            <a:pPr marL="0" indent="0">
              <a:buNone/>
            </a:pPr>
            <a:r>
              <a:rPr lang="en-US" i="1" dirty="0"/>
              <a:t>Example</a:t>
            </a:r>
            <a:r>
              <a:rPr lang="en-US" dirty="0"/>
              <a:t>: Robot should wait until somebody move the obstacle out of its way.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006124-C874-EF48-9C6A-3177FDF9D7D3}"/>
                  </a:ext>
                </a:extLst>
              </p:cNvPr>
              <p:cNvSpPr txBox="1"/>
              <p:nvPr/>
            </p:nvSpPr>
            <p:spPr>
              <a:xfrm>
                <a:off x="3083797" y="2462288"/>
                <a:ext cx="6024406" cy="461665"/>
              </a:xfrm>
              <a:prstGeom prst="rect">
                <a:avLst/>
              </a:prstGeom>
              <a:noFill/>
            </p:spPr>
            <p:txBody>
              <a:bodyPr wrap="none" rtlCol="0">
                <a:spAutoFit/>
              </a:bodyPr>
              <a:lstStyle/>
              <a:p>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𝜑</m:t>
                    </m:r>
                    <m:r>
                      <a:rPr lang="en-US" sz="2400" i="1" smtClean="0">
                        <a:solidFill>
                          <a:schemeClr val="accent1"/>
                        </a:solidFill>
                        <a:latin typeface="Cambria Math" panose="02040503050406030204" pitchFamily="18" charset="0"/>
                        <a:ea typeface="Cambria Math" panose="02040503050406030204" pitchFamily="18" charset="0"/>
                      </a:rPr>
                      <m:t>∷=</m:t>
                    </m:r>
                    <m:r>
                      <a:rPr lang="en-US" sz="2400" i="1" smtClean="0">
                        <a:solidFill>
                          <a:schemeClr val="accent1"/>
                        </a:solidFill>
                        <a:latin typeface="Cambria Math" panose="02040503050406030204" pitchFamily="18" charset="0"/>
                        <a:ea typeface="Cambria Math" panose="02040503050406030204" pitchFamily="18" charset="0"/>
                      </a:rPr>
                      <m:t>𝑡𝑟𝑢𝑒</m:t>
                    </m:r>
                    <m:r>
                      <a:rPr lang="en-US" sz="2400" i="1" smtClean="0">
                        <a:solidFill>
                          <a:schemeClr val="accent1"/>
                        </a:solidFill>
                        <a:latin typeface="Cambria Math" panose="02040503050406030204" pitchFamily="18" charset="0"/>
                        <a:ea typeface="Cambria Math" panose="02040503050406030204" pitchFamily="18" charset="0"/>
                      </a:rPr>
                      <m:t> </m:t>
                    </m:r>
                    <m:d>
                      <m:dPr>
                        <m:begChr m:val="|"/>
                        <m:endChr m:val="|"/>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𝑎</m:t>
                        </m:r>
                        <m:r>
                          <a:rPr lang="en-US" sz="2400" i="1">
                            <a:solidFill>
                              <a:schemeClr val="accent1"/>
                            </a:solidFill>
                            <a:latin typeface="Cambria Math" panose="02040503050406030204" pitchFamily="18" charset="0"/>
                            <a:ea typeface="Cambria Math" panose="02040503050406030204" pitchFamily="18" charset="0"/>
                          </a:rPr>
                          <m:t> </m:t>
                        </m:r>
                      </m:e>
                    </m:d>
                    <m:r>
                      <a:rPr lang="en-US" sz="2400" i="1">
                        <a:solidFill>
                          <a:schemeClr val="accent1"/>
                        </a:solidFill>
                        <a:latin typeface="Cambria Math" panose="02040503050406030204" pitchFamily="18" charset="0"/>
                        <a:ea typeface="Cambria Math" panose="02040503050406030204" pitchFamily="18" charset="0"/>
                      </a:rPr>
                      <m:t> </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𝜑</m:t>
                        </m:r>
                      </m:e>
                      <m:sub>
                        <m:r>
                          <a:rPr lang="en-US" sz="2400" i="1">
                            <a:solidFill>
                              <a:schemeClr val="accent1"/>
                            </a:solidFill>
                            <a:latin typeface="Cambria Math" panose="02040503050406030204" pitchFamily="18" charset="0"/>
                            <a:ea typeface="Cambria Math" panose="02040503050406030204" pitchFamily="18" charset="0"/>
                          </a:rPr>
                          <m:t>1</m:t>
                        </m:r>
                      </m:sub>
                    </m:sSub>
                    <m:r>
                      <a:rPr lang="en-US" sz="2400" i="1">
                        <a:solidFill>
                          <a:schemeClr val="accent1"/>
                        </a:solidFill>
                        <a:latin typeface="Cambria Math" panose="02040503050406030204" pitchFamily="18" charset="0"/>
                        <a:ea typeface="Cambria Math" panose="02040503050406030204" pitchFamily="18" charset="0"/>
                      </a:rPr>
                      <m:t> ∧ </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𝜑</m:t>
                        </m:r>
                      </m:e>
                      <m:sub>
                        <m:r>
                          <a:rPr lang="en-US" sz="2400" i="1">
                            <a:solidFill>
                              <a:schemeClr val="accent1"/>
                            </a:solidFill>
                            <a:latin typeface="Cambria Math" panose="02040503050406030204" pitchFamily="18" charset="0"/>
                            <a:ea typeface="Cambria Math" panose="02040503050406030204" pitchFamily="18" charset="0"/>
                          </a:rPr>
                          <m:t>2</m:t>
                        </m:r>
                      </m:sub>
                    </m:sSub>
                    <m:d>
                      <m:dPr>
                        <m:begChr m:val="|"/>
                        <m:endChr m:val="|"/>
                        <m:ctrlPr>
                          <a:rPr lang="en-US" sz="2400" i="1">
                            <a:solidFill>
                              <a:schemeClr val="accent1"/>
                            </a:solidFill>
                            <a:latin typeface="Cambria Math" panose="02040503050406030204" pitchFamily="18" charset="0"/>
                            <a:ea typeface="Cambria Math" panose="02040503050406030204" pitchFamily="18" charset="0"/>
                          </a:rPr>
                        </m:ctrlPr>
                      </m:dPr>
                      <m:e>
                        <m:r>
                          <a:rPr lang="en-US" sz="2400" i="1">
                            <a:solidFill>
                              <a:schemeClr val="accent1"/>
                            </a:solidFill>
                            <a:latin typeface="Cambria Math" panose="02040503050406030204" pitchFamily="18" charset="0"/>
                            <a:ea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𝜑</m:t>
                        </m:r>
                        <m:r>
                          <a:rPr lang="en-US" sz="2400" i="1">
                            <a:solidFill>
                              <a:schemeClr val="accent1"/>
                            </a:solidFill>
                            <a:latin typeface="Cambria Math" panose="02040503050406030204" pitchFamily="18" charset="0"/>
                            <a:ea typeface="Cambria Math" panose="02040503050406030204" pitchFamily="18" charset="0"/>
                          </a:rPr>
                          <m:t> </m:t>
                        </m:r>
                      </m:e>
                    </m:d>
                    <m:r>
                      <a:rPr lang="en-US" sz="2400" i="1">
                        <a:solidFill>
                          <a:schemeClr val="accent1"/>
                        </a:solidFill>
                        <a:latin typeface="Cambria Math" panose="02040503050406030204" pitchFamily="18" charset="0"/>
                        <a:ea typeface="Cambria Math" panose="02040503050406030204" pitchFamily="18" charset="0"/>
                      </a:rPr>
                      <m:t> </m:t>
                    </m:r>
                    <m:r>
                      <m:rPr>
                        <m:sty m:val="p"/>
                      </m:rPr>
                      <a:rPr lang="el-GR" sz="2400" i="1">
                        <a:solidFill>
                          <a:schemeClr val="accent1"/>
                        </a:solidFill>
                        <a:latin typeface="Cambria Math" panose="02040503050406030204" pitchFamily="18" charset="0"/>
                        <a:ea typeface="Cambria Math" panose="02040503050406030204" pitchFamily="18" charset="0"/>
                      </a:rPr>
                      <m:t>Χ</m:t>
                    </m:r>
                    <m:r>
                      <a:rPr lang="en-US" sz="2400" i="1">
                        <a:solidFill>
                          <a:schemeClr val="accent1"/>
                        </a:solidFill>
                        <a:latin typeface="Cambria Math" panose="02040503050406030204" pitchFamily="18" charset="0"/>
                        <a:ea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𝜑</m:t>
                    </m:r>
                    <m:r>
                      <a:rPr lang="en-US" sz="2400" i="1">
                        <a:solidFill>
                          <a:schemeClr val="accent1"/>
                        </a:solidFill>
                        <a:latin typeface="Cambria Math" panose="02040503050406030204" pitchFamily="18" charset="0"/>
                        <a:ea typeface="Cambria Math" panose="02040503050406030204" pitchFamily="18" charset="0"/>
                      </a:rPr>
                      <m:t> | </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𝜑</m:t>
                        </m:r>
                      </m:e>
                      <m:sub>
                        <m:r>
                          <a:rPr lang="en-US" sz="2400" i="1">
                            <a:solidFill>
                              <a:schemeClr val="accent1"/>
                            </a:solidFill>
                            <a:latin typeface="Cambria Math" panose="02040503050406030204" pitchFamily="18" charset="0"/>
                            <a:ea typeface="Cambria Math" panose="02040503050406030204" pitchFamily="18" charset="0"/>
                          </a:rPr>
                          <m:t>1</m:t>
                        </m:r>
                      </m:sub>
                    </m:sSub>
                    <m:r>
                      <a:rPr lang="en-US" sz="2400" i="1">
                        <a:solidFill>
                          <a:schemeClr val="accent1"/>
                        </a:solidFill>
                        <a:latin typeface="Cambria Math" panose="02040503050406030204" pitchFamily="18" charset="0"/>
                        <a:ea typeface="Cambria Math" panose="02040503050406030204" pitchFamily="18" charset="0"/>
                      </a:rPr>
                      <m:t> </m:t>
                    </m:r>
                    <m:r>
                      <a:rPr lang="en-US" sz="2400" i="1">
                        <a:solidFill>
                          <a:schemeClr val="accent1"/>
                        </a:solidFill>
                        <a:latin typeface="Cambria Math" panose="02040503050406030204" pitchFamily="18" charset="0"/>
                        <a:ea typeface="Cambria Math" panose="02040503050406030204" pitchFamily="18" charset="0"/>
                      </a:rPr>
                      <m:t>𝑈</m:t>
                    </m:r>
                    <m:r>
                      <a:rPr lang="en-US" sz="2400" i="1">
                        <a:solidFill>
                          <a:schemeClr val="accent1"/>
                        </a:solidFill>
                        <a:latin typeface="Cambria Math" panose="02040503050406030204" pitchFamily="18" charset="0"/>
                        <a:ea typeface="Cambria Math" panose="02040503050406030204" pitchFamily="18" charset="0"/>
                      </a:rPr>
                      <m:t> </m:t>
                    </m:r>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𝜑</m:t>
                        </m:r>
                      </m:e>
                      <m:sub>
                        <m:r>
                          <a:rPr lang="en-US" sz="2400" i="1">
                            <a:solidFill>
                              <a:schemeClr val="accent1"/>
                            </a:solidFill>
                            <a:latin typeface="Cambria Math" panose="02040503050406030204" pitchFamily="18" charset="0"/>
                            <a:ea typeface="Cambria Math" panose="02040503050406030204" pitchFamily="18" charset="0"/>
                          </a:rPr>
                          <m:t>2</m:t>
                        </m:r>
                      </m:sub>
                    </m:sSub>
                  </m:oMath>
                </a14:m>
                <a:r>
                  <a:rPr lang="en-US" sz="2400" dirty="0">
                    <a:solidFill>
                      <a:schemeClr val="accent1"/>
                    </a:solidFill>
                  </a:rPr>
                  <a:t> </a:t>
                </a:r>
              </a:p>
            </p:txBody>
          </p:sp>
        </mc:Choice>
        <mc:Fallback xmlns="">
          <p:sp>
            <p:nvSpPr>
              <p:cNvPr id="23" name="TextBox 22">
                <a:extLst>
                  <a:ext uri="{FF2B5EF4-FFF2-40B4-BE49-F238E27FC236}">
                    <a16:creationId xmlns:a16="http://schemas.microsoft.com/office/drawing/2014/main" id="{90006124-C874-EF48-9C6A-3177FDF9D7D3}"/>
                  </a:ext>
                </a:extLst>
              </p:cNvPr>
              <p:cNvSpPr txBox="1">
                <a:spLocks noRot="1" noChangeAspect="1" noMove="1" noResize="1" noEditPoints="1" noAdjustHandles="1" noChangeArrowheads="1" noChangeShapeType="1" noTextEdit="1"/>
              </p:cNvSpPr>
              <p:nvPr/>
            </p:nvSpPr>
            <p:spPr>
              <a:xfrm>
                <a:off x="3083797" y="2462288"/>
                <a:ext cx="6024406" cy="461665"/>
              </a:xfrm>
              <a:prstGeom prst="rect">
                <a:avLst/>
              </a:prstGeom>
              <a:blipFill>
                <a:blip r:embed="rId3"/>
                <a:stretch>
                  <a:fillRect l="-211" b="-21622"/>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75AED4B8-0E25-D643-AF35-94F8C8058EF2}"/>
              </a:ext>
            </a:extLst>
          </p:cNvPr>
          <p:cNvGrpSpPr/>
          <p:nvPr/>
        </p:nvGrpSpPr>
        <p:grpSpPr>
          <a:xfrm>
            <a:off x="3320590" y="4721699"/>
            <a:ext cx="5550821" cy="1448172"/>
            <a:chOff x="1615789" y="4409817"/>
            <a:chExt cx="5550821" cy="1448172"/>
          </a:xfrm>
        </p:grpSpPr>
        <p:sp>
          <p:nvSpPr>
            <p:cNvPr id="25" name="Rounded Rectangle 24">
              <a:extLst>
                <a:ext uri="{FF2B5EF4-FFF2-40B4-BE49-F238E27FC236}">
                  <a16:creationId xmlns:a16="http://schemas.microsoft.com/office/drawing/2014/main" id="{93FFE70B-60F7-4543-B9C3-13E2D2158A34}"/>
                </a:ext>
              </a:extLst>
            </p:cNvPr>
            <p:cNvSpPr/>
            <p:nvPr/>
          </p:nvSpPr>
          <p:spPr>
            <a:xfrm>
              <a:off x="1615789" y="4409817"/>
              <a:ext cx="5550821" cy="14481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520B5E0-B36B-4044-AFF8-0842E7148B3B}"/>
                    </a:ext>
                  </a:extLst>
                </p:cNvPr>
                <p:cNvSpPr txBox="1"/>
                <p:nvPr/>
              </p:nvSpPr>
              <p:spPr>
                <a:xfrm>
                  <a:off x="1694383" y="4779960"/>
                  <a:ext cx="2150973" cy="707886"/>
                </a:xfrm>
                <a:prstGeom prst="rect">
                  <a:avLst/>
                </a:prstGeom>
                <a:noFill/>
              </p:spPr>
              <p:txBody>
                <a:bodyPr wrap="none" rtlCol="0">
                  <a:spAutoFit/>
                </a:bodyPr>
                <a:lstStyle/>
                <a:p>
                  <a:r>
                    <a:rPr lang="en-US" sz="2000" dirty="0"/>
                    <a:t>(Nondeterministic)</a:t>
                  </a:r>
                  <a:br>
                    <a:rPr lang="en-US" sz="2000" dirty="0"/>
                  </a:br>
                  <a:r>
                    <a:rPr lang="en-US" sz="2000" dirty="0"/>
                    <a:t>B</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𝑢</m:t>
                          </m:r>
                        </m:e>
                      </m:acc>
                    </m:oMath>
                  </a14:m>
                  <a:r>
                    <a:rPr lang="en-US" sz="2000" dirty="0"/>
                    <a:t>chi automaton:</a:t>
                  </a:r>
                </a:p>
              </p:txBody>
            </p:sp>
          </mc:Choice>
          <mc:Fallback xmlns="">
            <p:sp>
              <p:nvSpPr>
                <p:cNvPr id="35" name="TextBox 34">
                  <a:extLst>
                    <a:ext uri="{FF2B5EF4-FFF2-40B4-BE49-F238E27FC236}">
                      <a16:creationId xmlns:a16="http://schemas.microsoft.com/office/drawing/2014/main" id="{66216819-F57E-5740-A4F2-C659A5AE6535}"/>
                    </a:ext>
                  </a:extLst>
                </p:cNvPr>
                <p:cNvSpPr txBox="1">
                  <a:spLocks noRot="1" noChangeAspect="1" noMove="1" noResize="1" noEditPoints="1" noAdjustHandles="1" noChangeArrowheads="1" noChangeShapeType="1" noTextEdit="1"/>
                </p:cNvSpPr>
                <p:nvPr/>
              </p:nvSpPr>
              <p:spPr>
                <a:xfrm>
                  <a:off x="1694383" y="4779960"/>
                  <a:ext cx="2150973" cy="707886"/>
                </a:xfrm>
                <a:prstGeom prst="rect">
                  <a:avLst/>
                </a:prstGeom>
                <a:blipFill>
                  <a:blip r:embed="rId4"/>
                  <a:stretch>
                    <a:fillRect l="-2941" t="-5357" r="-1765" b="-12500"/>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1E08777B-2449-124D-A818-B50D2D7CF617}"/>
                </a:ext>
              </a:extLst>
            </p:cNvPr>
            <p:cNvGrpSpPr/>
            <p:nvPr/>
          </p:nvGrpSpPr>
          <p:grpSpPr>
            <a:xfrm>
              <a:off x="4329211" y="4432504"/>
              <a:ext cx="2588043" cy="1309977"/>
              <a:chOff x="4493492" y="4432505"/>
              <a:chExt cx="2588043" cy="1309977"/>
            </a:xfrm>
          </p:grpSpPr>
          <p:cxnSp>
            <p:nvCxnSpPr>
              <p:cNvPr id="28" name="Straight Arrow Connector 27">
                <a:extLst>
                  <a:ext uri="{FF2B5EF4-FFF2-40B4-BE49-F238E27FC236}">
                    <a16:creationId xmlns:a16="http://schemas.microsoft.com/office/drawing/2014/main" id="{16F41A6D-E60A-CB4F-B4C4-D010B26913AA}"/>
                  </a:ext>
                </a:extLst>
              </p:cNvPr>
              <p:cNvCxnSpPr>
                <a:cxnSpLocks/>
                <a:endCxn id="30" idx="2"/>
              </p:cNvCxnSpPr>
              <p:nvPr/>
            </p:nvCxnSpPr>
            <p:spPr>
              <a:xfrm>
                <a:off x="4493492" y="530189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CA8504-B5D3-5544-A7E5-059BB805FC7C}"/>
                  </a:ext>
                </a:extLst>
              </p:cNvPr>
              <p:cNvCxnSpPr>
                <a:cxnSpLocks/>
                <a:stCxn id="30" idx="6"/>
                <a:endCxn id="31" idx="2"/>
              </p:cNvCxnSpPr>
              <p:nvPr/>
            </p:nvCxnSpPr>
            <p:spPr>
              <a:xfrm>
                <a:off x="5407892" y="5301899"/>
                <a:ext cx="12164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BBFDC41-1E45-E54B-8BEC-F44F5746085F}"/>
                  </a:ext>
                </a:extLst>
              </p:cNvPr>
              <p:cNvSpPr>
                <a:spLocks noChangeAspect="1"/>
              </p:cNvSpPr>
              <p:nvPr/>
            </p:nvSpPr>
            <p:spPr>
              <a:xfrm>
                <a:off x="4950692" y="5073299"/>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nut 30">
                <a:extLst>
                  <a:ext uri="{FF2B5EF4-FFF2-40B4-BE49-F238E27FC236}">
                    <a16:creationId xmlns:a16="http://schemas.microsoft.com/office/drawing/2014/main" id="{456E082F-8B2D-524D-8339-C4EBF65CEE02}"/>
                  </a:ext>
                </a:extLst>
              </p:cNvPr>
              <p:cNvSpPr>
                <a:spLocks noChangeAspect="1"/>
              </p:cNvSpPr>
              <p:nvPr/>
            </p:nvSpPr>
            <p:spPr>
              <a:xfrm>
                <a:off x="6624335" y="5073299"/>
                <a:ext cx="457200" cy="457200"/>
              </a:xfrm>
              <a:prstGeom prst="donut">
                <a:avLst>
                  <a:gd name="adj" fmla="val 70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13F7C702-2315-B54E-92DF-FD5BA0BF2928}"/>
                  </a:ext>
                </a:extLst>
              </p:cNvPr>
              <p:cNvSpPr txBox="1"/>
              <p:nvPr/>
            </p:nvSpPr>
            <p:spPr>
              <a:xfrm>
                <a:off x="4800760" y="4432505"/>
                <a:ext cx="622286" cy="369332"/>
              </a:xfrm>
              <a:prstGeom prst="rect">
                <a:avLst/>
              </a:prstGeom>
              <a:noFill/>
            </p:spPr>
            <p:txBody>
              <a:bodyPr wrap="none" rtlCol="0">
                <a:spAutoFit/>
              </a:bodyPr>
              <a:lstStyle/>
              <a:p>
                <a:r>
                  <a:rPr lang="en-US" dirty="0"/>
                  <a:t>Wait</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BC2C5E7-1398-4449-9D70-9550C27D5518}"/>
                      </a:ext>
                    </a:extLst>
                  </p:cNvPr>
                  <p:cNvSpPr txBox="1"/>
                  <p:nvPr/>
                </p:nvSpPr>
                <p:spPr>
                  <a:xfrm>
                    <a:off x="5414067" y="5373150"/>
                    <a:ext cx="1220078" cy="369332"/>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Obstacle</a:t>
                    </a:r>
                    <a:endParaRPr lang="en-US" i="1" dirty="0"/>
                  </a:p>
                </p:txBody>
              </p:sp>
            </mc:Choice>
            <mc:Fallback>
              <p:sp>
                <p:nvSpPr>
                  <p:cNvPr id="33" name="TextBox 32">
                    <a:extLst>
                      <a:ext uri="{FF2B5EF4-FFF2-40B4-BE49-F238E27FC236}">
                        <a16:creationId xmlns:a16="http://schemas.microsoft.com/office/drawing/2014/main" id="{CBC2C5E7-1398-4449-9D70-9550C27D5518}"/>
                      </a:ext>
                    </a:extLst>
                  </p:cNvPr>
                  <p:cNvSpPr txBox="1">
                    <a:spLocks noRot="1" noChangeAspect="1" noMove="1" noResize="1" noEditPoints="1" noAdjustHandles="1" noChangeArrowheads="1" noChangeShapeType="1" noTextEdit="1"/>
                  </p:cNvSpPr>
                  <p:nvPr/>
                </p:nvSpPr>
                <p:spPr>
                  <a:xfrm>
                    <a:off x="5414067" y="5373150"/>
                    <a:ext cx="1220078" cy="369332"/>
                  </a:xfrm>
                  <a:prstGeom prst="rect">
                    <a:avLst/>
                  </a:prstGeom>
                  <a:blipFill>
                    <a:blip r:embed="rId5"/>
                    <a:stretch>
                      <a:fillRect t="-6667" r="-309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6196534-58AE-0C4B-881E-F57E54B9EB12}"/>
                      </a:ext>
                    </a:extLst>
                  </p:cNvPr>
                  <p:cNvSpPr txBox="1"/>
                  <p:nvPr/>
                </p:nvSpPr>
                <p:spPr>
                  <a:xfrm rot="10800000">
                    <a:off x="6658010" y="4432505"/>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4" name="TextBox 33">
                    <a:extLst>
                      <a:ext uri="{FF2B5EF4-FFF2-40B4-BE49-F238E27FC236}">
                        <a16:creationId xmlns:a16="http://schemas.microsoft.com/office/drawing/2014/main" id="{BEF8B04D-4483-C643-9587-EB25FB48EA2D}"/>
                      </a:ext>
                    </a:extLst>
                  </p:cNvPr>
                  <p:cNvSpPr txBox="1">
                    <a:spLocks noRot="1" noChangeAspect="1" noMove="1" noResize="1" noEditPoints="1" noAdjustHandles="1" noChangeArrowheads="1" noChangeShapeType="1" noTextEdit="1"/>
                  </p:cNvSpPr>
                  <p:nvPr/>
                </p:nvSpPr>
                <p:spPr>
                  <a:xfrm rot="10800000">
                    <a:off x="6658010" y="4432505"/>
                    <a:ext cx="389850" cy="369332"/>
                  </a:xfrm>
                  <a:prstGeom prst="rect">
                    <a:avLst/>
                  </a:prstGeom>
                  <a:blipFill>
                    <a:blip r:embed="rId6"/>
                    <a:stretch>
                      <a:fillRect/>
                    </a:stretch>
                  </a:blipFill>
                </p:spPr>
                <p:txBody>
                  <a:bodyPr/>
                  <a:lstStyle/>
                  <a:p>
                    <a:r>
                      <a:rPr lang="en-US">
                        <a:noFill/>
                      </a:rPr>
                      <a:t> </a:t>
                    </a:r>
                  </a:p>
                </p:txBody>
              </p:sp>
            </mc:Fallback>
          </mc:AlternateContent>
          <p:cxnSp>
            <p:nvCxnSpPr>
              <p:cNvPr id="35" name="Curved Connector 34">
                <a:extLst>
                  <a:ext uri="{FF2B5EF4-FFF2-40B4-BE49-F238E27FC236}">
                    <a16:creationId xmlns:a16="http://schemas.microsoft.com/office/drawing/2014/main" id="{941DAFD2-B3E7-A445-BE21-6ED84E2BD5A9}"/>
                  </a:ext>
                </a:extLst>
              </p:cNvPr>
              <p:cNvCxnSpPr>
                <a:stCxn id="30" idx="1"/>
                <a:endCxn id="30" idx="7"/>
              </p:cNvCxnSpPr>
              <p:nvPr/>
            </p:nvCxnSpPr>
            <p:spPr>
              <a:xfrm rot="5400000" flipH="1" flipV="1">
                <a:off x="5179292" y="4978609"/>
                <a:ext cx="12700" cy="323290"/>
              </a:xfrm>
              <a:prstGeom prst="curvedConnector3">
                <a:avLst>
                  <a:gd name="adj1" fmla="val 23272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FE21F61-78FE-6140-A95D-73A634065482}"/>
                  </a:ext>
                </a:extLst>
              </p:cNvPr>
              <p:cNvCxnSpPr>
                <a:stCxn id="31" idx="1"/>
                <a:endCxn id="31" idx="7"/>
              </p:cNvCxnSpPr>
              <p:nvPr/>
            </p:nvCxnSpPr>
            <p:spPr>
              <a:xfrm rot="5400000" flipH="1" flipV="1">
                <a:off x="6852935" y="4978609"/>
                <a:ext cx="12700" cy="323290"/>
              </a:xfrm>
              <a:prstGeom prst="curvedConnector3">
                <a:avLst>
                  <a:gd name="adj1" fmla="val 2327205"/>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37" name="Group 36">
            <a:extLst>
              <a:ext uri="{FF2B5EF4-FFF2-40B4-BE49-F238E27FC236}">
                <a16:creationId xmlns:a16="http://schemas.microsoft.com/office/drawing/2014/main" id="{522811DB-B4BD-A344-BFB3-3B7E8F68D028}"/>
              </a:ext>
            </a:extLst>
          </p:cNvPr>
          <p:cNvGrpSpPr/>
          <p:nvPr/>
        </p:nvGrpSpPr>
        <p:grpSpPr>
          <a:xfrm>
            <a:off x="3320590" y="4001294"/>
            <a:ext cx="5550820" cy="514350"/>
            <a:chOff x="1618682" y="3369919"/>
            <a:chExt cx="5550820" cy="514350"/>
          </a:xfrm>
        </p:grpSpPr>
        <p:sp>
          <p:nvSpPr>
            <p:cNvPr id="38" name="Rounded Rectangle 37">
              <a:extLst>
                <a:ext uri="{FF2B5EF4-FFF2-40B4-BE49-F238E27FC236}">
                  <a16:creationId xmlns:a16="http://schemas.microsoft.com/office/drawing/2014/main" id="{FBEF00CF-86AE-3F4D-9AF3-324689202F80}"/>
                </a:ext>
              </a:extLst>
            </p:cNvPr>
            <p:cNvSpPr/>
            <p:nvPr/>
          </p:nvSpPr>
          <p:spPr>
            <a:xfrm>
              <a:off x="1618682" y="3369919"/>
              <a:ext cx="5550820" cy="5143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D433E4E-27C4-9349-9270-5CB9EA5D3785}"/>
                </a:ext>
              </a:extLst>
            </p:cNvPr>
            <p:cNvSpPr txBox="1"/>
            <p:nvPr/>
          </p:nvSpPr>
          <p:spPr>
            <a:xfrm>
              <a:off x="1902714" y="3427039"/>
              <a:ext cx="1945533" cy="400110"/>
            </a:xfrm>
            <a:prstGeom prst="rect">
              <a:avLst/>
            </a:prstGeom>
            <a:noFill/>
          </p:spPr>
          <p:txBody>
            <a:bodyPr wrap="none" rtlCol="0">
              <a:spAutoFit/>
            </a:bodyPr>
            <a:lstStyle/>
            <a:p>
              <a:r>
                <a:rPr lang="en-US" sz="2000" dirty="0"/>
                <a:t>LTL specification:</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D87EC15-1FC6-C046-BBCC-6712353763B0}"/>
                    </a:ext>
                  </a:extLst>
                </p:cNvPr>
                <p:cNvSpPr txBox="1"/>
                <p:nvPr/>
              </p:nvSpPr>
              <p:spPr>
                <a:xfrm>
                  <a:off x="4332102" y="3437747"/>
                  <a:ext cx="2265172" cy="400110"/>
                </a:xfrm>
                <a:prstGeom prst="rect">
                  <a:avLst/>
                </a:prstGeom>
                <a:noFill/>
              </p:spPr>
              <p:txBody>
                <a:bodyPr wrap="none" rtlCol="0">
                  <a:spAutoFit/>
                </a:bodyPr>
                <a:lstStyle/>
                <a:p>
                  <a:r>
                    <a:rPr lang="en-US" sz="2000" dirty="0"/>
                    <a:t>Wait </a:t>
                  </a:r>
                  <a:r>
                    <a:rPr lang="en-US" sz="2000" b="1" i="1" dirty="0"/>
                    <a:t>U</a:t>
                  </a:r>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Obstacle)</a:t>
                  </a:r>
                </a:p>
              </p:txBody>
            </p:sp>
          </mc:Choice>
          <mc:Fallback>
            <p:sp>
              <p:nvSpPr>
                <p:cNvPr id="40" name="TextBox 39">
                  <a:extLst>
                    <a:ext uri="{FF2B5EF4-FFF2-40B4-BE49-F238E27FC236}">
                      <a16:creationId xmlns:a16="http://schemas.microsoft.com/office/drawing/2014/main" id="{BD87EC15-1FC6-C046-BBCC-6712353763B0}"/>
                    </a:ext>
                  </a:extLst>
                </p:cNvPr>
                <p:cNvSpPr txBox="1">
                  <a:spLocks noRot="1" noChangeAspect="1" noMove="1" noResize="1" noEditPoints="1" noAdjustHandles="1" noChangeArrowheads="1" noChangeShapeType="1" noTextEdit="1"/>
                </p:cNvSpPr>
                <p:nvPr/>
              </p:nvSpPr>
              <p:spPr>
                <a:xfrm>
                  <a:off x="4332102" y="3437747"/>
                  <a:ext cx="2265172" cy="400110"/>
                </a:xfrm>
                <a:prstGeom prst="rect">
                  <a:avLst/>
                </a:prstGeom>
                <a:blipFill>
                  <a:blip r:embed="rId7"/>
                  <a:stretch>
                    <a:fillRect l="-3352" t="-9375" r="-1676" b="-28125"/>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37238377-B025-D043-8F5F-590A787D41CD}"/>
              </a:ext>
            </a:extLst>
          </p:cNvPr>
          <p:cNvSpPr>
            <a:spLocks noGrp="1"/>
          </p:cNvSpPr>
          <p:nvPr>
            <p:ph type="sldNum" sz="quarter" idx="12"/>
          </p:nvPr>
        </p:nvSpPr>
        <p:spPr/>
        <p:txBody>
          <a:bodyPr/>
          <a:lstStyle/>
          <a:p>
            <a:fld id="{A22F3049-4D5D-CD49-9C0B-231D69548CC5}" type="slidenum">
              <a:rPr lang="en-US" smtClean="0"/>
              <a:t>26</a:t>
            </a:fld>
            <a:endParaRPr lang="en-US"/>
          </a:p>
        </p:txBody>
      </p:sp>
    </p:spTree>
    <p:extLst>
      <p:ext uri="{BB962C8B-B14F-4D97-AF65-F5344CB8AC3E}">
        <p14:creationId xmlns:p14="http://schemas.microsoft.com/office/powerpoint/2010/main" val="302527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936D-61F2-4848-9A03-3F6CB310ED1B}"/>
              </a:ext>
            </a:extLst>
          </p:cNvPr>
          <p:cNvSpPr>
            <a:spLocks noGrp="1"/>
          </p:cNvSpPr>
          <p:nvPr>
            <p:ph type="title"/>
          </p:nvPr>
        </p:nvSpPr>
        <p:spPr/>
        <p:txBody>
          <a:bodyPr/>
          <a:lstStyle/>
          <a:p>
            <a:r>
              <a:rPr lang="en-US" dirty="0"/>
              <a:t>Planning with LTL Constraint</a:t>
            </a:r>
          </a:p>
        </p:txBody>
      </p:sp>
      <p:sp>
        <p:nvSpPr>
          <p:cNvPr id="4" name="Content Placeholder 2">
            <a:extLst>
              <a:ext uri="{FF2B5EF4-FFF2-40B4-BE49-F238E27FC236}">
                <a16:creationId xmlns:a16="http://schemas.microsoft.com/office/drawing/2014/main" id="{D48BE08B-D0FF-F14E-BFE3-094D83F3C8E0}"/>
              </a:ext>
            </a:extLst>
          </p:cNvPr>
          <p:cNvSpPr txBox="1">
            <a:spLocks/>
          </p:cNvSpPr>
          <p:nvPr/>
        </p:nvSpPr>
        <p:spPr>
          <a:xfrm>
            <a:off x="838200" y="1325564"/>
            <a:ext cx="7886700" cy="4851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Deterministic Rabin Automaton (DRA):</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4A185B-B69A-334A-B4D8-35002F398373}"/>
                  </a:ext>
                </a:extLst>
              </p:cNvPr>
              <p:cNvSpPr txBox="1"/>
              <p:nvPr/>
            </p:nvSpPr>
            <p:spPr>
              <a:xfrm>
                <a:off x="4350890" y="4317811"/>
                <a:ext cx="3540841" cy="561564"/>
              </a:xfrm>
              <a:prstGeom prst="rect">
                <a:avLst/>
              </a:prstGeom>
              <a:noFill/>
            </p:spPr>
            <p:txBody>
              <a:bodyPr wrap="none" rtlCol="0">
                <a:spAutoFit/>
              </a:bodyPr>
              <a:lstStyle/>
              <a:p>
                <a:r>
                  <a:rPr lang="en-US" sz="2800" dirty="0"/>
                  <a:t>Product MDP: </a:t>
                </a:r>
                <a14:m>
                  <m:oMath xmlns:m="http://schemas.openxmlformats.org/officeDocument/2006/math">
                    <m:r>
                      <a:rPr lang="en-US" sz="2800" b="0" i="1" smtClean="0">
                        <a:solidFill>
                          <a:srgbClr val="FF0000"/>
                        </a:solidFill>
                        <a:latin typeface="Cambria Math" panose="02040503050406030204" pitchFamily="18" charset="0"/>
                      </a:rPr>
                      <m:t>𝑀</m:t>
                    </m:r>
                  </m:oMath>
                </a14:m>
                <a:r>
                  <a:rPr lang="en-US" sz="2800" dirty="0"/>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sSub>
                      <m:sSubPr>
                        <m:ctrlPr>
                          <a:rPr lang="en-US" sz="2800" i="1" dirty="0" smtClean="0">
                            <a:solidFill>
                              <a:srgbClr val="FF0000"/>
                            </a:solidFill>
                            <a:latin typeface="Cambria Math" panose="02040503050406030204" pitchFamily="18" charset="0"/>
                          </a:rPr>
                        </m:ctrlPr>
                      </m:sSubPr>
                      <m:e>
                        <m:r>
                          <a:rPr lang="en-US" sz="2800" b="0" i="1" dirty="0" smtClean="0">
                            <a:solidFill>
                              <a:srgbClr val="FF0000"/>
                            </a:solidFill>
                            <a:latin typeface="Cambria Math" panose="02040503050406030204" pitchFamily="18" charset="0"/>
                          </a:rPr>
                          <m:t>𝐴</m:t>
                        </m:r>
                      </m:e>
                      <m:sub>
                        <m:r>
                          <a:rPr lang="en-US" sz="2800" i="1" dirty="0" smtClean="0">
                            <a:solidFill>
                              <a:srgbClr val="FF0000"/>
                            </a:solidFill>
                            <a:latin typeface="Cambria Math" panose="02040503050406030204" pitchFamily="18" charset="0"/>
                            <a:ea typeface="Cambria Math" panose="02040503050406030204" pitchFamily="18" charset="0"/>
                          </a:rPr>
                          <m:t>𝜑</m:t>
                        </m:r>
                      </m:sub>
                    </m:sSub>
                  </m:oMath>
                </a14:m>
                <a:endParaRPr lang="en-US" sz="2800" dirty="0"/>
              </a:p>
            </p:txBody>
          </p:sp>
        </mc:Choice>
        <mc:Fallback xmlns="">
          <p:sp>
            <p:nvSpPr>
              <p:cNvPr id="5" name="TextBox 4">
                <a:extLst>
                  <a:ext uri="{FF2B5EF4-FFF2-40B4-BE49-F238E27FC236}">
                    <a16:creationId xmlns:a16="http://schemas.microsoft.com/office/drawing/2014/main" id="{C84A185B-B69A-334A-B4D8-35002F398373}"/>
                  </a:ext>
                </a:extLst>
              </p:cNvPr>
              <p:cNvSpPr txBox="1">
                <a:spLocks noRot="1" noChangeAspect="1" noMove="1" noResize="1" noEditPoints="1" noAdjustHandles="1" noChangeArrowheads="1" noChangeShapeType="1" noTextEdit="1"/>
              </p:cNvSpPr>
              <p:nvPr/>
            </p:nvSpPr>
            <p:spPr>
              <a:xfrm>
                <a:off x="4350890" y="4317811"/>
                <a:ext cx="3540841" cy="561564"/>
              </a:xfrm>
              <a:prstGeom prst="rect">
                <a:avLst/>
              </a:prstGeom>
              <a:blipFill>
                <a:blip r:embed="rId2"/>
                <a:stretch>
                  <a:fillRect l="-3584" t="-6667" b="-2444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F24AC97D-A41C-AA4E-ACA5-A3477EC25191}"/>
              </a:ext>
            </a:extLst>
          </p:cNvPr>
          <p:cNvGrpSpPr/>
          <p:nvPr/>
        </p:nvGrpSpPr>
        <p:grpSpPr>
          <a:xfrm>
            <a:off x="1065050" y="1918577"/>
            <a:ext cx="7432999" cy="2110617"/>
            <a:chOff x="855500" y="1918577"/>
            <a:chExt cx="7432999" cy="2110617"/>
          </a:xfrm>
        </p:grpSpPr>
        <p:grpSp>
          <p:nvGrpSpPr>
            <p:cNvPr id="7" name="Group 6">
              <a:extLst>
                <a:ext uri="{FF2B5EF4-FFF2-40B4-BE49-F238E27FC236}">
                  <a16:creationId xmlns:a16="http://schemas.microsoft.com/office/drawing/2014/main" id="{5369AC1C-59C7-7F41-A21F-109B68850272}"/>
                </a:ext>
              </a:extLst>
            </p:cNvPr>
            <p:cNvGrpSpPr/>
            <p:nvPr/>
          </p:nvGrpSpPr>
          <p:grpSpPr>
            <a:xfrm>
              <a:off x="971079" y="2120087"/>
              <a:ext cx="7201840" cy="1707599"/>
              <a:chOff x="238799" y="2607863"/>
              <a:chExt cx="7201840" cy="1707599"/>
            </a:xfrm>
          </p:grpSpPr>
          <p:cxnSp>
            <p:nvCxnSpPr>
              <p:cNvPr id="10" name="Straight Arrow Connector 9">
                <a:extLst>
                  <a:ext uri="{FF2B5EF4-FFF2-40B4-BE49-F238E27FC236}">
                    <a16:creationId xmlns:a16="http://schemas.microsoft.com/office/drawing/2014/main" id="{6B45EB10-9EC6-B941-A9AE-C8FAA3BBE2DE}"/>
                  </a:ext>
                </a:extLst>
              </p:cNvPr>
              <p:cNvCxnSpPr>
                <a:cxnSpLocks/>
                <a:endCxn id="11" idx="2"/>
              </p:cNvCxnSpPr>
              <p:nvPr/>
            </p:nvCxnSpPr>
            <p:spPr>
              <a:xfrm>
                <a:off x="2494206" y="346273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9A264CE-5578-7A43-936A-D48FF5324B41}"/>
                  </a:ext>
                </a:extLst>
              </p:cNvPr>
              <p:cNvSpPr>
                <a:spLocks noChangeAspect="1"/>
              </p:cNvSpPr>
              <p:nvPr/>
            </p:nvSpPr>
            <p:spPr>
              <a:xfrm>
                <a:off x="2951406" y="3234139"/>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a:t>
                </a:r>
                <a:r>
                  <a:rPr lang="en-US" sz="1200" baseline="-25000" dirty="0">
                    <a:solidFill>
                      <a:schemeClr val="tx1"/>
                    </a:solidFill>
                  </a:rPr>
                  <a:t>0</a:t>
                </a:r>
                <a:endParaRPr lang="en-US" sz="1200" dirty="0">
                  <a:solidFill>
                    <a:schemeClr val="tx1"/>
                  </a:solidFill>
                </a:endParaRPr>
              </a:p>
            </p:txBody>
          </p:sp>
          <p:sp>
            <p:nvSpPr>
              <p:cNvPr id="12" name="Donut 11">
                <a:extLst>
                  <a:ext uri="{FF2B5EF4-FFF2-40B4-BE49-F238E27FC236}">
                    <a16:creationId xmlns:a16="http://schemas.microsoft.com/office/drawing/2014/main" id="{D033B802-1DDA-1646-8E71-1C8064C21CF3}"/>
                  </a:ext>
                </a:extLst>
              </p:cNvPr>
              <p:cNvSpPr>
                <a:spLocks noChangeAspect="1"/>
              </p:cNvSpPr>
              <p:nvPr/>
            </p:nvSpPr>
            <p:spPr>
              <a:xfrm>
                <a:off x="6064109" y="3234139"/>
                <a:ext cx="457200" cy="457200"/>
              </a:xfrm>
              <a:prstGeom prst="donut">
                <a:avLst>
                  <a:gd name="adj" fmla="val 70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a:t>
                </a:r>
                <a:r>
                  <a:rPr lang="en-US" sz="1200" baseline="-25000" dirty="0">
                    <a:solidFill>
                      <a:schemeClr val="tx1"/>
                    </a:solidFill>
                  </a:rPr>
                  <a:t>1</a:t>
                </a:r>
                <a:endParaRPr lang="en-US" sz="1200" dirty="0">
                  <a:solidFill>
                    <a:schemeClr val="tx1"/>
                  </a:solidFill>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7ADBD84-F0CC-BE49-861A-CB283104B884}"/>
                      </a:ext>
                    </a:extLst>
                  </p:cNvPr>
                  <p:cNvSpPr txBox="1"/>
                  <p:nvPr/>
                </p:nvSpPr>
                <p:spPr>
                  <a:xfrm>
                    <a:off x="1511026" y="2607863"/>
                    <a:ext cx="1675330" cy="369332"/>
                  </a:xfrm>
                  <a:prstGeom prst="rect">
                    <a:avLst/>
                  </a:prstGeom>
                  <a:noFill/>
                </p:spPr>
                <p:txBody>
                  <a:bodyPr wrap="none" rtlCol="0">
                    <a:spAutoFit/>
                  </a:bodyPr>
                  <a:lstStyle/>
                  <a:p>
                    <a:r>
                      <a:rPr lang="en-US" dirty="0"/>
                      <a:t>Wait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Obstacle</a:t>
                    </a:r>
                  </a:p>
                </p:txBody>
              </p:sp>
            </mc:Choice>
            <mc:Fallback>
              <p:sp>
                <p:nvSpPr>
                  <p:cNvPr id="13" name="TextBox 12">
                    <a:extLst>
                      <a:ext uri="{FF2B5EF4-FFF2-40B4-BE49-F238E27FC236}">
                        <a16:creationId xmlns:a16="http://schemas.microsoft.com/office/drawing/2014/main" id="{87ADBD84-F0CC-BE49-861A-CB283104B884}"/>
                      </a:ext>
                    </a:extLst>
                  </p:cNvPr>
                  <p:cNvSpPr txBox="1">
                    <a:spLocks noRot="1" noChangeAspect="1" noMove="1" noResize="1" noEditPoints="1" noAdjustHandles="1" noChangeArrowheads="1" noChangeShapeType="1" noTextEdit="1"/>
                  </p:cNvSpPr>
                  <p:nvPr/>
                </p:nvSpPr>
                <p:spPr>
                  <a:xfrm>
                    <a:off x="1511026" y="2607863"/>
                    <a:ext cx="1675330" cy="369332"/>
                  </a:xfrm>
                  <a:prstGeom prst="rect">
                    <a:avLst/>
                  </a:prstGeom>
                  <a:blipFill>
                    <a:blip r:embed="rId3"/>
                    <a:stretch>
                      <a:fillRect l="-2256" t="-10345" r="-2256" b="-310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2E52AD5-E135-1F45-88F5-84026C96FF03}"/>
                      </a:ext>
                    </a:extLst>
                  </p:cNvPr>
                  <p:cNvSpPr txBox="1"/>
                  <p:nvPr/>
                </p:nvSpPr>
                <p:spPr>
                  <a:xfrm>
                    <a:off x="3631541" y="3946130"/>
                    <a:ext cx="2111347" cy="369332"/>
                  </a:xfrm>
                  <a:prstGeom prst="rect">
                    <a:avLst/>
                  </a:prstGeom>
                  <a:noFill/>
                </p:spPr>
                <p:txBody>
                  <a:bodyPr wrap="none" rtlCol="0">
                    <a:spAutoFit/>
                  </a:bodyPr>
                  <a:lstStyle/>
                  <a:p>
                    <a:r>
                      <a:rPr lang="en-US" dirty="0"/>
                      <a:t>Wait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Obstacle)</a:t>
                    </a:r>
                  </a:p>
                </p:txBody>
              </p:sp>
            </mc:Choice>
            <mc:Fallback>
              <p:sp>
                <p:nvSpPr>
                  <p:cNvPr id="14" name="TextBox 13">
                    <a:extLst>
                      <a:ext uri="{FF2B5EF4-FFF2-40B4-BE49-F238E27FC236}">
                        <a16:creationId xmlns:a16="http://schemas.microsoft.com/office/drawing/2014/main" id="{62E52AD5-E135-1F45-88F5-84026C96FF03}"/>
                      </a:ext>
                    </a:extLst>
                  </p:cNvPr>
                  <p:cNvSpPr txBox="1">
                    <a:spLocks noRot="1" noChangeAspect="1" noMove="1" noResize="1" noEditPoints="1" noAdjustHandles="1" noChangeArrowheads="1" noChangeShapeType="1" noTextEdit="1"/>
                  </p:cNvSpPr>
                  <p:nvPr/>
                </p:nvSpPr>
                <p:spPr>
                  <a:xfrm>
                    <a:off x="3631541" y="3946130"/>
                    <a:ext cx="2111347" cy="369332"/>
                  </a:xfrm>
                  <a:prstGeom prst="rect">
                    <a:avLst/>
                  </a:prstGeom>
                  <a:blipFill>
                    <a:blip r:embed="rId4"/>
                    <a:stretch>
                      <a:fillRect l="-2395"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3F9635-D57F-964F-B1A4-A15644839E2A}"/>
                      </a:ext>
                    </a:extLst>
                  </p:cNvPr>
                  <p:cNvSpPr txBox="1"/>
                  <p:nvPr/>
                </p:nvSpPr>
                <p:spPr>
                  <a:xfrm rot="10800000">
                    <a:off x="7050789" y="3313959"/>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F12C549A-5CAD-D54C-BB5D-5D5245BA25AC}"/>
                      </a:ext>
                    </a:extLst>
                  </p:cNvPr>
                  <p:cNvSpPr txBox="1">
                    <a:spLocks noRot="1" noChangeAspect="1" noMove="1" noResize="1" noEditPoints="1" noAdjustHandles="1" noChangeArrowheads="1" noChangeShapeType="1" noTextEdit="1"/>
                  </p:cNvSpPr>
                  <p:nvPr/>
                </p:nvSpPr>
                <p:spPr>
                  <a:xfrm rot="10800000">
                    <a:off x="7050789" y="3313959"/>
                    <a:ext cx="389850" cy="369332"/>
                  </a:xfrm>
                  <a:prstGeom prst="rect">
                    <a:avLst/>
                  </a:prstGeom>
                  <a:blipFill>
                    <a:blip r:embed="rId6"/>
                    <a:stretch>
                      <a:fillRect/>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B27311FA-F29A-0540-8F22-3632A7F5E0BE}"/>
                  </a:ext>
                </a:extLst>
              </p:cNvPr>
              <p:cNvCxnSpPr>
                <a:stCxn id="11" idx="7"/>
                <a:endCxn id="12" idx="1"/>
              </p:cNvCxnSpPr>
              <p:nvPr/>
            </p:nvCxnSpPr>
            <p:spPr>
              <a:xfrm rot="5400000" flipH="1" flipV="1">
                <a:off x="4736357" y="1906388"/>
                <a:ext cx="12700" cy="2789413"/>
              </a:xfrm>
              <a:prstGeom prst="curvedConnector3">
                <a:avLst>
                  <a:gd name="adj1" fmla="val 2327205"/>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D563398B-12C1-1748-9C6A-F2CA4382CC0D}"/>
                      </a:ext>
                    </a:extLst>
                  </p:cNvPr>
                  <p:cNvSpPr/>
                  <p:nvPr/>
                </p:nvSpPr>
                <p:spPr>
                  <a:xfrm>
                    <a:off x="3538050" y="2607863"/>
                    <a:ext cx="2355004" cy="369332"/>
                  </a:xfrm>
                  <a:prstGeom prst="rect">
                    <a:avLst/>
                  </a:prstGeom>
                </p:spPr>
                <p:txBody>
                  <a:bodyPr wrap="none">
                    <a:spAutoFit/>
                  </a:bodyPr>
                  <a:lstStyle/>
                  <a:p>
                    <a:r>
                      <a:rPr lang="en-US" dirty="0">
                        <a:ea typeface="Cambria Math" panose="02040503050406030204" pitchFamily="18" charset="0"/>
                      </a:rPr>
                      <a:t>(</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Wait)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Obstacle)</a:t>
                    </a:r>
                  </a:p>
                </p:txBody>
              </p:sp>
            </mc:Choice>
            <mc:Fallback>
              <p:sp>
                <p:nvSpPr>
                  <p:cNvPr id="17" name="Rectangle 16">
                    <a:extLst>
                      <a:ext uri="{FF2B5EF4-FFF2-40B4-BE49-F238E27FC236}">
                        <a16:creationId xmlns:a16="http://schemas.microsoft.com/office/drawing/2014/main" id="{D563398B-12C1-1748-9C6A-F2CA4382CC0D}"/>
                      </a:ext>
                    </a:extLst>
                  </p:cNvPr>
                  <p:cNvSpPr>
                    <a:spLocks noRot="1" noChangeAspect="1" noMove="1" noResize="1" noEditPoints="1" noAdjustHandles="1" noChangeArrowheads="1" noChangeShapeType="1" noTextEdit="1"/>
                  </p:cNvSpPr>
                  <p:nvPr/>
                </p:nvSpPr>
                <p:spPr>
                  <a:xfrm>
                    <a:off x="3538050" y="2607863"/>
                    <a:ext cx="2355004" cy="369332"/>
                  </a:xfrm>
                  <a:prstGeom prst="rect">
                    <a:avLst/>
                  </a:prstGeom>
                  <a:blipFill>
                    <a:blip r:embed="rId7"/>
                    <a:stretch>
                      <a:fillRect l="-2139" t="-10345" r="-1070" b="-31034"/>
                    </a:stretch>
                  </a:blipFill>
                </p:spPr>
                <p:txBody>
                  <a:bodyPr/>
                  <a:lstStyle/>
                  <a:p>
                    <a:r>
                      <a:rPr lang="en-US">
                        <a:noFill/>
                      </a:rPr>
                      <a:t> </a:t>
                    </a:r>
                  </a:p>
                </p:txBody>
              </p:sp>
            </mc:Fallback>
          </mc:AlternateContent>
          <p:cxnSp>
            <p:nvCxnSpPr>
              <p:cNvPr id="18" name="Curved Connector 17">
                <a:extLst>
                  <a:ext uri="{FF2B5EF4-FFF2-40B4-BE49-F238E27FC236}">
                    <a16:creationId xmlns:a16="http://schemas.microsoft.com/office/drawing/2014/main" id="{BFAFA90F-0723-ED48-A026-CEB450230B75}"/>
                  </a:ext>
                </a:extLst>
              </p:cNvPr>
              <p:cNvCxnSpPr>
                <a:stCxn id="11" idx="5"/>
                <a:endCxn id="12" idx="3"/>
              </p:cNvCxnSpPr>
              <p:nvPr/>
            </p:nvCxnSpPr>
            <p:spPr>
              <a:xfrm rot="16200000" flipH="1">
                <a:off x="4736357" y="2229677"/>
                <a:ext cx="12700" cy="2789413"/>
              </a:xfrm>
              <a:prstGeom prst="curvedConnector3">
                <a:avLst>
                  <a:gd name="adj1" fmla="val 23272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5CDE761-CE89-8340-B798-C89C42F3D902}"/>
                  </a:ext>
                </a:extLst>
              </p:cNvPr>
              <p:cNvSpPr>
                <a:spLocks noChangeAspect="1"/>
              </p:cNvSpPr>
              <p:nvPr/>
            </p:nvSpPr>
            <p:spPr>
              <a:xfrm>
                <a:off x="1166455" y="3198209"/>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a:t>
                </a:r>
                <a:r>
                  <a:rPr lang="en-US" sz="1200" baseline="-25000" dirty="0">
                    <a:solidFill>
                      <a:schemeClr val="tx1"/>
                    </a:solidFill>
                  </a:rPr>
                  <a:t>2</a:t>
                </a:r>
                <a:endParaRPr lang="en-US" sz="1200" dirty="0">
                  <a:solidFill>
                    <a:schemeClr val="tx1"/>
                  </a:solidFill>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03ACEEE-187E-2440-90BB-A5C22266AED4}"/>
                      </a:ext>
                    </a:extLst>
                  </p:cNvPr>
                  <p:cNvSpPr txBox="1"/>
                  <p:nvPr/>
                </p:nvSpPr>
                <p:spPr>
                  <a:xfrm>
                    <a:off x="1097767" y="3918703"/>
                    <a:ext cx="1989519" cy="369332"/>
                  </a:xfrm>
                  <a:prstGeom prst="rect">
                    <a:avLst/>
                  </a:prstGeom>
                  <a:noFill/>
                </p:spPr>
                <p:txBody>
                  <a:bodyPr wrap="none" rtlCol="0">
                    <a:spAutoFit/>
                  </a:bodyPr>
                  <a:lstStyle/>
                  <a:p>
                    <a:r>
                      <a:rPr lang="en-US" dirty="0">
                        <a:ea typeface="Cambria Math" panose="02040503050406030204" pitchFamily="18" charset="0"/>
                      </a:rPr>
                      <a:t>(</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Wait)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Obstacle</a:t>
                    </a:r>
                  </a:p>
                </p:txBody>
              </p:sp>
            </mc:Choice>
            <mc:Fallback>
              <p:sp>
                <p:nvSpPr>
                  <p:cNvPr id="20" name="TextBox 19">
                    <a:extLst>
                      <a:ext uri="{FF2B5EF4-FFF2-40B4-BE49-F238E27FC236}">
                        <a16:creationId xmlns:a16="http://schemas.microsoft.com/office/drawing/2014/main" id="{103ACEEE-187E-2440-90BB-A5C22266AED4}"/>
                      </a:ext>
                    </a:extLst>
                  </p:cNvPr>
                  <p:cNvSpPr txBox="1">
                    <a:spLocks noRot="1" noChangeAspect="1" noMove="1" noResize="1" noEditPoints="1" noAdjustHandles="1" noChangeArrowheads="1" noChangeShapeType="1" noTextEdit="1"/>
                  </p:cNvSpPr>
                  <p:nvPr/>
                </p:nvSpPr>
                <p:spPr>
                  <a:xfrm>
                    <a:off x="1097767" y="3918703"/>
                    <a:ext cx="1989519" cy="369332"/>
                  </a:xfrm>
                  <a:prstGeom prst="rect">
                    <a:avLst/>
                  </a:prstGeom>
                  <a:blipFill>
                    <a:blip r:embed="rId8"/>
                    <a:stretch>
                      <a:fillRect l="-2532" t="-10000" r="-1266" b="-26667"/>
                    </a:stretch>
                  </a:blipFill>
                </p:spPr>
                <p:txBody>
                  <a:bodyPr/>
                  <a:lstStyle/>
                  <a:p>
                    <a:r>
                      <a:rPr lang="en-US">
                        <a:noFill/>
                      </a:rPr>
                      <a:t> </a:t>
                    </a:r>
                  </a:p>
                </p:txBody>
              </p:sp>
            </mc:Fallback>
          </mc:AlternateContent>
          <p:cxnSp>
            <p:nvCxnSpPr>
              <p:cNvPr id="21" name="Curved Connector 20">
                <a:extLst>
                  <a:ext uri="{FF2B5EF4-FFF2-40B4-BE49-F238E27FC236}">
                    <a16:creationId xmlns:a16="http://schemas.microsoft.com/office/drawing/2014/main" id="{0E9CBCB8-57E8-C54A-89E9-3C9D3ECAEA07}"/>
                  </a:ext>
                </a:extLst>
              </p:cNvPr>
              <p:cNvCxnSpPr>
                <a:stCxn id="11" idx="1"/>
                <a:endCxn id="11" idx="7"/>
              </p:cNvCxnSpPr>
              <p:nvPr/>
            </p:nvCxnSpPr>
            <p:spPr>
              <a:xfrm rot="5400000" flipH="1" flipV="1">
                <a:off x="3180006" y="3139449"/>
                <a:ext cx="12700" cy="323290"/>
              </a:xfrm>
              <a:prstGeom prst="curvedConnector3">
                <a:avLst>
                  <a:gd name="adj1" fmla="val 23272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4624A953-868B-D34A-AD86-CB1DDF9B5CA7}"/>
                  </a:ext>
                </a:extLst>
              </p:cNvPr>
              <p:cNvCxnSpPr>
                <a:cxnSpLocks/>
                <a:stCxn id="12" idx="7"/>
                <a:endCxn id="12" idx="5"/>
              </p:cNvCxnSpPr>
              <p:nvPr/>
            </p:nvCxnSpPr>
            <p:spPr>
              <a:xfrm rot="16200000" flipH="1">
                <a:off x="6292709" y="3462739"/>
                <a:ext cx="323290" cy="12700"/>
              </a:xfrm>
              <a:prstGeom prst="curvedConnector5">
                <a:avLst>
                  <a:gd name="adj1" fmla="val -70711"/>
                  <a:gd name="adj2" fmla="val 4872795"/>
                  <a:gd name="adj3" fmla="val 1707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050BA390-997C-0345-B308-FCAD1BC73C91}"/>
                  </a:ext>
                </a:extLst>
              </p:cNvPr>
              <p:cNvCxnSpPr>
                <a:stCxn id="11" idx="3"/>
                <a:endCxn id="19" idx="5"/>
              </p:cNvCxnSpPr>
              <p:nvPr/>
            </p:nvCxnSpPr>
            <p:spPr>
              <a:xfrm rot="5400000" flipH="1">
                <a:off x="2269566" y="2875589"/>
                <a:ext cx="35930" cy="1461661"/>
              </a:xfrm>
              <a:prstGeom prst="curvedConnector3">
                <a:avLst>
                  <a:gd name="adj1" fmla="val -82258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E4A64F9E-773C-F24E-BF7A-1151FF3A5809}"/>
                  </a:ext>
                </a:extLst>
              </p:cNvPr>
              <p:cNvCxnSpPr>
                <a:stCxn id="19" idx="3"/>
                <a:endCxn id="19" idx="1"/>
              </p:cNvCxnSpPr>
              <p:nvPr/>
            </p:nvCxnSpPr>
            <p:spPr>
              <a:xfrm rot="5400000" flipH="1">
                <a:off x="1071765" y="3426809"/>
                <a:ext cx="323290" cy="12700"/>
              </a:xfrm>
              <a:prstGeom prst="curvedConnector5">
                <a:avLst>
                  <a:gd name="adj1" fmla="val -70711"/>
                  <a:gd name="adj2" fmla="val 4872795"/>
                  <a:gd name="adj3" fmla="val 17071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45461F6-D048-0D4A-82FD-F148D3867C2A}"/>
                      </a:ext>
                    </a:extLst>
                  </p:cNvPr>
                  <p:cNvSpPr txBox="1"/>
                  <p:nvPr/>
                </p:nvSpPr>
                <p:spPr>
                  <a:xfrm rot="10800000">
                    <a:off x="238799" y="3311999"/>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1" name="TextBox 60">
                    <a:extLst>
                      <a:ext uri="{FF2B5EF4-FFF2-40B4-BE49-F238E27FC236}">
                        <a16:creationId xmlns:a16="http://schemas.microsoft.com/office/drawing/2014/main" id="{94012159-0C93-4743-81AE-4C8A040C2FD3}"/>
                      </a:ext>
                    </a:extLst>
                  </p:cNvPr>
                  <p:cNvSpPr txBox="1">
                    <a:spLocks noRot="1" noChangeAspect="1" noMove="1" noResize="1" noEditPoints="1" noAdjustHandles="1" noChangeArrowheads="1" noChangeShapeType="1" noTextEdit="1"/>
                  </p:cNvSpPr>
                  <p:nvPr/>
                </p:nvSpPr>
                <p:spPr>
                  <a:xfrm rot="10800000">
                    <a:off x="238799" y="3311999"/>
                    <a:ext cx="389850" cy="369332"/>
                  </a:xfrm>
                  <a:prstGeom prst="rect">
                    <a:avLst/>
                  </a:prstGeom>
                  <a:blipFill>
                    <a:blip r:embed="rId9"/>
                    <a:stretch>
                      <a:fillRect/>
                    </a:stretch>
                  </a:blipFill>
                </p:spPr>
                <p:txBody>
                  <a:bodyPr/>
                  <a:lstStyle/>
                  <a:p>
                    <a:r>
                      <a:rPr lang="en-US">
                        <a:noFill/>
                      </a:rPr>
                      <a:t> </a:t>
                    </a:r>
                  </a:p>
                </p:txBody>
              </p:sp>
            </mc:Fallback>
          </mc:AlternateContent>
        </p:grpSp>
        <p:sp>
          <p:nvSpPr>
            <p:cNvPr id="8" name="Rounded Rectangle 7">
              <a:extLst>
                <a:ext uri="{FF2B5EF4-FFF2-40B4-BE49-F238E27FC236}">
                  <a16:creationId xmlns:a16="http://schemas.microsoft.com/office/drawing/2014/main" id="{F456104E-FB12-B44B-BA45-36A665657440}"/>
                </a:ext>
              </a:extLst>
            </p:cNvPr>
            <p:cNvSpPr/>
            <p:nvPr/>
          </p:nvSpPr>
          <p:spPr>
            <a:xfrm>
              <a:off x="855500" y="1918578"/>
              <a:ext cx="7432999" cy="21106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A00CAE-8A65-DA45-83B9-5870FE0E3614}"/>
                    </a:ext>
                  </a:extLst>
                </p:cNvPr>
                <p:cNvSpPr txBox="1"/>
                <p:nvPr/>
              </p:nvSpPr>
              <p:spPr>
                <a:xfrm>
                  <a:off x="855500" y="1918577"/>
                  <a:ext cx="786818" cy="6286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𝐴</m:t>
                            </m:r>
                          </m:e>
                          <m:sub>
                            <m:r>
                              <a:rPr lang="en-US" sz="3200" b="0" i="1" smtClean="0">
                                <a:solidFill>
                                  <a:srgbClr val="FF0000"/>
                                </a:solidFill>
                                <a:latin typeface="Cambria Math" panose="02040503050406030204" pitchFamily="18" charset="0"/>
                                <a:ea typeface="Cambria Math" panose="02040503050406030204" pitchFamily="18" charset="0"/>
                              </a:rPr>
                              <m:t>𝜑</m:t>
                            </m:r>
                          </m:sub>
                        </m:sSub>
                      </m:oMath>
                    </m:oMathPara>
                  </a14:m>
                  <a:endParaRPr lang="en-US" sz="3200" dirty="0">
                    <a:solidFill>
                      <a:srgbClr val="FF0000"/>
                    </a:solidFill>
                  </a:endParaRPr>
                </a:p>
              </p:txBody>
            </p:sp>
          </mc:Choice>
          <mc:Fallback xmlns="">
            <p:sp>
              <p:nvSpPr>
                <p:cNvPr id="68" name="TextBox 67">
                  <a:extLst>
                    <a:ext uri="{FF2B5EF4-FFF2-40B4-BE49-F238E27FC236}">
                      <a16:creationId xmlns:a16="http://schemas.microsoft.com/office/drawing/2014/main" id="{CA5023C9-4F85-424C-AC4D-51625DED6BD0}"/>
                    </a:ext>
                  </a:extLst>
                </p:cNvPr>
                <p:cNvSpPr txBox="1">
                  <a:spLocks noRot="1" noChangeAspect="1" noMove="1" noResize="1" noEditPoints="1" noAdjustHandles="1" noChangeArrowheads="1" noChangeShapeType="1" noTextEdit="1"/>
                </p:cNvSpPr>
                <p:nvPr/>
              </p:nvSpPr>
              <p:spPr>
                <a:xfrm>
                  <a:off x="855500" y="1918577"/>
                  <a:ext cx="786818" cy="628634"/>
                </a:xfrm>
                <a:prstGeom prst="rect">
                  <a:avLst/>
                </a:prstGeom>
                <a:blipFill>
                  <a:blip r:embed="rId10"/>
                  <a:stretch>
                    <a:fillRect b="-5882"/>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55C9FFE7-BD16-B942-8474-46E0EB132FFE}"/>
              </a:ext>
            </a:extLst>
          </p:cNvPr>
          <p:cNvGrpSpPr/>
          <p:nvPr/>
        </p:nvGrpSpPr>
        <p:grpSpPr>
          <a:xfrm>
            <a:off x="1057005" y="4235657"/>
            <a:ext cx="2741565" cy="2105807"/>
            <a:chOff x="847455" y="4235657"/>
            <a:chExt cx="2741565" cy="2105807"/>
          </a:xfrm>
        </p:grpSpPr>
        <p:grpSp>
          <p:nvGrpSpPr>
            <p:cNvPr id="27" name="Group 26">
              <a:extLst>
                <a:ext uri="{FF2B5EF4-FFF2-40B4-BE49-F238E27FC236}">
                  <a16:creationId xmlns:a16="http://schemas.microsoft.com/office/drawing/2014/main" id="{FD0FCE13-E1DC-434E-A221-10BCB91FAB39}"/>
                </a:ext>
              </a:extLst>
            </p:cNvPr>
            <p:cNvGrpSpPr/>
            <p:nvPr/>
          </p:nvGrpSpPr>
          <p:grpSpPr>
            <a:xfrm>
              <a:off x="1145980" y="4235657"/>
              <a:ext cx="2286000" cy="2067021"/>
              <a:chOff x="675555" y="1546645"/>
              <a:chExt cx="2286000" cy="2067021"/>
            </a:xfrm>
          </p:grpSpPr>
          <p:pic>
            <p:nvPicPr>
              <p:cNvPr id="30" name="Picture 29">
                <a:extLst>
                  <a:ext uri="{FF2B5EF4-FFF2-40B4-BE49-F238E27FC236}">
                    <a16:creationId xmlns:a16="http://schemas.microsoft.com/office/drawing/2014/main" id="{CE9D77F0-419F-CF4C-91BF-F8ACE482732C}"/>
                  </a:ext>
                </a:extLst>
              </p:cNvPr>
              <p:cNvPicPr>
                <a:picLocks noChangeAspect="1"/>
              </p:cNvPicPr>
              <p:nvPr/>
            </p:nvPicPr>
            <p:blipFill>
              <a:blip r:embed="rId11"/>
              <a:stretch>
                <a:fillRect/>
              </a:stretch>
            </p:blipFill>
            <p:spPr>
              <a:xfrm>
                <a:off x="675555" y="1546645"/>
                <a:ext cx="2286000" cy="1828796"/>
              </a:xfrm>
              <a:prstGeom prst="rect">
                <a:avLst/>
              </a:prstGeom>
            </p:spPr>
          </p:pic>
          <p:sp>
            <p:nvSpPr>
              <p:cNvPr id="31" name="TextBox 30">
                <a:extLst>
                  <a:ext uri="{FF2B5EF4-FFF2-40B4-BE49-F238E27FC236}">
                    <a16:creationId xmlns:a16="http://schemas.microsoft.com/office/drawing/2014/main" id="{09EEE6F3-D20C-3046-9E0F-423953017EA5}"/>
                  </a:ext>
                </a:extLst>
              </p:cNvPr>
              <p:cNvSpPr txBox="1"/>
              <p:nvPr/>
            </p:nvSpPr>
            <p:spPr>
              <a:xfrm>
                <a:off x="1496993" y="3244334"/>
                <a:ext cx="643125" cy="369332"/>
              </a:xfrm>
              <a:prstGeom prst="rect">
                <a:avLst/>
              </a:prstGeom>
              <a:noFill/>
            </p:spPr>
            <p:txBody>
              <a:bodyPr wrap="none" rtlCol="0">
                <a:spAutoFit/>
              </a:bodyPr>
              <a:lstStyle/>
              <a:p>
                <a:r>
                  <a:rPr lang="en-US" dirty="0"/>
                  <a:t>MDP</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BE2A6EA-93E5-BA40-A3FB-9447ED99836A}"/>
                    </a:ext>
                  </a:extLst>
                </p:cNvPr>
                <p:cNvSpPr txBox="1"/>
                <p:nvPr/>
              </p:nvSpPr>
              <p:spPr>
                <a:xfrm>
                  <a:off x="847455" y="4306206"/>
                  <a:ext cx="63709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𝑀</m:t>
                        </m:r>
                      </m:oMath>
                    </m:oMathPara>
                  </a14:m>
                  <a:endParaRPr lang="en-US" sz="3200" dirty="0"/>
                </a:p>
              </p:txBody>
            </p:sp>
          </mc:Choice>
          <mc:Fallback xmlns="">
            <p:sp>
              <p:nvSpPr>
                <p:cNvPr id="69" name="TextBox 68">
                  <a:extLst>
                    <a:ext uri="{FF2B5EF4-FFF2-40B4-BE49-F238E27FC236}">
                      <a16:creationId xmlns:a16="http://schemas.microsoft.com/office/drawing/2014/main" id="{E3882E2F-C65C-1E42-9CF4-47ED09E9D65E}"/>
                    </a:ext>
                  </a:extLst>
                </p:cNvPr>
                <p:cNvSpPr txBox="1">
                  <a:spLocks noRot="1" noChangeAspect="1" noMove="1" noResize="1" noEditPoints="1" noAdjustHandles="1" noChangeArrowheads="1" noChangeShapeType="1" noTextEdit="1"/>
                </p:cNvSpPr>
                <p:nvPr/>
              </p:nvSpPr>
              <p:spPr>
                <a:xfrm>
                  <a:off x="847455" y="4306206"/>
                  <a:ext cx="637097" cy="584775"/>
                </a:xfrm>
                <a:prstGeom prst="rect">
                  <a:avLst/>
                </a:prstGeom>
                <a:blipFill>
                  <a:blip r:embed="rId12"/>
                  <a:stretch>
                    <a:fillRect/>
                  </a:stretch>
                </a:blipFill>
              </p:spPr>
              <p:txBody>
                <a:bodyPr/>
                <a:lstStyle/>
                <a:p>
                  <a:r>
                    <a:rPr lang="en-US">
                      <a:noFill/>
                    </a:rPr>
                    <a:t> </a:t>
                  </a:r>
                </a:p>
              </p:txBody>
            </p:sp>
          </mc:Fallback>
        </mc:AlternateContent>
        <p:sp>
          <p:nvSpPr>
            <p:cNvPr id="29" name="Rounded Rectangle 28">
              <a:extLst>
                <a:ext uri="{FF2B5EF4-FFF2-40B4-BE49-F238E27FC236}">
                  <a16:creationId xmlns:a16="http://schemas.microsoft.com/office/drawing/2014/main" id="{9BB99B58-2D1F-6142-9F74-4448089E6521}"/>
                </a:ext>
              </a:extLst>
            </p:cNvPr>
            <p:cNvSpPr/>
            <p:nvPr/>
          </p:nvSpPr>
          <p:spPr>
            <a:xfrm>
              <a:off x="855500" y="4306205"/>
              <a:ext cx="2733520" cy="20352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66EF6134-A1FA-B247-920E-E257FA92417D}"/>
              </a:ext>
            </a:extLst>
          </p:cNvPr>
          <p:cNvSpPr txBox="1"/>
          <p:nvPr/>
        </p:nvSpPr>
        <p:spPr>
          <a:xfrm>
            <a:off x="4351691" y="5810905"/>
            <a:ext cx="3539239" cy="461665"/>
          </a:xfrm>
          <a:prstGeom prst="rect">
            <a:avLst/>
          </a:prstGeom>
          <a:noFill/>
        </p:spPr>
        <p:txBody>
          <a:bodyPr wrap="none" rtlCol="0">
            <a:spAutoFit/>
          </a:bodyPr>
          <a:lstStyle/>
          <a:p>
            <a:r>
              <a:rPr lang="en-US" sz="2400" dirty="0"/>
              <a:t>Constraint-Satisfying Policy</a:t>
            </a:r>
          </a:p>
        </p:txBody>
      </p:sp>
      <p:grpSp>
        <p:nvGrpSpPr>
          <p:cNvPr id="33" name="Group 32">
            <a:extLst>
              <a:ext uri="{FF2B5EF4-FFF2-40B4-BE49-F238E27FC236}">
                <a16:creationId xmlns:a16="http://schemas.microsoft.com/office/drawing/2014/main" id="{7EA088AB-7208-124A-8E60-6F4EAC8740D2}"/>
              </a:ext>
            </a:extLst>
          </p:cNvPr>
          <p:cNvGrpSpPr/>
          <p:nvPr/>
        </p:nvGrpSpPr>
        <p:grpSpPr>
          <a:xfrm>
            <a:off x="5142835" y="4946669"/>
            <a:ext cx="2757995" cy="768630"/>
            <a:chOff x="4933285" y="4946669"/>
            <a:chExt cx="2757995" cy="768630"/>
          </a:xfrm>
        </p:grpSpPr>
        <p:sp>
          <p:nvSpPr>
            <p:cNvPr id="34" name="Down Arrow 33">
              <a:extLst>
                <a:ext uri="{FF2B5EF4-FFF2-40B4-BE49-F238E27FC236}">
                  <a16:creationId xmlns:a16="http://schemas.microsoft.com/office/drawing/2014/main" id="{930A02E4-1B7C-FD4B-B82D-20B86F25745C}"/>
                </a:ext>
              </a:extLst>
            </p:cNvPr>
            <p:cNvSpPr/>
            <p:nvPr/>
          </p:nvSpPr>
          <p:spPr>
            <a:xfrm>
              <a:off x="4933285" y="4946669"/>
              <a:ext cx="380723" cy="76863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F58ABED-CC40-ED4F-996C-BACBD829AF6B}"/>
                </a:ext>
              </a:extLst>
            </p:cNvPr>
            <p:cNvSpPr txBox="1"/>
            <p:nvPr/>
          </p:nvSpPr>
          <p:spPr>
            <a:xfrm>
              <a:off x="5414490" y="5007819"/>
              <a:ext cx="2276790" cy="646331"/>
            </a:xfrm>
            <a:prstGeom prst="rect">
              <a:avLst/>
            </a:prstGeom>
            <a:noFill/>
          </p:spPr>
          <p:txBody>
            <a:bodyPr wrap="square" rtlCol="0">
              <a:spAutoFit/>
            </a:bodyPr>
            <a:lstStyle/>
            <a:p>
              <a:r>
                <a:rPr lang="en-US" dirty="0"/>
                <a:t>Planning: reaching acceptance condition</a:t>
              </a:r>
            </a:p>
          </p:txBody>
        </p:sp>
      </p:grpSp>
      <p:sp>
        <p:nvSpPr>
          <p:cNvPr id="36" name="Slide Number Placeholder 35">
            <a:extLst>
              <a:ext uri="{FF2B5EF4-FFF2-40B4-BE49-F238E27FC236}">
                <a16:creationId xmlns:a16="http://schemas.microsoft.com/office/drawing/2014/main" id="{E40264BF-C78A-6641-9D63-EBE293419021}"/>
              </a:ext>
            </a:extLst>
          </p:cNvPr>
          <p:cNvSpPr>
            <a:spLocks noGrp="1"/>
          </p:cNvSpPr>
          <p:nvPr>
            <p:ph type="sldNum" sz="quarter" idx="12"/>
          </p:nvPr>
        </p:nvSpPr>
        <p:spPr/>
        <p:txBody>
          <a:bodyPr/>
          <a:lstStyle/>
          <a:p>
            <a:fld id="{A22F3049-4D5D-CD49-9C0B-231D69548CC5}" type="slidenum">
              <a:rPr lang="en-US" smtClean="0"/>
              <a:t>27</a:t>
            </a:fld>
            <a:endParaRPr lang="en-US"/>
          </a:p>
        </p:txBody>
      </p:sp>
      <p:grpSp>
        <p:nvGrpSpPr>
          <p:cNvPr id="52" name="Group 51">
            <a:extLst>
              <a:ext uri="{FF2B5EF4-FFF2-40B4-BE49-F238E27FC236}">
                <a16:creationId xmlns:a16="http://schemas.microsoft.com/office/drawing/2014/main" id="{7FA93B3C-BFBA-4A4A-A84D-853F08E15122}"/>
              </a:ext>
            </a:extLst>
          </p:cNvPr>
          <p:cNvGrpSpPr/>
          <p:nvPr/>
        </p:nvGrpSpPr>
        <p:grpSpPr>
          <a:xfrm>
            <a:off x="7890930" y="4330187"/>
            <a:ext cx="3081870" cy="1711551"/>
            <a:chOff x="7890930" y="4330187"/>
            <a:chExt cx="3081870" cy="1711551"/>
          </a:xfrm>
        </p:grpSpPr>
        <p:cxnSp>
          <p:nvCxnSpPr>
            <p:cNvPr id="37" name="Curved Connector 36">
              <a:extLst>
                <a:ext uri="{FF2B5EF4-FFF2-40B4-BE49-F238E27FC236}">
                  <a16:creationId xmlns:a16="http://schemas.microsoft.com/office/drawing/2014/main" id="{EF469710-EA59-C74E-87C1-06B580E10DCD}"/>
                </a:ext>
              </a:extLst>
            </p:cNvPr>
            <p:cNvCxnSpPr>
              <a:cxnSpLocks/>
              <a:stCxn id="32" idx="3"/>
              <a:endCxn id="46" idx="1"/>
            </p:cNvCxnSpPr>
            <p:nvPr/>
          </p:nvCxnSpPr>
          <p:spPr>
            <a:xfrm flipV="1">
              <a:off x="7890930" y="4946669"/>
              <a:ext cx="1060820" cy="1095069"/>
            </a:xfrm>
            <a:prstGeom prst="curved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ular Callout 45">
              <a:extLst>
                <a:ext uri="{FF2B5EF4-FFF2-40B4-BE49-F238E27FC236}">
                  <a16:creationId xmlns:a16="http://schemas.microsoft.com/office/drawing/2014/main" id="{C9161B41-2142-0944-B303-D972F284CDCA}"/>
                </a:ext>
              </a:extLst>
            </p:cNvPr>
            <p:cNvSpPr/>
            <p:nvPr/>
          </p:nvSpPr>
          <p:spPr>
            <a:xfrm>
              <a:off x="8951750" y="4330187"/>
              <a:ext cx="2021050" cy="1232963"/>
            </a:xfrm>
            <a:prstGeom prst="wedgeRoundRectCallout">
              <a:avLst>
                <a:gd name="adj1" fmla="val -46609"/>
                <a:gd name="adj2" fmla="val 62500"/>
                <a:gd name="adj3" fmla="val 1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Explain consequences of query &amp; tradeoffs</a:t>
              </a:r>
            </a:p>
          </p:txBody>
        </p:sp>
      </p:grpSp>
    </p:spTree>
    <p:extLst>
      <p:ext uri="{BB962C8B-B14F-4D97-AF65-F5344CB8AC3E}">
        <p14:creationId xmlns:p14="http://schemas.microsoft.com/office/powerpoint/2010/main" val="169078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DC8BBE-53BB-F941-97F2-E43CC358F724}"/>
                  </a:ext>
                </a:extLst>
              </p:cNvPr>
              <p:cNvSpPr>
                <a:spLocks noGrp="1"/>
              </p:cNvSpPr>
              <p:nvPr>
                <p:ph idx="1"/>
              </p:nvPr>
            </p:nvSpPr>
            <p:spPr/>
            <p:txBody>
              <a:bodyPr>
                <a:normAutofit/>
              </a:bodyPr>
              <a:lstStyle/>
              <a:p>
                <a:pPr marL="0" indent="0">
                  <a:buNone/>
                </a:pPr>
                <a:r>
                  <a:rPr lang="en-US" dirty="0"/>
                  <a:t>Maximum Realizability:</a:t>
                </a:r>
              </a:p>
              <a:p>
                <a:r>
                  <a:rPr lang="en-US" i="1" dirty="0"/>
                  <a:t>Simple case</a:t>
                </a:r>
                <a:r>
                  <a:rPr lang="en-US" dirty="0"/>
                  <a:t>: state trajectory constraint</a:t>
                </a:r>
              </a:p>
              <a:p>
                <a:endParaRPr lang="en-US" dirty="0"/>
              </a:p>
              <a:p>
                <a:endParaRPr lang="en-US" dirty="0"/>
              </a:p>
              <a:p>
                <a:endParaRPr lang="en-US" dirty="0"/>
              </a:p>
              <a:p>
                <a:pPr marL="0" indent="0">
                  <a:buNone/>
                </a:pPr>
                <a:endParaRPr lang="en-US" dirty="0"/>
              </a:p>
              <a:p>
                <a:pPr marL="0" indent="0">
                  <a:buNone/>
                </a:pPr>
                <a:endParaRPr lang="en-US" dirty="0"/>
              </a:p>
              <a:p>
                <a:endParaRPr lang="en-US" sz="800" dirty="0"/>
              </a:p>
              <a:p>
                <a:r>
                  <a:rPr lang="en-US" i="1" dirty="0"/>
                  <a:t>More general</a:t>
                </a:r>
                <a:r>
                  <a:rPr lang="en-US" dirty="0"/>
                  <a:t>: soft constraint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𝜑</m:t>
                    </m:r>
                  </m:oMath>
                </a14:m>
                <a:r>
                  <a:rPr lang="en-US" dirty="0"/>
                  <a:t>  (future work)</a:t>
                </a:r>
              </a:p>
            </p:txBody>
          </p:sp>
        </mc:Choice>
        <mc:Fallback xmlns="">
          <p:sp>
            <p:nvSpPr>
              <p:cNvPr id="3" name="Content Placeholder 2">
                <a:extLst>
                  <a:ext uri="{FF2B5EF4-FFF2-40B4-BE49-F238E27FC236}">
                    <a16:creationId xmlns:a16="http://schemas.microsoft.com/office/drawing/2014/main" id="{26DC8BBE-53BB-F941-97F2-E43CC358F724}"/>
                  </a:ext>
                </a:extLst>
              </p:cNvPr>
              <p:cNvSpPr>
                <a:spLocks noGrp="1" noRot="1" noChangeAspect="1" noMove="1" noResize="1" noEditPoints="1" noAdjustHandles="1" noChangeArrowheads="1" noChangeShapeType="1" noTextEdit="1"/>
              </p:cNvSpPr>
              <p:nvPr>
                <p:ph idx="1"/>
              </p:nvPr>
            </p:nvSpPr>
            <p:spPr>
              <a:blipFill>
                <a:blip r:embed="rId3"/>
                <a:stretch>
                  <a:fillRect l="-1208" t="-2332" b="-233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94A67540-7E2F-BB41-8A87-9B449FD175E7}"/>
              </a:ext>
            </a:extLst>
          </p:cNvPr>
          <p:cNvSpPr>
            <a:spLocks noGrp="1"/>
          </p:cNvSpPr>
          <p:nvPr>
            <p:ph type="title"/>
          </p:nvPr>
        </p:nvSpPr>
        <p:spPr/>
        <p:txBody>
          <a:bodyPr/>
          <a:lstStyle/>
          <a:p>
            <a:r>
              <a:rPr lang="en-US" dirty="0"/>
              <a:t>Handle Unsatisfiable Query</a:t>
            </a:r>
          </a:p>
        </p:txBody>
      </p:sp>
      <p:grpSp>
        <p:nvGrpSpPr>
          <p:cNvPr id="5" name="Group 4">
            <a:extLst>
              <a:ext uri="{FF2B5EF4-FFF2-40B4-BE49-F238E27FC236}">
                <a16:creationId xmlns:a16="http://schemas.microsoft.com/office/drawing/2014/main" id="{E4200075-CF1B-5345-8EF9-0136BA7A7E31}"/>
              </a:ext>
            </a:extLst>
          </p:cNvPr>
          <p:cNvGrpSpPr/>
          <p:nvPr/>
        </p:nvGrpSpPr>
        <p:grpSpPr>
          <a:xfrm>
            <a:off x="7231810" y="2081042"/>
            <a:ext cx="3468120" cy="707886"/>
            <a:chOff x="2035629" y="2448971"/>
            <a:chExt cx="3468120" cy="707886"/>
          </a:xfrm>
        </p:grpSpPr>
        <p:sp>
          <p:nvSpPr>
            <p:cNvPr id="6" name="Oval 5">
              <a:extLst>
                <a:ext uri="{FF2B5EF4-FFF2-40B4-BE49-F238E27FC236}">
                  <a16:creationId xmlns:a16="http://schemas.microsoft.com/office/drawing/2014/main" id="{71C84E6A-484C-8A41-86C7-BD980071F761}"/>
                </a:ext>
              </a:extLst>
            </p:cNvPr>
            <p:cNvSpPr>
              <a:spLocks noChangeAspect="1"/>
            </p:cNvSpPr>
            <p:nvPr/>
          </p:nvSpPr>
          <p:spPr>
            <a:xfrm>
              <a:off x="2035629" y="2699657"/>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a:t>
              </a:r>
              <a:r>
                <a:rPr lang="en-US" sz="1500" baseline="-25000" dirty="0">
                  <a:solidFill>
                    <a:schemeClr val="tx1"/>
                  </a:solidFill>
                </a:rPr>
                <a:t>1</a:t>
              </a:r>
              <a:endParaRPr lang="en-US" sz="1500" dirty="0">
                <a:solidFill>
                  <a:schemeClr val="tx1"/>
                </a:solidFill>
              </a:endParaRPr>
            </a:p>
          </p:txBody>
        </p:sp>
        <p:sp>
          <p:nvSpPr>
            <p:cNvPr id="7" name="Oval 6">
              <a:extLst>
                <a:ext uri="{FF2B5EF4-FFF2-40B4-BE49-F238E27FC236}">
                  <a16:creationId xmlns:a16="http://schemas.microsoft.com/office/drawing/2014/main" id="{9166CFB7-EAFF-0C4B-AFB8-7AD485AF7CB3}"/>
                </a:ext>
              </a:extLst>
            </p:cNvPr>
            <p:cNvSpPr>
              <a:spLocks noChangeAspect="1"/>
            </p:cNvSpPr>
            <p:nvPr/>
          </p:nvSpPr>
          <p:spPr>
            <a:xfrm>
              <a:off x="2949348" y="2699657"/>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a:t>
              </a:r>
              <a:r>
                <a:rPr lang="en-US" sz="1500" baseline="-25000" dirty="0">
                  <a:solidFill>
                    <a:schemeClr val="tx1"/>
                  </a:solidFill>
                </a:rPr>
                <a:t>2</a:t>
              </a:r>
              <a:endParaRPr lang="en-US" sz="1500" dirty="0">
                <a:solidFill>
                  <a:schemeClr val="tx1"/>
                </a:solidFill>
              </a:endParaRPr>
            </a:p>
          </p:txBody>
        </p:sp>
        <p:sp>
          <p:nvSpPr>
            <p:cNvPr id="8" name="Oval 7">
              <a:extLst>
                <a:ext uri="{FF2B5EF4-FFF2-40B4-BE49-F238E27FC236}">
                  <a16:creationId xmlns:a16="http://schemas.microsoft.com/office/drawing/2014/main" id="{B36A7857-7253-0E4E-B48C-684675FF6F92}"/>
                </a:ext>
              </a:extLst>
            </p:cNvPr>
            <p:cNvSpPr>
              <a:spLocks noChangeAspect="1"/>
            </p:cNvSpPr>
            <p:nvPr/>
          </p:nvSpPr>
          <p:spPr>
            <a:xfrm>
              <a:off x="5046549" y="2699657"/>
              <a:ext cx="4572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tx1"/>
                  </a:solidFill>
                </a:rPr>
                <a:t>s</a:t>
              </a:r>
              <a:r>
                <a:rPr lang="en-US" sz="1500" baseline="-25000" dirty="0" err="1">
                  <a:solidFill>
                    <a:schemeClr val="tx1"/>
                  </a:solidFill>
                </a:rPr>
                <a:t>k</a:t>
              </a:r>
              <a:endParaRPr lang="en-US" sz="1500" dirty="0">
                <a:solidFill>
                  <a:schemeClr val="tx1"/>
                </a:solidFill>
              </a:endParaRPr>
            </a:p>
          </p:txBody>
        </p:sp>
        <p:cxnSp>
          <p:nvCxnSpPr>
            <p:cNvPr id="9" name="Straight Arrow Connector 8">
              <a:extLst>
                <a:ext uri="{FF2B5EF4-FFF2-40B4-BE49-F238E27FC236}">
                  <a16:creationId xmlns:a16="http://schemas.microsoft.com/office/drawing/2014/main" id="{E94D5932-F4D6-AD4B-B28D-58001EF7863B}"/>
                </a:ext>
              </a:extLst>
            </p:cNvPr>
            <p:cNvCxnSpPr>
              <a:stCxn id="6" idx="6"/>
              <a:endCxn id="7" idx="2"/>
            </p:cNvCxnSpPr>
            <p:nvPr/>
          </p:nvCxnSpPr>
          <p:spPr>
            <a:xfrm>
              <a:off x="2492829" y="2928257"/>
              <a:ext cx="4565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3FDF465-39A4-AF4C-9425-F40493387773}"/>
                </a:ext>
              </a:extLst>
            </p:cNvPr>
            <p:cNvCxnSpPr>
              <a:stCxn id="7" idx="6"/>
            </p:cNvCxnSpPr>
            <p:nvPr/>
          </p:nvCxnSpPr>
          <p:spPr>
            <a:xfrm>
              <a:off x="3406548" y="2928257"/>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DD414F-7E88-5C4E-821E-942683730AF1}"/>
                </a:ext>
              </a:extLst>
            </p:cNvPr>
            <p:cNvCxnSpPr>
              <a:cxnSpLocks/>
              <a:endCxn id="8" idx="2"/>
            </p:cNvCxnSpPr>
            <p:nvPr/>
          </p:nvCxnSpPr>
          <p:spPr>
            <a:xfrm>
              <a:off x="4587987" y="2928257"/>
              <a:ext cx="4585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F9ACC05-F891-104C-A6B1-B3CB892D2317}"/>
                </a:ext>
              </a:extLst>
            </p:cNvPr>
            <p:cNvSpPr txBox="1"/>
            <p:nvPr/>
          </p:nvSpPr>
          <p:spPr>
            <a:xfrm>
              <a:off x="3956402" y="2448971"/>
              <a:ext cx="538930" cy="707886"/>
            </a:xfrm>
            <a:prstGeom prst="rect">
              <a:avLst/>
            </a:prstGeom>
            <a:noFill/>
          </p:spPr>
          <p:txBody>
            <a:bodyPr wrap="none" rtlCol="0">
              <a:spAutoFit/>
            </a:bodyPr>
            <a:lstStyle/>
            <a:p>
              <a:r>
                <a:rPr lang="en-US" sz="4000" dirty="0"/>
                <a:t>…</a:t>
              </a:r>
            </a:p>
          </p:txBody>
        </p:sp>
      </p:grpSp>
      <p:grpSp>
        <p:nvGrpSpPr>
          <p:cNvPr id="18" name="Group 17">
            <a:extLst>
              <a:ext uri="{FF2B5EF4-FFF2-40B4-BE49-F238E27FC236}">
                <a16:creationId xmlns:a16="http://schemas.microsoft.com/office/drawing/2014/main" id="{BC76D7FF-D3DD-8B47-9C7A-9589677175E2}"/>
              </a:ext>
            </a:extLst>
          </p:cNvPr>
          <p:cNvGrpSpPr/>
          <p:nvPr/>
        </p:nvGrpSpPr>
        <p:grpSpPr>
          <a:xfrm>
            <a:off x="2496302" y="3288990"/>
            <a:ext cx="2951962" cy="2133392"/>
            <a:chOff x="2769492" y="3288990"/>
            <a:chExt cx="2951962" cy="2133392"/>
          </a:xfrm>
        </p:grpSpPr>
        <p:sp>
          <p:nvSpPr>
            <p:cNvPr id="14" name="TextBox 13">
              <a:extLst>
                <a:ext uri="{FF2B5EF4-FFF2-40B4-BE49-F238E27FC236}">
                  <a16:creationId xmlns:a16="http://schemas.microsoft.com/office/drawing/2014/main" id="{A8083446-965D-F346-A140-9433D3D151C5}"/>
                </a:ext>
              </a:extLst>
            </p:cNvPr>
            <p:cNvSpPr txBox="1"/>
            <p:nvPr/>
          </p:nvSpPr>
          <p:spPr>
            <a:xfrm>
              <a:off x="2769492" y="5022272"/>
              <a:ext cx="2951962" cy="400110"/>
            </a:xfrm>
            <a:prstGeom prst="rect">
              <a:avLst/>
            </a:prstGeom>
            <a:noFill/>
          </p:spPr>
          <p:txBody>
            <a:bodyPr wrap="none" rtlCol="0">
              <a:spAutoFit/>
            </a:bodyPr>
            <a:lstStyle/>
            <a:p>
              <a:r>
                <a:rPr lang="en-US" sz="2000" dirty="0"/>
                <a:t>State Trajectory Constraint</a:t>
              </a:r>
            </a:p>
          </p:txBody>
        </p:sp>
        <p:grpSp>
          <p:nvGrpSpPr>
            <p:cNvPr id="16" name="Group 15">
              <a:extLst>
                <a:ext uri="{FF2B5EF4-FFF2-40B4-BE49-F238E27FC236}">
                  <a16:creationId xmlns:a16="http://schemas.microsoft.com/office/drawing/2014/main" id="{9CB83EB6-9712-F04C-887C-8F23283FBB4C}"/>
                </a:ext>
              </a:extLst>
            </p:cNvPr>
            <p:cNvGrpSpPr/>
            <p:nvPr/>
          </p:nvGrpSpPr>
          <p:grpSpPr>
            <a:xfrm>
              <a:off x="2788813" y="3288990"/>
              <a:ext cx="2913321" cy="1655950"/>
              <a:chOff x="2788813" y="3288990"/>
              <a:chExt cx="2913321" cy="1655950"/>
            </a:xfrm>
          </p:grpSpPr>
          <p:pic>
            <p:nvPicPr>
              <p:cNvPr id="21" name="Content Placeholder 8" descr="A close up of a map&#10;&#10;Description automatically generated">
                <a:extLst>
                  <a:ext uri="{FF2B5EF4-FFF2-40B4-BE49-F238E27FC236}">
                    <a16:creationId xmlns:a16="http://schemas.microsoft.com/office/drawing/2014/main" id="{B1188DCB-7589-AF42-ACEA-6A6F10FA5021}"/>
                  </a:ext>
                </a:extLst>
              </p:cNvPr>
              <p:cNvPicPr>
                <a:picLocks noChangeAspect="1"/>
              </p:cNvPicPr>
              <p:nvPr/>
            </p:nvPicPr>
            <p:blipFill>
              <a:blip r:embed="rId4"/>
              <a:stretch>
                <a:fillRect/>
              </a:stretch>
            </p:blipFill>
            <p:spPr>
              <a:xfrm>
                <a:off x="2788813" y="3288990"/>
                <a:ext cx="2913321" cy="1655950"/>
              </a:xfrm>
              <a:prstGeom prst="rect">
                <a:avLst/>
              </a:prstGeom>
              <a:ln w="76200">
                <a:noFill/>
              </a:ln>
            </p:spPr>
          </p:pic>
          <p:sp>
            <p:nvSpPr>
              <p:cNvPr id="17" name="Freeform 16">
                <a:extLst>
                  <a:ext uri="{FF2B5EF4-FFF2-40B4-BE49-F238E27FC236}">
                    <a16:creationId xmlns:a16="http://schemas.microsoft.com/office/drawing/2014/main" id="{0D7D05F7-AA95-4A40-BAF9-A526E89D74D0}"/>
                  </a:ext>
                </a:extLst>
              </p:cNvPr>
              <p:cNvSpPr/>
              <p:nvPr/>
            </p:nvSpPr>
            <p:spPr>
              <a:xfrm>
                <a:off x="3669415" y="3566377"/>
                <a:ext cx="1105501" cy="1123709"/>
              </a:xfrm>
              <a:custGeom>
                <a:avLst/>
                <a:gdLst>
                  <a:gd name="connsiteX0" fmla="*/ 3469821 w 3469821"/>
                  <a:gd name="connsiteY0" fmla="*/ 0 h 3526971"/>
                  <a:gd name="connsiteX1" fmla="*/ 2057400 w 3469821"/>
                  <a:gd name="connsiteY1" fmla="*/ 1338943 h 3526971"/>
                  <a:gd name="connsiteX2" fmla="*/ 1363435 w 3469821"/>
                  <a:gd name="connsiteY2" fmla="*/ 1420586 h 3526971"/>
                  <a:gd name="connsiteX3" fmla="*/ 579664 w 3469821"/>
                  <a:gd name="connsiteY3" fmla="*/ 1314450 h 3526971"/>
                  <a:gd name="connsiteX4" fmla="*/ 440871 w 3469821"/>
                  <a:gd name="connsiteY4" fmla="*/ 2310493 h 3526971"/>
                  <a:gd name="connsiteX5" fmla="*/ 514350 w 3469821"/>
                  <a:gd name="connsiteY5" fmla="*/ 2726871 h 3526971"/>
                  <a:gd name="connsiteX6" fmla="*/ 506185 w 3469821"/>
                  <a:gd name="connsiteY6" fmla="*/ 3028950 h 3526971"/>
                  <a:gd name="connsiteX7" fmla="*/ 32657 w 3469821"/>
                  <a:gd name="connsiteY7" fmla="*/ 2996293 h 3526971"/>
                  <a:gd name="connsiteX8" fmla="*/ 0 w 3469821"/>
                  <a:gd name="connsiteY8" fmla="*/ 3526971 h 352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9821" h="3526971">
                    <a:moveTo>
                      <a:pt x="3469821" y="0"/>
                    </a:moveTo>
                    <a:lnTo>
                      <a:pt x="2057400" y="1338943"/>
                    </a:lnTo>
                    <a:lnTo>
                      <a:pt x="1363435" y="1420586"/>
                    </a:lnTo>
                    <a:lnTo>
                      <a:pt x="579664" y="1314450"/>
                    </a:lnTo>
                    <a:lnTo>
                      <a:pt x="440871" y="2310493"/>
                    </a:lnTo>
                    <a:lnTo>
                      <a:pt x="514350" y="2726871"/>
                    </a:lnTo>
                    <a:lnTo>
                      <a:pt x="506185" y="3028950"/>
                    </a:lnTo>
                    <a:lnTo>
                      <a:pt x="32657" y="2996293"/>
                    </a:lnTo>
                    <a:lnTo>
                      <a:pt x="0" y="3526971"/>
                    </a:lnTo>
                  </a:path>
                </a:pathLst>
              </a:cu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97F0D727-410D-6946-B27A-05B08FC1EDC8}"/>
              </a:ext>
            </a:extLst>
          </p:cNvPr>
          <p:cNvGrpSpPr/>
          <p:nvPr/>
        </p:nvGrpSpPr>
        <p:grpSpPr>
          <a:xfrm>
            <a:off x="6743738" y="3288990"/>
            <a:ext cx="2913322" cy="2133392"/>
            <a:chOff x="6460608" y="3288990"/>
            <a:chExt cx="2913322" cy="2133392"/>
          </a:xfrm>
        </p:grpSpPr>
        <p:grpSp>
          <p:nvGrpSpPr>
            <p:cNvPr id="19" name="Group 18">
              <a:extLst>
                <a:ext uri="{FF2B5EF4-FFF2-40B4-BE49-F238E27FC236}">
                  <a16:creationId xmlns:a16="http://schemas.microsoft.com/office/drawing/2014/main" id="{1BAE44B3-FD1B-3A46-B7E9-2E4DD63C2DCB}"/>
                </a:ext>
              </a:extLst>
            </p:cNvPr>
            <p:cNvGrpSpPr/>
            <p:nvPr/>
          </p:nvGrpSpPr>
          <p:grpSpPr>
            <a:xfrm>
              <a:off x="6460608" y="3288990"/>
              <a:ext cx="2913322" cy="1655951"/>
              <a:chOff x="6460608" y="3288990"/>
              <a:chExt cx="2913322" cy="1655951"/>
            </a:xfrm>
          </p:grpSpPr>
          <p:pic>
            <p:nvPicPr>
              <p:cNvPr id="26" name="Content Placeholder 8" descr="A close up of a map&#10;&#10;Description automatically generated">
                <a:extLst>
                  <a:ext uri="{FF2B5EF4-FFF2-40B4-BE49-F238E27FC236}">
                    <a16:creationId xmlns:a16="http://schemas.microsoft.com/office/drawing/2014/main" id="{E632EF88-7620-9043-8A1F-339F0850F290}"/>
                  </a:ext>
                </a:extLst>
              </p:cNvPr>
              <p:cNvPicPr>
                <a:picLocks noChangeAspect="1"/>
              </p:cNvPicPr>
              <p:nvPr/>
            </p:nvPicPr>
            <p:blipFill>
              <a:blip r:embed="rId4"/>
              <a:stretch>
                <a:fillRect/>
              </a:stretch>
            </p:blipFill>
            <p:spPr>
              <a:xfrm>
                <a:off x="6460608" y="3288990"/>
                <a:ext cx="2913322" cy="1655951"/>
              </a:xfrm>
              <a:prstGeom prst="rect">
                <a:avLst/>
              </a:prstGeom>
              <a:ln w="76200">
                <a:noFill/>
              </a:ln>
            </p:spPr>
          </p:pic>
          <p:sp>
            <p:nvSpPr>
              <p:cNvPr id="22" name="Freeform 21">
                <a:extLst>
                  <a:ext uri="{FF2B5EF4-FFF2-40B4-BE49-F238E27FC236}">
                    <a16:creationId xmlns:a16="http://schemas.microsoft.com/office/drawing/2014/main" id="{C51E234C-4144-4748-A3E1-C408D7AC5B4E}"/>
                  </a:ext>
                </a:extLst>
              </p:cNvPr>
              <p:cNvSpPr/>
              <p:nvPr/>
            </p:nvSpPr>
            <p:spPr>
              <a:xfrm>
                <a:off x="6648972" y="3350952"/>
                <a:ext cx="2557670" cy="1426393"/>
              </a:xfrm>
              <a:custGeom>
                <a:avLst/>
                <a:gdLst>
                  <a:gd name="connsiteX0" fmla="*/ 8027720 w 8027720"/>
                  <a:gd name="connsiteY0" fmla="*/ 0 h 4476997"/>
                  <a:gd name="connsiteX1" fmla="*/ 7065819 w 8027720"/>
                  <a:gd name="connsiteY1" fmla="*/ 59376 h 4476997"/>
                  <a:gd name="connsiteX2" fmla="*/ 5937663 w 8027720"/>
                  <a:gd name="connsiteY2" fmla="*/ 439387 h 4476997"/>
                  <a:gd name="connsiteX3" fmla="*/ 4322619 w 8027720"/>
                  <a:gd name="connsiteY3" fmla="*/ 1971303 h 4476997"/>
                  <a:gd name="connsiteX4" fmla="*/ 3621974 w 8027720"/>
                  <a:gd name="connsiteY4" fmla="*/ 2042555 h 4476997"/>
                  <a:gd name="connsiteX5" fmla="*/ 2826328 w 8027720"/>
                  <a:gd name="connsiteY5" fmla="*/ 1935677 h 4476997"/>
                  <a:gd name="connsiteX6" fmla="*/ 1223159 w 8027720"/>
                  <a:gd name="connsiteY6" fmla="*/ 2173184 h 4476997"/>
                  <a:gd name="connsiteX7" fmla="*/ 0 w 8027720"/>
                  <a:gd name="connsiteY7" fmla="*/ 2481942 h 4476997"/>
                  <a:gd name="connsiteX8" fmla="*/ 249382 w 8027720"/>
                  <a:gd name="connsiteY8" fmla="*/ 3633849 h 4476997"/>
                  <a:gd name="connsiteX9" fmla="*/ 1591294 w 8027720"/>
                  <a:gd name="connsiteY9" fmla="*/ 3598223 h 4476997"/>
                  <a:gd name="connsiteX10" fmla="*/ 1543793 w 8027720"/>
                  <a:gd name="connsiteY10" fmla="*/ 4476997 h 4476997"/>
                  <a:gd name="connsiteX11" fmla="*/ 2327564 w 8027720"/>
                  <a:gd name="connsiteY11" fmla="*/ 4476997 h 44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7720" h="4476997">
                    <a:moveTo>
                      <a:pt x="8027720" y="0"/>
                    </a:moveTo>
                    <a:lnTo>
                      <a:pt x="7065819" y="59376"/>
                    </a:lnTo>
                    <a:lnTo>
                      <a:pt x="5937663" y="439387"/>
                    </a:lnTo>
                    <a:lnTo>
                      <a:pt x="4322619" y="1971303"/>
                    </a:lnTo>
                    <a:lnTo>
                      <a:pt x="3621974" y="2042555"/>
                    </a:lnTo>
                    <a:lnTo>
                      <a:pt x="2826328" y="1935677"/>
                    </a:lnTo>
                    <a:lnTo>
                      <a:pt x="1223159" y="2173184"/>
                    </a:lnTo>
                    <a:lnTo>
                      <a:pt x="0" y="2481942"/>
                    </a:lnTo>
                    <a:lnTo>
                      <a:pt x="249382" y="3633849"/>
                    </a:lnTo>
                    <a:lnTo>
                      <a:pt x="1591294" y="3598223"/>
                    </a:lnTo>
                    <a:lnTo>
                      <a:pt x="1543793" y="4476997"/>
                    </a:lnTo>
                    <a:lnTo>
                      <a:pt x="2327564" y="4476997"/>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6EBDB030-8567-394B-BEC3-A259ACEF5602}"/>
                </a:ext>
              </a:extLst>
            </p:cNvPr>
            <p:cNvSpPr txBox="1"/>
            <p:nvPr/>
          </p:nvSpPr>
          <p:spPr>
            <a:xfrm>
              <a:off x="6743737" y="5022272"/>
              <a:ext cx="2436244" cy="400110"/>
            </a:xfrm>
            <a:prstGeom prst="rect">
              <a:avLst/>
            </a:prstGeom>
            <a:noFill/>
          </p:spPr>
          <p:txBody>
            <a:bodyPr wrap="none" rtlCol="0">
              <a:spAutoFit/>
            </a:bodyPr>
            <a:lstStyle/>
            <a:p>
              <a:r>
                <a:rPr lang="en-US" sz="2000" dirty="0"/>
                <a:t>Maximum Realization</a:t>
              </a:r>
            </a:p>
          </p:txBody>
        </p:sp>
      </p:grpSp>
      <p:sp>
        <p:nvSpPr>
          <p:cNvPr id="23" name="Slide Number Placeholder 22">
            <a:extLst>
              <a:ext uri="{FF2B5EF4-FFF2-40B4-BE49-F238E27FC236}">
                <a16:creationId xmlns:a16="http://schemas.microsoft.com/office/drawing/2014/main" id="{96760BE5-7F8B-E843-8533-92B9360CDE21}"/>
              </a:ext>
            </a:extLst>
          </p:cNvPr>
          <p:cNvSpPr>
            <a:spLocks noGrp="1"/>
          </p:cNvSpPr>
          <p:nvPr>
            <p:ph type="sldNum" sz="quarter" idx="12"/>
          </p:nvPr>
        </p:nvSpPr>
        <p:spPr/>
        <p:txBody>
          <a:bodyPr/>
          <a:lstStyle/>
          <a:p>
            <a:fld id="{A22F3049-4D5D-CD49-9C0B-231D69548CC5}" type="slidenum">
              <a:rPr lang="en-US" smtClean="0"/>
              <a:t>28</a:t>
            </a:fld>
            <a:endParaRPr lang="en-US"/>
          </a:p>
        </p:txBody>
      </p:sp>
    </p:spTree>
    <p:extLst>
      <p:ext uri="{BB962C8B-B14F-4D97-AF65-F5344CB8AC3E}">
        <p14:creationId xmlns:p14="http://schemas.microsoft.com/office/powerpoint/2010/main" val="204472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7AEF-A1A0-1540-A9F0-DC481A6D60D8}"/>
              </a:ext>
            </a:extLst>
          </p:cNvPr>
          <p:cNvSpPr>
            <a:spLocks noGrp="1"/>
          </p:cNvSpPr>
          <p:nvPr>
            <p:ph type="title"/>
          </p:nvPr>
        </p:nvSpPr>
        <p:spPr/>
        <p:txBody>
          <a:bodyPr/>
          <a:lstStyle/>
          <a:p>
            <a:r>
              <a:rPr lang="en-US" dirty="0"/>
              <a:t>Iterative Query &amp; Explanation</a:t>
            </a:r>
          </a:p>
        </p:txBody>
      </p:sp>
      <p:sp>
        <p:nvSpPr>
          <p:cNvPr id="3" name="Content Placeholder 2">
            <a:extLst>
              <a:ext uri="{FF2B5EF4-FFF2-40B4-BE49-F238E27FC236}">
                <a16:creationId xmlns:a16="http://schemas.microsoft.com/office/drawing/2014/main" id="{7D50C6B3-4F08-8A40-B431-603A9BFE9031}"/>
              </a:ext>
            </a:extLst>
          </p:cNvPr>
          <p:cNvSpPr>
            <a:spLocks noGrp="1"/>
          </p:cNvSpPr>
          <p:nvPr>
            <p:ph idx="1"/>
          </p:nvPr>
        </p:nvSpPr>
        <p:spPr>
          <a:xfrm>
            <a:off x="8127654" y="1825625"/>
            <a:ext cx="3226145" cy="4351338"/>
          </a:xfrm>
        </p:spPr>
        <p:txBody>
          <a:bodyPr anchor="ctr">
            <a:normAutofit/>
          </a:bodyPr>
          <a:lstStyle/>
          <a:p>
            <a:pPr marL="0" indent="0">
              <a:buNone/>
            </a:pPr>
            <a:r>
              <a:rPr lang="en-US" sz="2400" dirty="0"/>
              <a:t>User can iteratively refine their queries to clarify their questions, to get refined explanations.</a:t>
            </a:r>
          </a:p>
        </p:txBody>
      </p:sp>
      <p:sp>
        <p:nvSpPr>
          <p:cNvPr id="4" name="Cube 3">
            <a:extLst>
              <a:ext uri="{FF2B5EF4-FFF2-40B4-BE49-F238E27FC236}">
                <a16:creationId xmlns:a16="http://schemas.microsoft.com/office/drawing/2014/main" id="{51F70E5C-BDBE-2E44-90C7-845395CD27F2}"/>
              </a:ext>
            </a:extLst>
          </p:cNvPr>
          <p:cNvSpPr>
            <a:spLocks noChangeAspect="1"/>
          </p:cNvSpPr>
          <p:nvPr/>
        </p:nvSpPr>
        <p:spPr>
          <a:xfrm>
            <a:off x="838200" y="2951971"/>
            <a:ext cx="548640" cy="54864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t>
            </a:r>
            <a:r>
              <a:rPr lang="en-US" sz="1400" baseline="-25000" dirty="0">
                <a:solidFill>
                  <a:schemeClr val="tx1"/>
                </a:solidFill>
              </a:rPr>
              <a:t>0</a:t>
            </a:r>
            <a:endParaRPr lang="en-US" sz="1400" dirty="0">
              <a:solidFill>
                <a:schemeClr val="tx1"/>
              </a:solidFill>
            </a:endParaRPr>
          </a:p>
        </p:txBody>
      </p:sp>
      <p:grpSp>
        <p:nvGrpSpPr>
          <p:cNvPr id="5" name="Group 4">
            <a:extLst>
              <a:ext uri="{FF2B5EF4-FFF2-40B4-BE49-F238E27FC236}">
                <a16:creationId xmlns:a16="http://schemas.microsoft.com/office/drawing/2014/main" id="{0BD0CBBF-B9B0-6942-8EDC-A1FF6E5B6F99}"/>
              </a:ext>
            </a:extLst>
          </p:cNvPr>
          <p:cNvGrpSpPr/>
          <p:nvPr/>
        </p:nvGrpSpPr>
        <p:grpSpPr>
          <a:xfrm>
            <a:off x="1181100" y="1707806"/>
            <a:ext cx="1051561" cy="1244166"/>
            <a:chOff x="658168" y="1773748"/>
            <a:chExt cx="1051561" cy="1244166"/>
          </a:xfrm>
        </p:grpSpPr>
        <p:cxnSp>
          <p:nvCxnSpPr>
            <p:cNvPr id="6" name="Elbow Connector 5">
              <a:extLst>
                <a:ext uri="{FF2B5EF4-FFF2-40B4-BE49-F238E27FC236}">
                  <a16:creationId xmlns:a16="http://schemas.microsoft.com/office/drawing/2014/main" id="{529F87A1-DE85-624E-B85C-C96CC370E7D5}"/>
                </a:ext>
              </a:extLst>
            </p:cNvPr>
            <p:cNvCxnSpPr>
              <a:cxnSpLocks/>
              <a:stCxn id="4" idx="0"/>
              <a:endCxn id="18" idx="2"/>
            </p:cNvCxnSpPr>
            <p:nvPr/>
          </p:nvCxnSpPr>
          <p:spPr>
            <a:xfrm rot="5400000" flipH="1" flipV="1">
              <a:off x="733316" y="2041501"/>
              <a:ext cx="901265" cy="10515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E2E9C4-CA90-C348-B2C2-2E8766881A2F}"/>
                </a:ext>
              </a:extLst>
            </p:cNvPr>
            <p:cNvSpPr txBox="1"/>
            <p:nvPr/>
          </p:nvSpPr>
          <p:spPr>
            <a:xfrm>
              <a:off x="689484" y="1773748"/>
              <a:ext cx="849335" cy="338554"/>
            </a:xfrm>
            <a:prstGeom prst="rect">
              <a:avLst/>
            </a:prstGeom>
            <a:noFill/>
          </p:spPr>
          <p:txBody>
            <a:bodyPr wrap="none" rtlCol="0">
              <a:spAutoFit/>
            </a:bodyPr>
            <a:lstStyle/>
            <a:p>
              <a:r>
                <a:rPr lang="en-US" sz="1600" dirty="0"/>
                <a:t>Query 1</a:t>
              </a:r>
            </a:p>
          </p:txBody>
        </p:sp>
      </p:grpSp>
      <p:grpSp>
        <p:nvGrpSpPr>
          <p:cNvPr id="8" name="Group 7">
            <a:extLst>
              <a:ext uri="{FF2B5EF4-FFF2-40B4-BE49-F238E27FC236}">
                <a16:creationId xmlns:a16="http://schemas.microsoft.com/office/drawing/2014/main" id="{2859F4F3-A701-DC49-A8A9-01F743D1D11C}"/>
              </a:ext>
            </a:extLst>
          </p:cNvPr>
          <p:cNvGrpSpPr/>
          <p:nvPr/>
        </p:nvGrpSpPr>
        <p:grpSpPr>
          <a:xfrm>
            <a:off x="1043940" y="3500610"/>
            <a:ext cx="1120141" cy="904295"/>
            <a:chOff x="519250" y="3539790"/>
            <a:chExt cx="1120141" cy="904295"/>
          </a:xfrm>
        </p:grpSpPr>
        <p:cxnSp>
          <p:nvCxnSpPr>
            <p:cNvPr id="9" name="Elbow Connector 8">
              <a:extLst>
                <a:ext uri="{FF2B5EF4-FFF2-40B4-BE49-F238E27FC236}">
                  <a16:creationId xmlns:a16="http://schemas.microsoft.com/office/drawing/2014/main" id="{B7015135-2F1C-5843-8BE6-55D0FFE9FCA2}"/>
                </a:ext>
              </a:extLst>
            </p:cNvPr>
            <p:cNvCxnSpPr>
              <a:stCxn id="4" idx="3"/>
              <a:endCxn id="21" idx="2"/>
            </p:cNvCxnSpPr>
            <p:nvPr/>
          </p:nvCxnSpPr>
          <p:spPr>
            <a:xfrm rot="16200000" flipH="1">
              <a:off x="627173" y="3431867"/>
              <a:ext cx="904295" cy="1120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6E7FE2-BC25-824E-984B-61ECF294C03D}"/>
                </a:ext>
              </a:extLst>
            </p:cNvPr>
            <p:cNvSpPr txBox="1"/>
            <p:nvPr/>
          </p:nvSpPr>
          <p:spPr>
            <a:xfrm>
              <a:off x="689484" y="3963173"/>
              <a:ext cx="849335" cy="338554"/>
            </a:xfrm>
            <a:prstGeom prst="rect">
              <a:avLst/>
            </a:prstGeom>
            <a:noFill/>
          </p:spPr>
          <p:txBody>
            <a:bodyPr wrap="none" rtlCol="0">
              <a:spAutoFit/>
            </a:bodyPr>
            <a:lstStyle/>
            <a:p>
              <a:r>
                <a:rPr lang="en-US" sz="1600" dirty="0"/>
                <a:t>Query 2</a:t>
              </a:r>
            </a:p>
          </p:txBody>
        </p:sp>
      </p:grpSp>
      <p:grpSp>
        <p:nvGrpSpPr>
          <p:cNvPr id="11" name="Group 10">
            <a:extLst>
              <a:ext uri="{FF2B5EF4-FFF2-40B4-BE49-F238E27FC236}">
                <a16:creationId xmlns:a16="http://schemas.microsoft.com/office/drawing/2014/main" id="{D6836ADA-79E8-3A42-8AB2-26BA888F138B}"/>
              </a:ext>
            </a:extLst>
          </p:cNvPr>
          <p:cNvGrpSpPr/>
          <p:nvPr/>
        </p:nvGrpSpPr>
        <p:grpSpPr>
          <a:xfrm>
            <a:off x="2506981" y="2862316"/>
            <a:ext cx="2045292" cy="1199690"/>
            <a:chOff x="2017123" y="2928258"/>
            <a:chExt cx="2045292" cy="1199690"/>
          </a:xfrm>
        </p:grpSpPr>
        <p:cxnSp>
          <p:nvCxnSpPr>
            <p:cNvPr id="12" name="Elbow Connector 11">
              <a:extLst>
                <a:ext uri="{FF2B5EF4-FFF2-40B4-BE49-F238E27FC236}">
                  <a16:creationId xmlns:a16="http://schemas.microsoft.com/office/drawing/2014/main" id="{94804462-1B55-3B47-9FAB-BDBC04DC343C}"/>
                </a:ext>
              </a:extLst>
            </p:cNvPr>
            <p:cNvCxnSpPr>
              <a:stCxn id="21" idx="0"/>
              <a:endCxn id="24" idx="2"/>
            </p:cNvCxnSpPr>
            <p:nvPr/>
          </p:nvCxnSpPr>
          <p:spPr>
            <a:xfrm rot="5400000" flipH="1" flipV="1">
              <a:off x="2611374" y="2676907"/>
              <a:ext cx="856790" cy="20452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4F957F-AA63-ED44-8017-D90818F17637}"/>
                </a:ext>
              </a:extLst>
            </p:cNvPr>
            <p:cNvSpPr txBox="1"/>
            <p:nvPr/>
          </p:nvSpPr>
          <p:spPr>
            <a:xfrm>
              <a:off x="2017123" y="2928258"/>
              <a:ext cx="849335" cy="338554"/>
            </a:xfrm>
            <a:prstGeom prst="rect">
              <a:avLst/>
            </a:prstGeom>
            <a:noFill/>
          </p:spPr>
          <p:txBody>
            <a:bodyPr wrap="none" rtlCol="0">
              <a:spAutoFit/>
            </a:bodyPr>
            <a:lstStyle/>
            <a:p>
              <a:r>
                <a:rPr lang="en-US" sz="1600" dirty="0"/>
                <a:t>Query 3</a:t>
              </a:r>
            </a:p>
          </p:txBody>
        </p:sp>
      </p:grpSp>
      <p:grpSp>
        <p:nvGrpSpPr>
          <p:cNvPr id="14" name="Group 13">
            <a:extLst>
              <a:ext uri="{FF2B5EF4-FFF2-40B4-BE49-F238E27FC236}">
                <a16:creationId xmlns:a16="http://schemas.microsoft.com/office/drawing/2014/main" id="{7210EEED-264B-6A4A-94E4-00EE06A5B3AC}"/>
              </a:ext>
            </a:extLst>
          </p:cNvPr>
          <p:cNvGrpSpPr/>
          <p:nvPr/>
        </p:nvGrpSpPr>
        <p:grpSpPr>
          <a:xfrm>
            <a:off x="2369821" y="4610646"/>
            <a:ext cx="2182452" cy="922562"/>
            <a:chOff x="1879963" y="4676588"/>
            <a:chExt cx="2182452" cy="922562"/>
          </a:xfrm>
        </p:grpSpPr>
        <p:cxnSp>
          <p:nvCxnSpPr>
            <p:cNvPr id="15" name="Elbow Connector 14">
              <a:extLst>
                <a:ext uri="{FF2B5EF4-FFF2-40B4-BE49-F238E27FC236}">
                  <a16:creationId xmlns:a16="http://schemas.microsoft.com/office/drawing/2014/main" id="{8A84B72C-40BA-0E45-B96F-C6AB1AF60A0A}"/>
                </a:ext>
              </a:extLst>
            </p:cNvPr>
            <p:cNvCxnSpPr>
              <a:stCxn id="21" idx="3"/>
              <a:endCxn id="35" idx="2"/>
            </p:cNvCxnSpPr>
            <p:nvPr/>
          </p:nvCxnSpPr>
          <p:spPr>
            <a:xfrm rot="16200000" flipH="1">
              <a:off x="2509908" y="4046643"/>
              <a:ext cx="922562" cy="21824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078326-D831-4141-9976-D6535A8A0C07}"/>
                </a:ext>
              </a:extLst>
            </p:cNvPr>
            <p:cNvSpPr txBox="1"/>
            <p:nvPr/>
          </p:nvSpPr>
          <p:spPr>
            <a:xfrm>
              <a:off x="2017123" y="5259505"/>
              <a:ext cx="849335" cy="338554"/>
            </a:xfrm>
            <a:prstGeom prst="rect">
              <a:avLst/>
            </a:prstGeom>
            <a:noFill/>
          </p:spPr>
          <p:txBody>
            <a:bodyPr wrap="none" rtlCol="0">
              <a:spAutoFit/>
            </a:bodyPr>
            <a:lstStyle/>
            <a:p>
              <a:r>
                <a:rPr lang="en-US" sz="1600" dirty="0"/>
                <a:t>Query 4</a:t>
              </a:r>
            </a:p>
          </p:txBody>
        </p:sp>
      </p:grpSp>
      <p:grpSp>
        <p:nvGrpSpPr>
          <p:cNvPr id="17" name="Group 16">
            <a:extLst>
              <a:ext uri="{FF2B5EF4-FFF2-40B4-BE49-F238E27FC236}">
                <a16:creationId xmlns:a16="http://schemas.microsoft.com/office/drawing/2014/main" id="{E88EDDC1-93AE-9C44-8847-CCC349852F7D}"/>
              </a:ext>
            </a:extLst>
          </p:cNvPr>
          <p:cNvGrpSpPr/>
          <p:nvPr/>
        </p:nvGrpSpPr>
        <p:grpSpPr>
          <a:xfrm>
            <a:off x="2232661" y="1707583"/>
            <a:ext cx="2248016" cy="548863"/>
            <a:chOff x="1742803" y="1773525"/>
            <a:chExt cx="2248016" cy="548863"/>
          </a:xfrm>
        </p:grpSpPr>
        <p:sp>
          <p:nvSpPr>
            <p:cNvPr id="18" name="Cube 17">
              <a:extLst>
                <a:ext uri="{FF2B5EF4-FFF2-40B4-BE49-F238E27FC236}">
                  <a16:creationId xmlns:a16="http://schemas.microsoft.com/office/drawing/2014/main" id="{071F7741-CC3E-F845-9903-9A63336179A2}"/>
                </a:ext>
              </a:extLst>
            </p:cNvPr>
            <p:cNvSpPr>
              <a:spLocks noChangeAspect="1"/>
            </p:cNvSpPr>
            <p:nvPr/>
          </p:nvSpPr>
          <p:spPr>
            <a:xfrm>
              <a:off x="1742803" y="1773748"/>
              <a:ext cx="548640" cy="54864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t>
              </a:r>
              <a:r>
                <a:rPr lang="en-US" sz="1400" baseline="-25000" dirty="0">
                  <a:solidFill>
                    <a:schemeClr val="tx1"/>
                  </a:solidFill>
                </a:rPr>
                <a:t>1</a:t>
              </a:r>
              <a:endParaRPr lang="en-US" sz="1400" dirty="0">
                <a:solidFill>
                  <a:schemeClr val="tx1"/>
                </a:solidFill>
              </a:endParaRPr>
            </a:p>
          </p:txBody>
        </p:sp>
        <p:sp>
          <p:nvSpPr>
            <p:cNvPr id="19" name="TextBox 18">
              <a:extLst>
                <a:ext uri="{FF2B5EF4-FFF2-40B4-BE49-F238E27FC236}">
                  <a16:creationId xmlns:a16="http://schemas.microsoft.com/office/drawing/2014/main" id="{59B2ACB1-C063-894E-AC39-F07FC937CBF0}"/>
                </a:ext>
              </a:extLst>
            </p:cNvPr>
            <p:cNvSpPr txBox="1"/>
            <p:nvPr/>
          </p:nvSpPr>
          <p:spPr>
            <a:xfrm>
              <a:off x="2291443" y="1773525"/>
              <a:ext cx="1699376" cy="369332"/>
            </a:xfrm>
            <a:prstGeom prst="rect">
              <a:avLst/>
            </a:prstGeom>
            <a:noFill/>
          </p:spPr>
          <p:txBody>
            <a:bodyPr wrap="none" rtlCol="0">
              <a:spAutoFit/>
            </a:bodyPr>
            <a:lstStyle/>
            <a:p>
              <a:r>
                <a:rPr lang="en-US" dirty="0"/>
                <a:t>M</a:t>
              </a:r>
              <a:r>
                <a:rPr lang="en-US" baseline="-25000" dirty="0"/>
                <a:t>0</a:t>
              </a:r>
              <a:r>
                <a:rPr lang="en-US" dirty="0"/>
                <a:t> + constraint</a:t>
              </a:r>
              <a:r>
                <a:rPr lang="en-US" baseline="-25000" dirty="0"/>
                <a:t>1</a:t>
              </a:r>
              <a:endParaRPr lang="en-US" dirty="0"/>
            </a:p>
          </p:txBody>
        </p:sp>
      </p:grpSp>
      <p:grpSp>
        <p:nvGrpSpPr>
          <p:cNvPr id="20" name="Group 19">
            <a:extLst>
              <a:ext uri="{FF2B5EF4-FFF2-40B4-BE49-F238E27FC236}">
                <a16:creationId xmlns:a16="http://schemas.microsoft.com/office/drawing/2014/main" id="{4274D46A-80FA-754E-9DB3-5E13F6A7C312}"/>
              </a:ext>
            </a:extLst>
          </p:cNvPr>
          <p:cNvGrpSpPr/>
          <p:nvPr/>
        </p:nvGrpSpPr>
        <p:grpSpPr>
          <a:xfrm>
            <a:off x="2164081" y="4062006"/>
            <a:ext cx="2248016" cy="548640"/>
            <a:chOff x="1674223" y="3916374"/>
            <a:chExt cx="2248016" cy="548640"/>
          </a:xfrm>
        </p:grpSpPr>
        <p:sp>
          <p:nvSpPr>
            <p:cNvPr id="21" name="Cube 20">
              <a:extLst>
                <a:ext uri="{FF2B5EF4-FFF2-40B4-BE49-F238E27FC236}">
                  <a16:creationId xmlns:a16="http://schemas.microsoft.com/office/drawing/2014/main" id="{A12B9786-58CA-5846-9E94-B34A30A8B36A}"/>
                </a:ext>
              </a:extLst>
            </p:cNvPr>
            <p:cNvSpPr>
              <a:spLocks noChangeAspect="1"/>
            </p:cNvSpPr>
            <p:nvPr/>
          </p:nvSpPr>
          <p:spPr>
            <a:xfrm>
              <a:off x="1674223" y="3916374"/>
              <a:ext cx="548640" cy="54864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t>
              </a:r>
              <a:r>
                <a:rPr lang="en-US" sz="1400" baseline="-25000" dirty="0">
                  <a:solidFill>
                    <a:schemeClr val="tx1"/>
                  </a:solidFill>
                </a:rPr>
                <a:t>2</a:t>
              </a:r>
              <a:endParaRPr lang="en-US" sz="1400" dirty="0">
                <a:solidFill>
                  <a:schemeClr val="tx1"/>
                </a:solidFill>
              </a:endParaRPr>
            </a:p>
          </p:txBody>
        </p:sp>
        <p:sp>
          <p:nvSpPr>
            <p:cNvPr id="22" name="TextBox 21">
              <a:extLst>
                <a:ext uri="{FF2B5EF4-FFF2-40B4-BE49-F238E27FC236}">
                  <a16:creationId xmlns:a16="http://schemas.microsoft.com/office/drawing/2014/main" id="{E557D6BA-2E7F-9442-801F-9FE894303080}"/>
                </a:ext>
              </a:extLst>
            </p:cNvPr>
            <p:cNvSpPr txBox="1"/>
            <p:nvPr/>
          </p:nvSpPr>
          <p:spPr>
            <a:xfrm>
              <a:off x="2222863" y="3918636"/>
              <a:ext cx="1699376" cy="369332"/>
            </a:xfrm>
            <a:prstGeom prst="rect">
              <a:avLst/>
            </a:prstGeom>
            <a:noFill/>
          </p:spPr>
          <p:txBody>
            <a:bodyPr wrap="none" rtlCol="0">
              <a:spAutoFit/>
            </a:bodyPr>
            <a:lstStyle/>
            <a:p>
              <a:r>
                <a:rPr lang="en-US" dirty="0"/>
                <a:t>M</a:t>
              </a:r>
              <a:r>
                <a:rPr lang="en-US" baseline="-25000" dirty="0"/>
                <a:t>0</a:t>
              </a:r>
              <a:r>
                <a:rPr lang="en-US" dirty="0"/>
                <a:t> + constraint</a:t>
              </a:r>
              <a:r>
                <a:rPr lang="en-US" baseline="-25000" dirty="0"/>
                <a:t>2</a:t>
              </a:r>
              <a:endParaRPr lang="en-US" dirty="0"/>
            </a:p>
          </p:txBody>
        </p:sp>
      </p:grpSp>
      <p:grpSp>
        <p:nvGrpSpPr>
          <p:cNvPr id="23" name="Group 22">
            <a:extLst>
              <a:ext uri="{FF2B5EF4-FFF2-40B4-BE49-F238E27FC236}">
                <a16:creationId xmlns:a16="http://schemas.microsoft.com/office/drawing/2014/main" id="{90708CB9-0491-4B49-9DD2-1E14CD5A5514}"/>
              </a:ext>
            </a:extLst>
          </p:cNvPr>
          <p:cNvGrpSpPr/>
          <p:nvPr/>
        </p:nvGrpSpPr>
        <p:grpSpPr>
          <a:xfrm>
            <a:off x="4552273" y="2856959"/>
            <a:ext cx="2248016" cy="553997"/>
            <a:chOff x="4062415" y="2922901"/>
            <a:chExt cx="2248016" cy="553997"/>
          </a:xfrm>
        </p:grpSpPr>
        <p:sp>
          <p:nvSpPr>
            <p:cNvPr id="24" name="Cube 23">
              <a:extLst>
                <a:ext uri="{FF2B5EF4-FFF2-40B4-BE49-F238E27FC236}">
                  <a16:creationId xmlns:a16="http://schemas.microsoft.com/office/drawing/2014/main" id="{74766649-4380-C547-BAED-CD1D44C6B669}"/>
                </a:ext>
              </a:extLst>
            </p:cNvPr>
            <p:cNvSpPr>
              <a:spLocks noChangeAspect="1"/>
            </p:cNvSpPr>
            <p:nvPr/>
          </p:nvSpPr>
          <p:spPr>
            <a:xfrm>
              <a:off x="4062415" y="2928258"/>
              <a:ext cx="548640" cy="54864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t>
              </a:r>
              <a:r>
                <a:rPr lang="en-US" sz="1400" baseline="-25000" dirty="0">
                  <a:solidFill>
                    <a:schemeClr val="tx1"/>
                  </a:solidFill>
                </a:rPr>
                <a:t>3</a:t>
              </a:r>
              <a:endParaRPr lang="en-US" sz="1400" dirty="0">
                <a:solidFill>
                  <a:schemeClr val="tx1"/>
                </a:solidFill>
              </a:endParaRPr>
            </a:p>
          </p:txBody>
        </p:sp>
        <p:sp>
          <p:nvSpPr>
            <p:cNvPr id="25" name="TextBox 24">
              <a:extLst>
                <a:ext uri="{FF2B5EF4-FFF2-40B4-BE49-F238E27FC236}">
                  <a16:creationId xmlns:a16="http://schemas.microsoft.com/office/drawing/2014/main" id="{E76D2597-5876-DF42-A4D6-77102EE80D97}"/>
                </a:ext>
              </a:extLst>
            </p:cNvPr>
            <p:cNvSpPr txBox="1"/>
            <p:nvPr/>
          </p:nvSpPr>
          <p:spPr>
            <a:xfrm>
              <a:off x="4611055" y="2922901"/>
              <a:ext cx="1699376" cy="369332"/>
            </a:xfrm>
            <a:prstGeom prst="rect">
              <a:avLst/>
            </a:prstGeom>
            <a:noFill/>
          </p:spPr>
          <p:txBody>
            <a:bodyPr wrap="none" rtlCol="0">
              <a:spAutoFit/>
            </a:bodyPr>
            <a:lstStyle/>
            <a:p>
              <a:r>
                <a:rPr lang="en-US" dirty="0"/>
                <a:t>M</a:t>
              </a:r>
              <a:r>
                <a:rPr lang="en-US" baseline="-25000" dirty="0"/>
                <a:t>2</a:t>
              </a:r>
              <a:r>
                <a:rPr lang="en-US" dirty="0"/>
                <a:t> + constraint</a:t>
              </a:r>
              <a:r>
                <a:rPr lang="en-US" baseline="-25000" dirty="0"/>
                <a:t>3</a:t>
              </a:r>
              <a:endParaRPr lang="en-US" dirty="0"/>
            </a:p>
          </p:txBody>
        </p:sp>
      </p:grpSp>
      <p:sp>
        <p:nvSpPr>
          <p:cNvPr id="26" name="TextBox 25">
            <a:extLst>
              <a:ext uri="{FF2B5EF4-FFF2-40B4-BE49-F238E27FC236}">
                <a16:creationId xmlns:a16="http://schemas.microsoft.com/office/drawing/2014/main" id="{D927EC36-9EBB-5642-90FB-739AE3F9A645}"/>
              </a:ext>
            </a:extLst>
          </p:cNvPr>
          <p:cNvSpPr txBox="1"/>
          <p:nvPr/>
        </p:nvSpPr>
        <p:spPr>
          <a:xfrm>
            <a:off x="2874816" y="2041683"/>
            <a:ext cx="1375185" cy="369332"/>
          </a:xfrm>
          <a:prstGeom prst="rect">
            <a:avLst/>
          </a:prstGeom>
          <a:noFill/>
        </p:spPr>
        <p:txBody>
          <a:bodyPr wrap="none" rtlCol="0">
            <a:spAutoFit/>
          </a:bodyPr>
          <a:lstStyle/>
          <a:p>
            <a:r>
              <a:rPr lang="en-US" dirty="0">
                <a:solidFill>
                  <a:srgbClr val="00B0F0"/>
                </a:solidFill>
              </a:rPr>
              <a:t>Explanations</a:t>
            </a:r>
          </a:p>
        </p:txBody>
      </p:sp>
      <p:sp>
        <p:nvSpPr>
          <p:cNvPr id="27" name="TextBox 26">
            <a:extLst>
              <a:ext uri="{FF2B5EF4-FFF2-40B4-BE49-F238E27FC236}">
                <a16:creationId xmlns:a16="http://schemas.microsoft.com/office/drawing/2014/main" id="{EF4C7605-5B6C-D443-82D5-6AE01530BCDB}"/>
              </a:ext>
            </a:extLst>
          </p:cNvPr>
          <p:cNvSpPr txBox="1"/>
          <p:nvPr/>
        </p:nvSpPr>
        <p:spPr>
          <a:xfrm>
            <a:off x="2848125" y="4399071"/>
            <a:ext cx="1375185" cy="369332"/>
          </a:xfrm>
          <a:prstGeom prst="rect">
            <a:avLst/>
          </a:prstGeom>
          <a:noFill/>
        </p:spPr>
        <p:txBody>
          <a:bodyPr wrap="none" rtlCol="0">
            <a:spAutoFit/>
          </a:bodyPr>
          <a:lstStyle/>
          <a:p>
            <a:r>
              <a:rPr lang="en-US" dirty="0">
                <a:solidFill>
                  <a:srgbClr val="00B0F0"/>
                </a:solidFill>
              </a:rPr>
              <a:t>Explanations</a:t>
            </a:r>
          </a:p>
        </p:txBody>
      </p:sp>
      <p:sp>
        <p:nvSpPr>
          <p:cNvPr id="28" name="TextBox 27">
            <a:extLst>
              <a:ext uri="{FF2B5EF4-FFF2-40B4-BE49-F238E27FC236}">
                <a16:creationId xmlns:a16="http://schemas.microsoft.com/office/drawing/2014/main" id="{B51B1BC5-FFFC-5545-9CD5-B9938534761A}"/>
              </a:ext>
            </a:extLst>
          </p:cNvPr>
          <p:cNvSpPr txBox="1"/>
          <p:nvPr/>
        </p:nvSpPr>
        <p:spPr>
          <a:xfrm>
            <a:off x="5257574" y="3195667"/>
            <a:ext cx="1375185" cy="369332"/>
          </a:xfrm>
          <a:prstGeom prst="rect">
            <a:avLst/>
          </a:prstGeom>
          <a:noFill/>
        </p:spPr>
        <p:txBody>
          <a:bodyPr wrap="none" rtlCol="0">
            <a:spAutoFit/>
          </a:bodyPr>
          <a:lstStyle/>
          <a:p>
            <a:r>
              <a:rPr lang="en-US" dirty="0">
                <a:solidFill>
                  <a:srgbClr val="00B0F0"/>
                </a:solidFill>
              </a:rPr>
              <a:t>Explanations</a:t>
            </a:r>
          </a:p>
        </p:txBody>
      </p:sp>
      <p:grpSp>
        <p:nvGrpSpPr>
          <p:cNvPr id="29" name="Group 28">
            <a:extLst>
              <a:ext uri="{FF2B5EF4-FFF2-40B4-BE49-F238E27FC236}">
                <a16:creationId xmlns:a16="http://schemas.microsoft.com/office/drawing/2014/main" id="{3BDBC044-041A-5E4A-8A73-2796CED34AC7}"/>
              </a:ext>
            </a:extLst>
          </p:cNvPr>
          <p:cNvGrpSpPr/>
          <p:nvPr/>
        </p:nvGrpSpPr>
        <p:grpSpPr>
          <a:xfrm>
            <a:off x="4552273" y="4135250"/>
            <a:ext cx="3535163" cy="2415029"/>
            <a:chOff x="4587106" y="3998726"/>
            <a:chExt cx="3535163" cy="2415029"/>
          </a:xfrm>
        </p:grpSpPr>
        <p:sp>
          <p:nvSpPr>
            <p:cNvPr id="30" name="TextBox 29">
              <a:extLst>
                <a:ext uri="{FF2B5EF4-FFF2-40B4-BE49-F238E27FC236}">
                  <a16:creationId xmlns:a16="http://schemas.microsoft.com/office/drawing/2014/main" id="{C1EE4A55-109F-3D46-8719-5DC5259F09C9}"/>
                </a:ext>
              </a:extLst>
            </p:cNvPr>
            <p:cNvSpPr txBox="1"/>
            <p:nvPr/>
          </p:nvSpPr>
          <p:spPr>
            <a:xfrm>
              <a:off x="7512807" y="4912605"/>
              <a:ext cx="609462" cy="830997"/>
            </a:xfrm>
            <a:prstGeom prst="rect">
              <a:avLst/>
            </a:prstGeom>
            <a:noFill/>
          </p:spPr>
          <p:txBody>
            <a:bodyPr wrap="none" rtlCol="0">
              <a:spAutoFit/>
            </a:bodyPr>
            <a:lstStyle/>
            <a:p>
              <a:r>
                <a:rPr lang="en-US" sz="4800" dirty="0"/>
                <a:t>…</a:t>
              </a:r>
            </a:p>
          </p:txBody>
        </p:sp>
        <p:grpSp>
          <p:nvGrpSpPr>
            <p:cNvPr id="31" name="Group 30">
              <a:extLst>
                <a:ext uri="{FF2B5EF4-FFF2-40B4-BE49-F238E27FC236}">
                  <a16:creationId xmlns:a16="http://schemas.microsoft.com/office/drawing/2014/main" id="{1B345DFA-E3F1-B44D-94BA-CA7460DAA01C}"/>
                </a:ext>
              </a:extLst>
            </p:cNvPr>
            <p:cNvGrpSpPr/>
            <p:nvPr/>
          </p:nvGrpSpPr>
          <p:grpSpPr>
            <a:xfrm>
              <a:off x="4930005" y="3998726"/>
              <a:ext cx="2099989" cy="1055059"/>
              <a:chOff x="4405314" y="4201192"/>
              <a:chExt cx="2099989" cy="1055059"/>
            </a:xfrm>
          </p:grpSpPr>
          <p:cxnSp>
            <p:nvCxnSpPr>
              <p:cNvPr id="39" name="Elbow Connector 38">
                <a:extLst>
                  <a:ext uri="{FF2B5EF4-FFF2-40B4-BE49-F238E27FC236}">
                    <a16:creationId xmlns:a16="http://schemas.microsoft.com/office/drawing/2014/main" id="{BCEEC767-9E38-C546-A153-662B89CFB93A}"/>
                  </a:ext>
                </a:extLst>
              </p:cNvPr>
              <p:cNvCxnSpPr>
                <a:cxnSpLocks/>
                <a:stCxn id="35" idx="0"/>
              </p:cNvCxnSpPr>
              <p:nvPr/>
            </p:nvCxnSpPr>
            <p:spPr>
              <a:xfrm rot="5400000" flipH="1" flipV="1">
                <a:off x="5100667" y="3851614"/>
                <a:ext cx="709284" cy="2099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844A60-F7FC-B84D-9327-636F1E197516}"/>
                  </a:ext>
                </a:extLst>
              </p:cNvPr>
              <p:cNvSpPr txBox="1"/>
              <p:nvPr/>
            </p:nvSpPr>
            <p:spPr>
              <a:xfrm>
                <a:off x="4411401" y="4201192"/>
                <a:ext cx="849335" cy="338554"/>
              </a:xfrm>
              <a:prstGeom prst="rect">
                <a:avLst/>
              </a:prstGeom>
              <a:noFill/>
            </p:spPr>
            <p:txBody>
              <a:bodyPr wrap="none" rtlCol="0">
                <a:spAutoFit/>
              </a:bodyPr>
              <a:lstStyle/>
              <a:p>
                <a:r>
                  <a:rPr lang="en-US" sz="1600" dirty="0"/>
                  <a:t>Query 5</a:t>
                </a:r>
              </a:p>
            </p:txBody>
          </p:sp>
        </p:grpSp>
        <p:grpSp>
          <p:nvGrpSpPr>
            <p:cNvPr id="32" name="Group 31">
              <a:extLst>
                <a:ext uri="{FF2B5EF4-FFF2-40B4-BE49-F238E27FC236}">
                  <a16:creationId xmlns:a16="http://schemas.microsoft.com/office/drawing/2014/main" id="{5E170A86-CC46-B441-B442-DDD0071B0C4C}"/>
                </a:ext>
              </a:extLst>
            </p:cNvPr>
            <p:cNvGrpSpPr/>
            <p:nvPr/>
          </p:nvGrpSpPr>
          <p:grpSpPr>
            <a:xfrm>
              <a:off x="4792847" y="5602423"/>
              <a:ext cx="2237146" cy="811332"/>
              <a:chOff x="4268156" y="5403186"/>
              <a:chExt cx="2237146" cy="811332"/>
            </a:xfrm>
          </p:grpSpPr>
          <p:cxnSp>
            <p:nvCxnSpPr>
              <p:cNvPr id="37" name="Elbow Connector 36">
                <a:extLst>
                  <a:ext uri="{FF2B5EF4-FFF2-40B4-BE49-F238E27FC236}">
                    <a16:creationId xmlns:a16="http://schemas.microsoft.com/office/drawing/2014/main" id="{10D1E11F-C46C-9B45-82A6-2F234448A3C8}"/>
                  </a:ext>
                </a:extLst>
              </p:cNvPr>
              <p:cNvCxnSpPr>
                <a:cxnSpLocks/>
                <a:stCxn id="35" idx="3"/>
              </p:cNvCxnSpPr>
              <p:nvPr/>
            </p:nvCxnSpPr>
            <p:spPr>
              <a:xfrm rot="16200000" flipH="1">
                <a:off x="4983011" y="4688331"/>
                <a:ext cx="807435" cy="22371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FB8651D-FC09-A947-BBC0-97B54BF708F4}"/>
                  </a:ext>
                </a:extLst>
              </p:cNvPr>
              <p:cNvSpPr txBox="1"/>
              <p:nvPr/>
            </p:nvSpPr>
            <p:spPr>
              <a:xfrm>
                <a:off x="4405315" y="5875964"/>
                <a:ext cx="849335" cy="338554"/>
              </a:xfrm>
              <a:prstGeom prst="rect">
                <a:avLst/>
              </a:prstGeom>
              <a:noFill/>
            </p:spPr>
            <p:txBody>
              <a:bodyPr wrap="none" rtlCol="0">
                <a:spAutoFit/>
              </a:bodyPr>
              <a:lstStyle/>
              <a:p>
                <a:r>
                  <a:rPr lang="en-US" sz="1600" dirty="0"/>
                  <a:t>Query 6</a:t>
                </a:r>
              </a:p>
            </p:txBody>
          </p:sp>
        </p:grpSp>
        <p:grpSp>
          <p:nvGrpSpPr>
            <p:cNvPr id="33" name="Group 32">
              <a:extLst>
                <a:ext uri="{FF2B5EF4-FFF2-40B4-BE49-F238E27FC236}">
                  <a16:creationId xmlns:a16="http://schemas.microsoft.com/office/drawing/2014/main" id="{A610E501-8546-1D4D-9759-7BB5311800FF}"/>
                </a:ext>
              </a:extLst>
            </p:cNvPr>
            <p:cNvGrpSpPr/>
            <p:nvPr/>
          </p:nvGrpSpPr>
          <p:grpSpPr>
            <a:xfrm>
              <a:off x="4587106" y="5053784"/>
              <a:ext cx="2248016" cy="548640"/>
              <a:chOff x="4062415" y="5256250"/>
              <a:chExt cx="2248016" cy="548640"/>
            </a:xfrm>
          </p:grpSpPr>
          <p:sp>
            <p:nvSpPr>
              <p:cNvPr id="35" name="Cube 34">
                <a:extLst>
                  <a:ext uri="{FF2B5EF4-FFF2-40B4-BE49-F238E27FC236}">
                    <a16:creationId xmlns:a16="http://schemas.microsoft.com/office/drawing/2014/main" id="{288CF010-4354-D34E-ABCA-396A9A8FB216}"/>
                  </a:ext>
                </a:extLst>
              </p:cNvPr>
              <p:cNvSpPr>
                <a:spLocks noChangeAspect="1"/>
              </p:cNvSpPr>
              <p:nvPr/>
            </p:nvSpPr>
            <p:spPr>
              <a:xfrm>
                <a:off x="4062415" y="5256250"/>
                <a:ext cx="548640" cy="548640"/>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t>
                </a:r>
                <a:r>
                  <a:rPr lang="en-US" sz="1400" baseline="-25000" dirty="0">
                    <a:solidFill>
                      <a:schemeClr val="tx1"/>
                    </a:solidFill>
                  </a:rPr>
                  <a:t>4</a:t>
                </a:r>
                <a:endParaRPr lang="en-US" sz="1400" dirty="0">
                  <a:solidFill>
                    <a:schemeClr val="tx1"/>
                  </a:solidFill>
                </a:endParaRPr>
              </a:p>
            </p:txBody>
          </p:sp>
          <p:sp>
            <p:nvSpPr>
              <p:cNvPr id="36" name="TextBox 35">
                <a:extLst>
                  <a:ext uri="{FF2B5EF4-FFF2-40B4-BE49-F238E27FC236}">
                    <a16:creationId xmlns:a16="http://schemas.microsoft.com/office/drawing/2014/main" id="{FA1A0F20-DB46-5040-8CDA-9ADBA0214F8C}"/>
                  </a:ext>
                </a:extLst>
              </p:cNvPr>
              <p:cNvSpPr txBox="1"/>
              <p:nvPr/>
            </p:nvSpPr>
            <p:spPr>
              <a:xfrm>
                <a:off x="4611055" y="5259060"/>
                <a:ext cx="1699376" cy="369332"/>
              </a:xfrm>
              <a:prstGeom prst="rect">
                <a:avLst/>
              </a:prstGeom>
              <a:noFill/>
            </p:spPr>
            <p:txBody>
              <a:bodyPr wrap="none" rtlCol="0">
                <a:spAutoFit/>
              </a:bodyPr>
              <a:lstStyle/>
              <a:p>
                <a:r>
                  <a:rPr lang="en-US" dirty="0"/>
                  <a:t>M</a:t>
                </a:r>
                <a:r>
                  <a:rPr lang="en-US" baseline="-25000" dirty="0"/>
                  <a:t>2</a:t>
                </a:r>
                <a:r>
                  <a:rPr lang="en-US" dirty="0"/>
                  <a:t> + constraint</a:t>
                </a:r>
                <a:r>
                  <a:rPr lang="en-US" baseline="-25000" dirty="0"/>
                  <a:t>4</a:t>
                </a:r>
                <a:endParaRPr lang="en-US" dirty="0"/>
              </a:p>
            </p:txBody>
          </p:sp>
        </p:grpSp>
        <p:sp>
          <p:nvSpPr>
            <p:cNvPr id="34" name="TextBox 33">
              <a:extLst>
                <a:ext uri="{FF2B5EF4-FFF2-40B4-BE49-F238E27FC236}">
                  <a16:creationId xmlns:a16="http://schemas.microsoft.com/office/drawing/2014/main" id="{BC3A6029-D0D0-C644-8C4D-3BEB81DC0BFD}"/>
                </a:ext>
              </a:extLst>
            </p:cNvPr>
            <p:cNvSpPr txBox="1"/>
            <p:nvPr/>
          </p:nvSpPr>
          <p:spPr>
            <a:xfrm>
              <a:off x="5292406" y="5430100"/>
              <a:ext cx="1375185" cy="369332"/>
            </a:xfrm>
            <a:prstGeom prst="rect">
              <a:avLst/>
            </a:prstGeom>
            <a:noFill/>
          </p:spPr>
          <p:txBody>
            <a:bodyPr wrap="none" rtlCol="0">
              <a:spAutoFit/>
            </a:bodyPr>
            <a:lstStyle/>
            <a:p>
              <a:r>
                <a:rPr lang="en-US" dirty="0">
                  <a:solidFill>
                    <a:srgbClr val="00B0F0"/>
                  </a:solidFill>
                </a:rPr>
                <a:t>Explanations</a:t>
              </a:r>
            </a:p>
          </p:txBody>
        </p:sp>
      </p:grpSp>
      <p:sp>
        <p:nvSpPr>
          <p:cNvPr id="41" name="Slide Number Placeholder 40">
            <a:extLst>
              <a:ext uri="{FF2B5EF4-FFF2-40B4-BE49-F238E27FC236}">
                <a16:creationId xmlns:a16="http://schemas.microsoft.com/office/drawing/2014/main" id="{0F5057B3-1C3E-EF48-8C83-ADBD73E1C4FD}"/>
              </a:ext>
            </a:extLst>
          </p:cNvPr>
          <p:cNvSpPr>
            <a:spLocks noGrp="1"/>
          </p:cNvSpPr>
          <p:nvPr>
            <p:ph type="sldNum" sz="quarter" idx="12"/>
          </p:nvPr>
        </p:nvSpPr>
        <p:spPr/>
        <p:txBody>
          <a:bodyPr/>
          <a:lstStyle/>
          <a:p>
            <a:fld id="{A22F3049-4D5D-CD49-9C0B-231D69548CC5}" type="slidenum">
              <a:rPr lang="en-US" smtClean="0"/>
              <a:t>29</a:t>
            </a:fld>
            <a:endParaRPr lang="en-US"/>
          </a:p>
        </p:txBody>
      </p:sp>
    </p:spTree>
    <p:extLst>
      <p:ext uri="{BB962C8B-B14F-4D97-AF65-F5344CB8AC3E}">
        <p14:creationId xmlns:p14="http://schemas.microsoft.com/office/powerpoint/2010/main" val="75896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7BD5-108D-504F-ACDA-3C85AA5AA3D7}"/>
              </a:ext>
            </a:extLst>
          </p:cNvPr>
          <p:cNvSpPr>
            <a:spLocks noGrp="1"/>
          </p:cNvSpPr>
          <p:nvPr>
            <p:ph type="title"/>
          </p:nvPr>
        </p:nvSpPr>
        <p:spPr/>
        <p:txBody>
          <a:bodyPr/>
          <a:lstStyle/>
          <a:p>
            <a:r>
              <a:rPr lang="en-US" dirty="0"/>
              <a:t>Tradeoff-Focused Contrastive Explanation</a:t>
            </a:r>
          </a:p>
        </p:txBody>
      </p:sp>
      <p:sp>
        <p:nvSpPr>
          <p:cNvPr id="3" name="Text Placeholder 2">
            <a:extLst>
              <a:ext uri="{FF2B5EF4-FFF2-40B4-BE49-F238E27FC236}">
                <a16:creationId xmlns:a16="http://schemas.microsoft.com/office/drawing/2014/main" id="{D7A0503B-E8FF-8149-AC15-3C85A1EDC18B}"/>
              </a:ext>
            </a:extLst>
          </p:cNvPr>
          <p:cNvSpPr>
            <a:spLocks noGrp="1"/>
          </p:cNvSpPr>
          <p:nvPr>
            <p:ph type="body" idx="1"/>
          </p:nvPr>
        </p:nvSpPr>
        <p:spPr/>
        <p:txBody>
          <a:bodyPr/>
          <a:lstStyle/>
          <a:p>
            <a:r>
              <a:rPr lang="en-US" dirty="0"/>
              <a:t>Consequence-oriented contrastive explanations for multi-objective Markov Decision Process (MDP) planning</a:t>
            </a:r>
          </a:p>
        </p:txBody>
      </p:sp>
      <p:sp>
        <p:nvSpPr>
          <p:cNvPr id="4" name="Slide Number Placeholder 3">
            <a:extLst>
              <a:ext uri="{FF2B5EF4-FFF2-40B4-BE49-F238E27FC236}">
                <a16:creationId xmlns:a16="http://schemas.microsoft.com/office/drawing/2014/main" id="{FEA31755-C9A1-D245-B97C-59122750B398}"/>
              </a:ext>
            </a:extLst>
          </p:cNvPr>
          <p:cNvSpPr>
            <a:spLocks noGrp="1"/>
          </p:cNvSpPr>
          <p:nvPr>
            <p:ph type="sldNum" sz="quarter" idx="12"/>
          </p:nvPr>
        </p:nvSpPr>
        <p:spPr/>
        <p:txBody>
          <a:bodyPr/>
          <a:lstStyle/>
          <a:p>
            <a:fld id="{A22F3049-4D5D-CD49-9C0B-231D69548CC5}" type="slidenum">
              <a:rPr lang="en-US" smtClean="0"/>
              <a:t>3</a:t>
            </a:fld>
            <a:endParaRPr lang="en-US"/>
          </a:p>
        </p:txBody>
      </p:sp>
    </p:spTree>
    <p:extLst>
      <p:ext uri="{BB962C8B-B14F-4D97-AF65-F5344CB8AC3E}">
        <p14:creationId xmlns:p14="http://schemas.microsoft.com/office/powerpoint/2010/main" val="362497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A2FA-6491-5642-93C9-76141601158D}"/>
              </a:ext>
            </a:extLst>
          </p:cNvPr>
          <p:cNvSpPr>
            <a:spLocks noGrp="1"/>
          </p:cNvSpPr>
          <p:nvPr>
            <p:ph type="title"/>
          </p:nvPr>
        </p:nvSpPr>
        <p:spPr/>
        <p:txBody>
          <a:bodyPr/>
          <a:lstStyle/>
          <a:p>
            <a:r>
              <a:rPr lang="en-US" dirty="0"/>
              <a:t>Evaluation of User-Guided Explanation</a:t>
            </a:r>
          </a:p>
        </p:txBody>
      </p:sp>
      <p:grpSp>
        <p:nvGrpSpPr>
          <p:cNvPr id="4" name="Group 3">
            <a:extLst>
              <a:ext uri="{FF2B5EF4-FFF2-40B4-BE49-F238E27FC236}">
                <a16:creationId xmlns:a16="http://schemas.microsoft.com/office/drawing/2014/main" id="{515079F7-EF7F-884F-A384-F3BFF90EE73D}"/>
              </a:ext>
            </a:extLst>
          </p:cNvPr>
          <p:cNvGrpSpPr/>
          <p:nvPr/>
        </p:nvGrpSpPr>
        <p:grpSpPr>
          <a:xfrm>
            <a:off x="4809674" y="4830128"/>
            <a:ext cx="1536126" cy="1856710"/>
            <a:chOff x="1405859" y="3572540"/>
            <a:chExt cx="1536126" cy="1856710"/>
          </a:xfrm>
        </p:grpSpPr>
        <p:pic>
          <p:nvPicPr>
            <p:cNvPr id="5" name="Picture 4">
              <a:extLst>
                <a:ext uri="{FF2B5EF4-FFF2-40B4-BE49-F238E27FC236}">
                  <a16:creationId xmlns:a16="http://schemas.microsoft.com/office/drawing/2014/main" id="{55A04373-5E3B-2A41-ADF7-B8C270A83BD6}"/>
                </a:ext>
              </a:extLst>
            </p:cNvPr>
            <p:cNvPicPr>
              <a:picLocks noChangeAspect="1"/>
            </p:cNvPicPr>
            <p:nvPr/>
          </p:nvPicPr>
          <p:blipFill>
            <a:blip r:embed="rId3"/>
            <a:stretch>
              <a:fillRect/>
            </a:stretch>
          </p:blipFill>
          <p:spPr>
            <a:xfrm>
              <a:off x="1716722" y="3572540"/>
              <a:ext cx="914400" cy="1395045"/>
            </a:xfrm>
            <a:prstGeom prst="rect">
              <a:avLst/>
            </a:prstGeom>
          </p:spPr>
        </p:pic>
        <p:sp>
          <p:nvSpPr>
            <p:cNvPr id="6" name="TextBox 5">
              <a:extLst>
                <a:ext uri="{FF2B5EF4-FFF2-40B4-BE49-F238E27FC236}">
                  <a16:creationId xmlns:a16="http://schemas.microsoft.com/office/drawing/2014/main" id="{04CB7C7A-6185-F24F-B1D0-DA5047115034}"/>
                </a:ext>
              </a:extLst>
            </p:cNvPr>
            <p:cNvSpPr txBox="1"/>
            <p:nvPr/>
          </p:nvSpPr>
          <p:spPr>
            <a:xfrm>
              <a:off x="1405859" y="4967585"/>
              <a:ext cx="1536126" cy="461665"/>
            </a:xfrm>
            <a:prstGeom prst="rect">
              <a:avLst/>
            </a:prstGeom>
            <a:noFill/>
          </p:spPr>
          <p:txBody>
            <a:bodyPr wrap="none" rtlCol="0">
              <a:spAutoFit/>
            </a:bodyPr>
            <a:lstStyle/>
            <a:p>
              <a:r>
                <a:rPr lang="en-US" sz="2400" dirty="0"/>
                <a:t>Participant</a:t>
              </a:r>
            </a:p>
          </p:txBody>
        </p:sp>
      </p:grpSp>
      <p:grpSp>
        <p:nvGrpSpPr>
          <p:cNvPr id="7" name="Group 6">
            <a:extLst>
              <a:ext uri="{FF2B5EF4-FFF2-40B4-BE49-F238E27FC236}">
                <a16:creationId xmlns:a16="http://schemas.microsoft.com/office/drawing/2014/main" id="{00131255-9F66-1C44-91C4-56832C3F3D51}"/>
              </a:ext>
            </a:extLst>
          </p:cNvPr>
          <p:cNvGrpSpPr/>
          <p:nvPr/>
        </p:nvGrpSpPr>
        <p:grpSpPr>
          <a:xfrm>
            <a:off x="2251472" y="1825625"/>
            <a:ext cx="2010916" cy="2479290"/>
            <a:chOff x="3301845" y="2983612"/>
            <a:chExt cx="2427771" cy="2993237"/>
          </a:xfrm>
        </p:grpSpPr>
        <p:sp>
          <p:nvSpPr>
            <p:cNvPr id="8" name="Rounded Rectangle 7">
              <a:extLst>
                <a:ext uri="{FF2B5EF4-FFF2-40B4-BE49-F238E27FC236}">
                  <a16:creationId xmlns:a16="http://schemas.microsoft.com/office/drawing/2014/main" id="{A0ECCD42-3934-BD42-9A7F-84330C2B15EA}"/>
                </a:ext>
              </a:extLst>
            </p:cNvPr>
            <p:cNvSpPr/>
            <p:nvPr/>
          </p:nvSpPr>
          <p:spPr>
            <a:xfrm>
              <a:off x="3301845" y="2983612"/>
              <a:ext cx="2427771" cy="2993237"/>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u="sng" dirty="0">
                  <a:solidFill>
                    <a:schemeClr val="tx1"/>
                  </a:solidFill>
                </a:rPr>
                <a:t>Scenario 1</a:t>
              </a:r>
            </a:p>
            <a:p>
              <a:pPr algn="ctr"/>
              <a:endParaRPr lang="en-US" dirty="0">
                <a:solidFill>
                  <a:schemeClr val="tx1"/>
                </a:solidFill>
              </a:endParaRPr>
            </a:p>
          </p:txBody>
        </p:sp>
        <p:pic>
          <p:nvPicPr>
            <p:cNvPr id="9" name="Picture 8">
              <a:extLst>
                <a:ext uri="{FF2B5EF4-FFF2-40B4-BE49-F238E27FC236}">
                  <a16:creationId xmlns:a16="http://schemas.microsoft.com/office/drawing/2014/main" id="{6930021E-5631-DB42-83DF-C8DF538F452B}"/>
                </a:ext>
              </a:extLst>
            </p:cNvPr>
            <p:cNvPicPr>
              <a:picLocks noChangeAspect="1"/>
            </p:cNvPicPr>
            <p:nvPr/>
          </p:nvPicPr>
          <p:blipFill>
            <a:blip r:embed="rId4"/>
            <a:stretch>
              <a:fillRect/>
            </a:stretch>
          </p:blipFill>
          <p:spPr>
            <a:xfrm>
              <a:off x="3964246" y="4198222"/>
              <a:ext cx="1103952" cy="1103951"/>
            </a:xfrm>
            <a:prstGeom prst="rect">
              <a:avLst/>
            </a:prstGeom>
          </p:spPr>
        </p:pic>
        <p:sp>
          <p:nvSpPr>
            <p:cNvPr id="10" name="TextBox 9">
              <a:extLst>
                <a:ext uri="{FF2B5EF4-FFF2-40B4-BE49-F238E27FC236}">
                  <a16:creationId xmlns:a16="http://schemas.microsoft.com/office/drawing/2014/main" id="{CC097A13-7069-DD4E-A99B-DB05627D550D}"/>
                </a:ext>
              </a:extLst>
            </p:cNvPr>
            <p:cNvSpPr txBox="1"/>
            <p:nvPr/>
          </p:nvSpPr>
          <p:spPr>
            <a:xfrm>
              <a:off x="4002682" y="3709623"/>
              <a:ext cx="1026097" cy="483051"/>
            </a:xfrm>
            <a:prstGeom prst="rect">
              <a:avLst/>
            </a:prstGeom>
            <a:noFill/>
          </p:spPr>
          <p:txBody>
            <a:bodyPr wrap="none" rtlCol="0">
              <a:spAutoFit/>
            </a:bodyPr>
            <a:lstStyle/>
            <a:p>
              <a:r>
                <a:rPr lang="en-US" sz="2000" dirty="0"/>
                <a:t>Map 1</a:t>
              </a:r>
            </a:p>
          </p:txBody>
        </p:sp>
        <p:sp>
          <p:nvSpPr>
            <p:cNvPr id="11" name="TextBox 10">
              <a:extLst>
                <a:ext uri="{FF2B5EF4-FFF2-40B4-BE49-F238E27FC236}">
                  <a16:creationId xmlns:a16="http://schemas.microsoft.com/office/drawing/2014/main" id="{453CDB4B-C3E5-2545-9FA1-F8B1900281A9}"/>
                </a:ext>
              </a:extLst>
            </p:cNvPr>
            <p:cNvSpPr txBox="1"/>
            <p:nvPr/>
          </p:nvSpPr>
          <p:spPr>
            <a:xfrm>
              <a:off x="3517888" y="5302173"/>
              <a:ext cx="1995681" cy="483051"/>
            </a:xfrm>
            <a:prstGeom prst="rect">
              <a:avLst/>
            </a:prstGeom>
            <a:noFill/>
          </p:spPr>
          <p:txBody>
            <a:bodyPr wrap="none" rtlCol="0">
              <a:spAutoFit/>
            </a:bodyPr>
            <a:lstStyle/>
            <a:p>
              <a:r>
                <a:rPr lang="en-US" sz="2000" dirty="0"/>
                <a:t>Agent’s Plan 1</a:t>
              </a:r>
            </a:p>
          </p:txBody>
        </p:sp>
      </p:grpSp>
      <p:grpSp>
        <p:nvGrpSpPr>
          <p:cNvPr id="12" name="Group 11">
            <a:extLst>
              <a:ext uri="{FF2B5EF4-FFF2-40B4-BE49-F238E27FC236}">
                <a16:creationId xmlns:a16="http://schemas.microsoft.com/office/drawing/2014/main" id="{C810BF0E-C77B-1243-B270-494DD953C52F}"/>
              </a:ext>
            </a:extLst>
          </p:cNvPr>
          <p:cNvGrpSpPr/>
          <p:nvPr/>
        </p:nvGrpSpPr>
        <p:grpSpPr>
          <a:xfrm>
            <a:off x="2254010" y="4982670"/>
            <a:ext cx="1207382" cy="1395045"/>
            <a:chOff x="2983800" y="4738781"/>
            <a:chExt cx="1207382" cy="1395045"/>
          </a:xfrm>
        </p:grpSpPr>
        <p:sp>
          <p:nvSpPr>
            <p:cNvPr id="13" name="Folded Corner 12">
              <a:extLst>
                <a:ext uri="{FF2B5EF4-FFF2-40B4-BE49-F238E27FC236}">
                  <a16:creationId xmlns:a16="http://schemas.microsoft.com/office/drawing/2014/main" id="{70DF5FDD-AE2E-8B4F-9B92-CAFA593E6DD0}"/>
                </a:ext>
              </a:extLst>
            </p:cNvPr>
            <p:cNvSpPr/>
            <p:nvPr/>
          </p:nvSpPr>
          <p:spPr>
            <a:xfrm>
              <a:off x="2990344" y="4738781"/>
              <a:ext cx="1194294" cy="1395045"/>
            </a:xfrm>
            <a:custGeom>
              <a:avLst/>
              <a:gdLst>
                <a:gd name="connsiteX0" fmla="*/ 0 w 1194294"/>
                <a:gd name="connsiteY0" fmla="*/ 0 h 1395045"/>
                <a:gd name="connsiteX1" fmla="*/ 585204 w 1194294"/>
                <a:gd name="connsiteY1" fmla="*/ 0 h 1395045"/>
                <a:gd name="connsiteX2" fmla="*/ 1194294 w 1194294"/>
                <a:gd name="connsiteY2" fmla="*/ 0 h 1395045"/>
                <a:gd name="connsiteX3" fmla="*/ 1194294 w 1194294"/>
                <a:gd name="connsiteY3" fmla="*/ 621916 h 1395045"/>
                <a:gd name="connsiteX4" fmla="*/ 1194294 w 1194294"/>
                <a:gd name="connsiteY4" fmla="*/ 1195992 h 1395045"/>
                <a:gd name="connsiteX5" fmla="*/ 995241 w 1194294"/>
                <a:gd name="connsiteY5" fmla="*/ 1395045 h 1395045"/>
                <a:gd name="connsiteX6" fmla="*/ 477716 w 1194294"/>
                <a:gd name="connsiteY6" fmla="*/ 1395045 h 1395045"/>
                <a:gd name="connsiteX7" fmla="*/ 0 w 1194294"/>
                <a:gd name="connsiteY7" fmla="*/ 1395045 h 1395045"/>
                <a:gd name="connsiteX8" fmla="*/ 0 w 1194294"/>
                <a:gd name="connsiteY8" fmla="*/ 697523 h 1395045"/>
                <a:gd name="connsiteX9" fmla="*/ 0 w 1194294"/>
                <a:gd name="connsiteY9" fmla="*/ 0 h 1395045"/>
                <a:gd name="connsiteX0" fmla="*/ 995241 w 1194294"/>
                <a:gd name="connsiteY0" fmla="*/ 1395045 h 1395045"/>
                <a:gd name="connsiteX1" fmla="*/ 1035052 w 1194294"/>
                <a:gd name="connsiteY1" fmla="*/ 1235803 h 1395045"/>
                <a:gd name="connsiteX2" fmla="*/ 1194294 w 1194294"/>
                <a:gd name="connsiteY2" fmla="*/ 1195992 h 1395045"/>
                <a:gd name="connsiteX3" fmla="*/ 995241 w 1194294"/>
                <a:gd name="connsiteY3" fmla="*/ 1395045 h 1395045"/>
                <a:gd name="connsiteX0" fmla="*/ 995241 w 1194294"/>
                <a:gd name="connsiteY0" fmla="*/ 1395045 h 1395045"/>
                <a:gd name="connsiteX1" fmla="*/ 1035052 w 1194294"/>
                <a:gd name="connsiteY1" fmla="*/ 1235803 h 1395045"/>
                <a:gd name="connsiteX2" fmla="*/ 1194294 w 1194294"/>
                <a:gd name="connsiteY2" fmla="*/ 1195992 h 1395045"/>
                <a:gd name="connsiteX3" fmla="*/ 995241 w 1194294"/>
                <a:gd name="connsiteY3" fmla="*/ 1395045 h 1395045"/>
                <a:gd name="connsiteX4" fmla="*/ 487668 w 1194294"/>
                <a:gd name="connsiteY4" fmla="*/ 1395045 h 1395045"/>
                <a:gd name="connsiteX5" fmla="*/ 0 w 1194294"/>
                <a:gd name="connsiteY5" fmla="*/ 1395045 h 1395045"/>
                <a:gd name="connsiteX6" fmla="*/ 0 w 1194294"/>
                <a:gd name="connsiteY6" fmla="*/ 739374 h 1395045"/>
                <a:gd name="connsiteX7" fmla="*/ 0 w 1194294"/>
                <a:gd name="connsiteY7" fmla="*/ 0 h 1395045"/>
                <a:gd name="connsiteX8" fmla="*/ 561318 w 1194294"/>
                <a:gd name="connsiteY8" fmla="*/ 0 h 1395045"/>
                <a:gd name="connsiteX9" fmla="*/ 1194294 w 1194294"/>
                <a:gd name="connsiteY9" fmla="*/ 0 h 1395045"/>
                <a:gd name="connsiteX10" fmla="*/ 1194294 w 1194294"/>
                <a:gd name="connsiteY10" fmla="*/ 597996 h 1395045"/>
                <a:gd name="connsiteX11" fmla="*/ 1194294 w 1194294"/>
                <a:gd name="connsiteY11" fmla="*/ 1195992 h 139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4294" h="1395045" stroke="0" extrusionOk="0">
                  <a:moveTo>
                    <a:pt x="0" y="0"/>
                  </a:moveTo>
                  <a:cubicBezTo>
                    <a:pt x="145130" y="-29102"/>
                    <a:pt x="306254" y="11098"/>
                    <a:pt x="585204" y="0"/>
                  </a:cubicBezTo>
                  <a:cubicBezTo>
                    <a:pt x="864154" y="-11098"/>
                    <a:pt x="906916" y="5296"/>
                    <a:pt x="1194294" y="0"/>
                  </a:cubicBezTo>
                  <a:cubicBezTo>
                    <a:pt x="1180030" y="171920"/>
                    <a:pt x="1173283" y="494080"/>
                    <a:pt x="1194294" y="621916"/>
                  </a:cubicBezTo>
                  <a:cubicBezTo>
                    <a:pt x="1215305" y="749752"/>
                    <a:pt x="1184089" y="1021935"/>
                    <a:pt x="1194294" y="1195992"/>
                  </a:cubicBezTo>
                  <a:cubicBezTo>
                    <a:pt x="1141477" y="1238047"/>
                    <a:pt x="1073385" y="1310021"/>
                    <a:pt x="995241" y="1395045"/>
                  </a:cubicBezTo>
                  <a:cubicBezTo>
                    <a:pt x="804278" y="1372180"/>
                    <a:pt x="604827" y="1404490"/>
                    <a:pt x="477716" y="1395045"/>
                  </a:cubicBezTo>
                  <a:cubicBezTo>
                    <a:pt x="350605" y="1385600"/>
                    <a:pt x="189041" y="1396472"/>
                    <a:pt x="0" y="1395045"/>
                  </a:cubicBezTo>
                  <a:cubicBezTo>
                    <a:pt x="32112" y="1074773"/>
                    <a:pt x="-12829" y="907979"/>
                    <a:pt x="0" y="697523"/>
                  </a:cubicBezTo>
                  <a:cubicBezTo>
                    <a:pt x="12829" y="487067"/>
                    <a:pt x="-29263" y="346887"/>
                    <a:pt x="0" y="0"/>
                  </a:cubicBezTo>
                  <a:close/>
                </a:path>
                <a:path w="1194294" h="1395045" fill="darkenLess" stroke="0" extrusionOk="0">
                  <a:moveTo>
                    <a:pt x="995241" y="1395045"/>
                  </a:moveTo>
                  <a:cubicBezTo>
                    <a:pt x="1016301" y="1331095"/>
                    <a:pt x="1016108" y="1315638"/>
                    <a:pt x="1035052" y="1235803"/>
                  </a:cubicBezTo>
                  <a:cubicBezTo>
                    <a:pt x="1093771" y="1227242"/>
                    <a:pt x="1143298" y="1211027"/>
                    <a:pt x="1194294" y="1195992"/>
                  </a:cubicBezTo>
                  <a:cubicBezTo>
                    <a:pt x="1146139" y="1262978"/>
                    <a:pt x="1073005" y="1312836"/>
                    <a:pt x="995241" y="1395045"/>
                  </a:cubicBezTo>
                  <a:close/>
                </a:path>
                <a:path w="1194294" h="1395045" fill="none" extrusionOk="0">
                  <a:moveTo>
                    <a:pt x="995241" y="1395045"/>
                  </a:moveTo>
                  <a:cubicBezTo>
                    <a:pt x="1005287" y="1342084"/>
                    <a:pt x="1011333" y="1310112"/>
                    <a:pt x="1035052" y="1235803"/>
                  </a:cubicBezTo>
                  <a:cubicBezTo>
                    <a:pt x="1066488" y="1222325"/>
                    <a:pt x="1114241" y="1207777"/>
                    <a:pt x="1194294" y="1195992"/>
                  </a:cubicBezTo>
                  <a:cubicBezTo>
                    <a:pt x="1104039" y="1294678"/>
                    <a:pt x="1047760" y="1334444"/>
                    <a:pt x="995241" y="1395045"/>
                  </a:cubicBezTo>
                  <a:cubicBezTo>
                    <a:pt x="841096" y="1382704"/>
                    <a:pt x="685932" y="1390728"/>
                    <a:pt x="487668" y="1395045"/>
                  </a:cubicBezTo>
                  <a:cubicBezTo>
                    <a:pt x="289404" y="1399362"/>
                    <a:pt x="169243" y="1397975"/>
                    <a:pt x="0" y="1395045"/>
                  </a:cubicBezTo>
                  <a:cubicBezTo>
                    <a:pt x="14761" y="1109391"/>
                    <a:pt x="18450" y="934514"/>
                    <a:pt x="0" y="739374"/>
                  </a:cubicBezTo>
                  <a:cubicBezTo>
                    <a:pt x="-18450" y="544234"/>
                    <a:pt x="6585" y="154716"/>
                    <a:pt x="0" y="0"/>
                  </a:cubicBezTo>
                  <a:cubicBezTo>
                    <a:pt x="252764" y="19858"/>
                    <a:pt x="281650" y="-8984"/>
                    <a:pt x="561318" y="0"/>
                  </a:cubicBezTo>
                  <a:cubicBezTo>
                    <a:pt x="840986" y="8984"/>
                    <a:pt x="1007773" y="23040"/>
                    <a:pt x="1194294" y="0"/>
                  </a:cubicBezTo>
                  <a:cubicBezTo>
                    <a:pt x="1181078" y="194922"/>
                    <a:pt x="1198184" y="419490"/>
                    <a:pt x="1194294" y="597996"/>
                  </a:cubicBezTo>
                  <a:cubicBezTo>
                    <a:pt x="1190404" y="776502"/>
                    <a:pt x="1184084" y="1029657"/>
                    <a:pt x="1194294" y="1195992"/>
                  </a:cubicBezTo>
                </a:path>
                <a:path w="1194294" h="1395045" fill="none" stroke="0" extrusionOk="0">
                  <a:moveTo>
                    <a:pt x="995241" y="1395045"/>
                  </a:moveTo>
                  <a:cubicBezTo>
                    <a:pt x="1007356" y="1354316"/>
                    <a:pt x="1014262" y="1314691"/>
                    <a:pt x="1035052" y="1235803"/>
                  </a:cubicBezTo>
                  <a:cubicBezTo>
                    <a:pt x="1111852" y="1208513"/>
                    <a:pt x="1151782" y="1212586"/>
                    <a:pt x="1194294" y="1195992"/>
                  </a:cubicBezTo>
                  <a:cubicBezTo>
                    <a:pt x="1116026" y="1277435"/>
                    <a:pt x="1101567" y="1307848"/>
                    <a:pt x="995241" y="1395045"/>
                  </a:cubicBezTo>
                  <a:cubicBezTo>
                    <a:pt x="803796" y="1395795"/>
                    <a:pt x="728759" y="1377026"/>
                    <a:pt x="487668" y="1395045"/>
                  </a:cubicBezTo>
                  <a:cubicBezTo>
                    <a:pt x="246577" y="1413064"/>
                    <a:pt x="217903" y="1407697"/>
                    <a:pt x="0" y="1395045"/>
                  </a:cubicBezTo>
                  <a:cubicBezTo>
                    <a:pt x="32013" y="1165565"/>
                    <a:pt x="520" y="949882"/>
                    <a:pt x="0" y="697523"/>
                  </a:cubicBezTo>
                  <a:cubicBezTo>
                    <a:pt x="-520" y="445164"/>
                    <a:pt x="4241" y="190753"/>
                    <a:pt x="0" y="0"/>
                  </a:cubicBezTo>
                  <a:cubicBezTo>
                    <a:pt x="215553" y="13456"/>
                    <a:pt x="311796" y="-14492"/>
                    <a:pt x="561318" y="0"/>
                  </a:cubicBezTo>
                  <a:cubicBezTo>
                    <a:pt x="810840" y="14492"/>
                    <a:pt x="896123" y="21828"/>
                    <a:pt x="1194294" y="0"/>
                  </a:cubicBezTo>
                  <a:cubicBezTo>
                    <a:pt x="1169512" y="208179"/>
                    <a:pt x="1175390" y="447053"/>
                    <a:pt x="1194294" y="562116"/>
                  </a:cubicBezTo>
                  <a:cubicBezTo>
                    <a:pt x="1213198" y="677179"/>
                    <a:pt x="1213053" y="1012568"/>
                    <a:pt x="1194294" y="1195992"/>
                  </a:cubicBezTo>
                </a:path>
              </a:pathLst>
            </a:custGeom>
            <a:solidFill>
              <a:schemeClr val="accent2">
                <a:lumMod val="40000"/>
                <a:lumOff val="60000"/>
              </a:schemeClr>
            </a:solidFill>
            <a:ln w="38100">
              <a:solidFill>
                <a:schemeClr val="accent2"/>
              </a:solidFill>
              <a:extLst>
                <a:ext uri="{C807C97D-BFC1-408E-A445-0C87EB9F89A2}">
                  <ask:lineSketchStyleProps xmlns:ask="http://schemas.microsoft.com/office/drawing/2018/sketchyshapes" sd="1219033472">
                    <a:prstGeom prst="foldedCorner">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solidFill>
                    <a:schemeClr val="tx1"/>
                  </a:solidFill>
                </a:rPr>
                <a:t>Cost Profile</a:t>
              </a:r>
            </a:p>
          </p:txBody>
        </p:sp>
        <p:sp>
          <p:nvSpPr>
            <p:cNvPr id="14" name="TextBox 13">
              <a:extLst>
                <a:ext uri="{FF2B5EF4-FFF2-40B4-BE49-F238E27FC236}">
                  <a16:creationId xmlns:a16="http://schemas.microsoft.com/office/drawing/2014/main" id="{41FDD118-C165-2745-A917-7117CDB33F86}"/>
                </a:ext>
              </a:extLst>
            </p:cNvPr>
            <p:cNvSpPr txBox="1"/>
            <p:nvPr/>
          </p:nvSpPr>
          <p:spPr>
            <a:xfrm>
              <a:off x="2983800" y="5114955"/>
              <a:ext cx="1207382" cy="923330"/>
            </a:xfrm>
            <a:prstGeom prst="rect">
              <a:avLst/>
            </a:prstGeom>
            <a:noFill/>
          </p:spPr>
          <p:txBody>
            <a:bodyPr wrap="none" rtlCol="0">
              <a:spAutoFit/>
            </a:bodyPr>
            <a:lstStyle/>
            <a:p>
              <a:r>
                <a:rPr lang="en-US" dirty="0"/>
                <a:t>Obj. 1: </a:t>
              </a:r>
              <a:r>
                <a:rPr lang="en-US" b="1" dirty="0"/>
                <a:t>$</a:t>
              </a:r>
            </a:p>
            <a:p>
              <a:r>
                <a:rPr lang="en-US" dirty="0"/>
                <a:t>Obj. 2: </a:t>
              </a:r>
              <a:r>
                <a:rPr lang="en-US" b="1" dirty="0"/>
                <a:t>$$$</a:t>
              </a:r>
            </a:p>
            <a:p>
              <a:r>
                <a:rPr lang="en-US" dirty="0"/>
                <a:t>Obj. 3: </a:t>
              </a:r>
              <a:r>
                <a:rPr lang="en-US" b="1" dirty="0"/>
                <a:t>$$</a:t>
              </a:r>
            </a:p>
          </p:txBody>
        </p:sp>
      </p:grpSp>
      <p:sp>
        <p:nvSpPr>
          <p:cNvPr id="15" name="Right Arrow 14">
            <a:extLst>
              <a:ext uri="{FF2B5EF4-FFF2-40B4-BE49-F238E27FC236}">
                <a16:creationId xmlns:a16="http://schemas.microsoft.com/office/drawing/2014/main" id="{1092904F-AA10-584A-B58A-94BADE8E032B}"/>
              </a:ext>
            </a:extLst>
          </p:cNvPr>
          <p:cNvSpPr/>
          <p:nvPr/>
        </p:nvSpPr>
        <p:spPr>
          <a:xfrm>
            <a:off x="3895274" y="5490062"/>
            <a:ext cx="914400" cy="380259"/>
          </a:xfrm>
          <a:prstGeom prst="right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a:extLst>
              <a:ext uri="{FF2B5EF4-FFF2-40B4-BE49-F238E27FC236}">
                <a16:creationId xmlns:a16="http://schemas.microsoft.com/office/drawing/2014/main" id="{FE84C522-3208-D14F-888C-B712BE1B3929}"/>
              </a:ext>
            </a:extLst>
          </p:cNvPr>
          <p:cNvSpPr/>
          <p:nvPr/>
        </p:nvSpPr>
        <p:spPr>
          <a:xfrm>
            <a:off x="6539206" y="4627049"/>
            <a:ext cx="2739638" cy="809329"/>
          </a:xfrm>
          <a:prstGeom prst="wedgeRoundRectCallout">
            <a:avLst>
              <a:gd name="adj1" fmla="val 64688"/>
              <a:gd name="adj2" fmla="val 6186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Is agent’s plan the best option? [Yes/No]</a:t>
            </a:r>
          </a:p>
        </p:txBody>
      </p:sp>
      <p:sp>
        <p:nvSpPr>
          <p:cNvPr id="17" name="Rounded Rectangular Callout 16">
            <a:extLst>
              <a:ext uri="{FF2B5EF4-FFF2-40B4-BE49-F238E27FC236}">
                <a16:creationId xmlns:a16="http://schemas.microsoft.com/office/drawing/2014/main" id="{8752777A-A3A8-0645-B1FA-F16A7E5D4426}"/>
              </a:ext>
            </a:extLst>
          </p:cNvPr>
          <p:cNvSpPr/>
          <p:nvPr/>
        </p:nvSpPr>
        <p:spPr>
          <a:xfrm>
            <a:off x="6539206" y="5877509"/>
            <a:ext cx="2739638" cy="809329"/>
          </a:xfrm>
          <a:prstGeom prst="wedgeRoundRectCallout">
            <a:avLst>
              <a:gd name="adj1" fmla="val 65616"/>
              <a:gd name="adj2" fmla="val -5739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confident are you? [5-point Likert scale]</a:t>
            </a:r>
          </a:p>
        </p:txBody>
      </p:sp>
      <p:grpSp>
        <p:nvGrpSpPr>
          <p:cNvPr id="29" name="Group 28">
            <a:extLst>
              <a:ext uri="{FF2B5EF4-FFF2-40B4-BE49-F238E27FC236}">
                <a16:creationId xmlns:a16="http://schemas.microsoft.com/office/drawing/2014/main" id="{B2ED160D-BB9F-4944-B31B-0943CE5E2661}"/>
              </a:ext>
            </a:extLst>
          </p:cNvPr>
          <p:cNvGrpSpPr/>
          <p:nvPr/>
        </p:nvGrpSpPr>
        <p:grpSpPr>
          <a:xfrm>
            <a:off x="5353820" y="2308436"/>
            <a:ext cx="2370771" cy="1858358"/>
            <a:chOff x="5353820" y="2308436"/>
            <a:chExt cx="2370771" cy="1858358"/>
          </a:xfrm>
        </p:grpSpPr>
        <p:sp>
          <p:nvSpPr>
            <p:cNvPr id="18" name="Oval Callout 17">
              <a:extLst>
                <a:ext uri="{FF2B5EF4-FFF2-40B4-BE49-F238E27FC236}">
                  <a16:creationId xmlns:a16="http://schemas.microsoft.com/office/drawing/2014/main" id="{1BEBEC1D-E7B8-B749-928E-5A0C36BC9B7F}"/>
                </a:ext>
              </a:extLst>
            </p:cNvPr>
            <p:cNvSpPr/>
            <p:nvPr/>
          </p:nvSpPr>
          <p:spPr>
            <a:xfrm>
              <a:off x="5353820" y="2308436"/>
              <a:ext cx="2370771" cy="1858358"/>
            </a:xfrm>
            <a:prstGeom prst="wedgeEllipseCallout">
              <a:avLst>
                <a:gd name="adj1" fmla="val -37139"/>
                <a:gd name="adj2" fmla="val 68870"/>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304905 w 2370771"/>
                        <a:gd name="connsiteY0" fmla="*/ 1983256 h 1668424"/>
                        <a:gd name="connsiteX1" fmla="*/ 434004 w 2370771"/>
                        <a:gd name="connsiteY1" fmla="*/ 1479424 h 1668424"/>
                        <a:gd name="connsiteX2" fmla="*/ 471176 w 2370771"/>
                        <a:gd name="connsiteY2" fmla="*/ 168419 h 1668424"/>
                        <a:gd name="connsiteX3" fmla="*/ 1734990 w 2370771"/>
                        <a:gd name="connsiteY3" fmla="*/ 95085 h 1668424"/>
                        <a:gd name="connsiteX4" fmla="*/ 2097702 w 2370771"/>
                        <a:gd name="connsiteY4" fmla="*/ 1366842 h 1668424"/>
                        <a:gd name="connsiteX5" fmla="*/ 832164 w 2370771"/>
                        <a:gd name="connsiteY5" fmla="*/ 1630528 h 1668424"/>
                        <a:gd name="connsiteX6" fmla="*/ 304905 w 2370771"/>
                        <a:gd name="connsiteY6" fmla="*/ 1983256 h 166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771" h="1668424" extrusionOk="0">
                          <a:moveTo>
                            <a:pt x="304905" y="1983256"/>
                          </a:moveTo>
                          <a:cubicBezTo>
                            <a:pt x="363653" y="1888834"/>
                            <a:pt x="382575" y="1643300"/>
                            <a:pt x="434004" y="1479424"/>
                          </a:cubicBezTo>
                          <a:cubicBezTo>
                            <a:pt x="-73961" y="1155064"/>
                            <a:pt x="-182929" y="495203"/>
                            <a:pt x="471176" y="168419"/>
                          </a:cubicBezTo>
                          <a:cubicBezTo>
                            <a:pt x="785896" y="23924"/>
                            <a:pt x="1320384" y="-6874"/>
                            <a:pt x="1734990" y="95085"/>
                          </a:cubicBezTo>
                          <a:cubicBezTo>
                            <a:pt x="2391449" y="334709"/>
                            <a:pt x="2655926" y="994865"/>
                            <a:pt x="2097702" y="1366842"/>
                          </a:cubicBezTo>
                          <a:cubicBezTo>
                            <a:pt x="1871643" y="1636753"/>
                            <a:pt x="1310971" y="1690136"/>
                            <a:pt x="832164" y="1630528"/>
                          </a:cubicBezTo>
                          <a:cubicBezTo>
                            <a:pt x="723621" y="1765205"/>
                            <a:pt x="388420" y="1916103"/>
                            <a:pt x="304905" y="1983256"/>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DA4A38B-DFB4-D249-8964-FCAC24471EFE}"/>
                </a:ext>
              </a:extLst>
            </p:cNvPr>
            <p:cNvGrpSpPr/>
            <p:nvPr/>
          </p:nvGrpSpPr>
          <p:grpSpPr>
            <a:xfrm>
              <a:off x="5624805" y="2426978"/>
              <a:ext cx="1828800" cy="1715932"/>
              <a:chOff x="5624805" y="2426978"/>
              <a:chExt cx="1828800" cy="1715932"/>
            </a:xfrm>
          </p:grpSpPr>
          <p:grpSp>
            <p:nvGrpSpPr>
              <p:cNvPr id="24" name="Group 23">
                <a:extLst>
                  <a:ext uri="{FF2B5EF4-FFF2-40B4-BE49-F238E27FC236}">
                    <a16:creationId xmlns:a16="http://schemas.microsoft.com/office/drawing/2014/main" id="{F6AD8053-334E-404B-A677-5D966B0DCEF1}"/>
                  </a:ext>
                </a:extLst>
              </p:cNvPr>
              <p:cNvGrpSpPr>
                <a:grpSpLocks noChangeAspect="1"/>
              </p:cNvGrpSpPr>
              <p:nvPr/>
            </p:nvGrpSpPr>
            <p:grpSpPr>
              <a:xfrm>
                <a:off x="5624805" y="2764448"/>
                <a:ext cx="1828800" cy="1029345"/>
                <a:chOff x="5866729" y="1640305"/>
                <a:chExt cx="2390167" cy="1345310"/>
              </a:xfrm>
            </p:grpSpPr>
            <p:pic>
              <p:nvPicPr>
                <p:cNvPr id="19" name="Picture 18">
                  <a:extLst>
                    <a:ext uri="{FF2B5EF4-FFF2-40B4-BE49-F238E27FC236}">
                      <a16:creationId xmlns:a16="http://schemas.microsoft.com/office/drawing/2014/main" id="{9E2346C1-8E92-434C-A9AE-A23F67E4E574}"/>
                    </a:ext>
                  </a:extLst>
                </p:cNvPr>
                <p:cNvPicPr>
                  <a:picLocks noChangeAspect="1"/>
                </p:cNvPicPr>
                <p:nvPr/>
              </p:nvPicPr>
              <p:blipFill>
                <a:blip r:embed="rId5"/>
                <a:stretch>
                  <a:fillRect/>
                </a:stretch>
              </p:blipFill>
              <p:spPr>
                <a:xfrm>
                  <a:off x="5866729" y="1640305"/>
                  <a:ext cx="2390167" cy="1345310"/>
                </a:xfrm>
                <a:prstGeom prst="rect">
                  <a:avLst/>
                </a:prstGeom>
              </p:spPr>
            </p:pic>
            <p:cxnSp>
              <p:nvCxnSpPr>
                <p:cNvPr id="21" name="Straight Arrow Connector 20">
                  <a:extLst>
                    <a:ext uri="{FF2B5EF4-FFF2-40B4-BE49-F238E27FC236}">
                      <a16:creationId xmlns:a16="http://schemas.microsoft.com/office/drawing/2014/main" id="{88578275-C1F4-0346-ADC7-CD314E7B0035}"/>
                    </a:ext>
                  </a:extLst>
                </p:cNvPr>
                <p:cNvCxnSpPr>
                  <a:cxnSpLocks/>
                </p:cNvCxnSpPr>
                <p:nvPr/>
              </p:nvCxnSpPr>
              <p:spPr>
                <a:xfrm>
                  <a:off x="7263683" y="2619734"/>
                  <a:ext cx="959241" cy="1"/>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56C72D18-CFAE-0348-93DE-CC1A85AC211D}"/>
                  </a:ext>
                </a:extLst>
              </p:cNvPr>
              <p:cNvSpPr txBox="1"/>
              <p:nvPr/>
            </p:nvSpPr>
            <p:spPr>
              <a:xfrm>
                <a:off x="6046666" y="2426978"/>
                <a:ext cx="985078" cy="369332"/>
              </a:xfrm>
              <a:prstGeom prst="rect">
                <a:avLst/>
              </a:prstGeom>
              <a:noFill/>
            </p:spPr>
            <p:txBody>
              <a:bodyPr wrap="none" rtlCol="0">
                <a:spAutoFit/>
              </a:bodyPr>
              <a:lstStyle/>
              <a:p>
                <a:r>
                  <a:rPr lang="en-US" dirty="0"/>
                  <a:t>Why not</a:t>
                </a:r>
              </a:p>
            </p:txBody>
          </p:sp>
          <p:sp>
            <p:nvSpPr>
              <p:cNvPr id="27" name="TextBox 26">
                <a:extLst>
                  <a:ext uri="{FF2B5EF4-FFF2-40B4-BE49-F238E27FC236}">
                    <a16:creationId xmlns:a16="http://schemas.microsoft.com/office/drawing/2014/main" id="{D8486F9A-D34F-854E-8532-56AB27FFD135}"/>
                  </a:ext>
                </a:extLst>
              </p:cNvPr>
              <p:cNvSpPr txBox="1"/>
              <p:nvPr/>
            </p:nvSpPr>
            <p:spPr>
              <a:xfrm>
                <a:off x="6393171" y="3773578"/>
                <a:ext cx="292068" cy="369332"/>
              </a:xfrm>
              <a:prstGeom prst="rect">
                <a:avLst/>
              </a:prstGeom>
              <a:noFill/>
            </p:spPr>
            <p:txBody>
              <a:bodyPr wrap="none" rtlCol="0">
                <a:spAutoFit/>
              </a:bodyPr>
              <a:lstStyle/>
              <a:p>
                <a:r>
                  <a:rPr lang="en-US" dirty="0"/>
                  <a:t>?</a:t>
                </a:r>
              </a:p>
            </p:txBody>
          </p:sp>
        </p:grpSp>
      </p:grpSp>
      <p:grpSp>
        <p:nvGrpSpPr>
          <p:cNvPr id="34" name="Group 33">
            <a:extLst>
              <a:ext uri="{FF2B5EF4-FFF2-40B4-BE49-F238E27FC236}">
                <a16:creationId xmlns:a16="http://schemas.microsoft.com/office/drawing/2014/main" id="{2774184E-0EE3-774F-893A-3975EFA090BB}"/>
              </a:ext>
            </a:extLst>
          </p:cNvPr>
          <p:cNvGrpSpPr/>
          <p:nvPr/>
        </p:nvGrpSpPr>
        <p:grpSpPr>
          <a:xfrm>
            <a:off x="8110551" y="2283502"/>
            <a:ext cx="2296297" cy="1257931"/>
            <a:chOff x="8110551" y="2283502"/>
            <a:chExt cx="2296297" cy="1257931"/>
          </a:xfrm>
        </p:grpSpPr>
        <p:pic>
          <p:nvPicPr>
            <p:cNvPr id="30" name="Picture 29">
              <a:extLst>
                <a:ext uri="{FF2B5EF4-FFF2-40B4-BE49-F238E27FC236}">
                  <a16:creationId xmlns:a16="http://schemas.microsoft.com/office/drawing/2014/main" id="{FFBDE98C-4C0D-3B4D-ADB7-EE67E00F21DA}"/>
                </a:ext>
              </a:extLst>
            </p:cNvPr>
            <p:cNvPicPr>
              <a:picLocks noChangeAspect="1"/>
            </p:cNvPicPr>
            <p:nvPr/>
          </p:nvPicPr>
          <p:blipFill>
            <a:blip r:embed="rId6"/>
            <a:stretch>
              <a:fillRect/>
            </a:stretch>
          </p:blipFill>
          <p:spPr>
            <a:xfrm>
              <a:off x="9391863" y="2627033"/>
              <a:ext cx="1014985" cy="914400"/>
            </a:xfrm>
            <a:prstGeom prst="rect">
              <a:avLst/>
            </a:prstGeom>
          </p:spPr>
        </p:pic>
        <p:grpSp>
          <p:nvGrpSpPr>
            <p:cNvPr id="31" name="Group 30">
              <a:extLst>
                <a:ext uri="{FF2B5EF4-FFF2-40B4-BE49-F238E27FC236}">
                  <a16:creationId xmlns:a16="http://schemas.microsoft.com/office/drawing/2014/main" id="{D6B44C72-D9E5-C545-BFBD-13A9158938A9}"/>
                </a:ext>
              </a:extLst>
            </p:cNvPr>
            <p:cNvGrpSpPr/>
            <p:nvPr/>
          </p:nvGrpSpPr>
          <p:grpSpPr>
            <a:xfrm>
              <a:off x="8110551" y="2283502"/>
              <a:ext cx="898850" cy="612648"/>
              <a:chOff x="1537749" y="1431464"/>
              <a:chExt cx="898850" cy="612648"/>
            </a:xfrm>
          </p:grpSpPr>
          <p:sp>
            <p:nvSpPr>
              <p:cNvPr id="32" name="Rounded Rectangular Callout 31">
                <a:extLst>
                  <a:ext uri="{FF2B5EF4-FFF2-40B4-BE49-F238E27FC236}">
                    <a16:creationId xmlns:a16="http://schemas.microsoft.com/office/drawing/2014/main" id="{48663910-8A3E-144F-888E-997E27C92764}"/>
                  </a:ext>
                </a:extLst>
              </p:cNvPr>
              <p:cNvSpPr/>
              <p:nvPr/>
            </p:nvSpPr>
            <p:spPr>
              <a:xfrm>
                <a:off x="1537749" y="1431464"/>
                <a:ext cx="898850" cy="612648"/>
              </a:xfrm>
              <a:prstGeom prst="wedgeRoundRectCallout">
                <a:avLst>
                  <a:gd name="adj1" fmla="val 80277"/>
                  <a:gd name="adj2" fmla="val 43917"/>
                  <a:gd name="adj3" fmla="val 16667"/>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54E7CC7-9591-6B41-9535-7946929DB994}"/>
                  </a:ext>
                </a:extLst>
              </p:cNvPr>
              <p:cNvCxnSpPr/>
              <p:nvPr/>
            </p:nvCxnSpPr>
            <p:spPr>
              <a:xfrm>
                <a:off x="1758574" y="1737788"/>
                <a:ext cx="45720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grpSp>
      <p:sp>
        <p:nvSpPr>
          <p:cNvPr id="35" name="Slide Number Placeholder 34">
            <a:extLst>
              <a:ext uri="{FF2B5EF4-FFF2-40B4-BE49-F238E27FC236}">
                <a16:creationId xmlns:a16="http://schemas.microsoft.com/office/drawing/2014/main" id="{5D61AAC2-5979-7944-A466-CE6F3B369D99}"/>
              </a:ext>
            </a:extLst>
          </p:cNvPr>
          <p:cNvSpPr>
            <a:spLocks noGrp="1"/>
          </p:cNvSpPr>
          <p:nvPr>
            <p:ph type="sldNum" sz="quarter" idx="12"/>
          </p:nvPr>
        </p:nvSpPr>
        <p:spPr/>
        <p:txBody>
          <a:bodyPr/>
          <a:lstStyle/>
          <a:p>
            <a:fld id="{A22F3049-4D5D-CD49-9C0B-231D69548CC5}" type="slidenum">
              <a:rPr lang="en-US" smtClean="0"/>
              <a:t>30</a:t>
            </a:fld>
            <a:endParaRPr lang="en-US"/>
          </a:p>
        </p:txBody>
      </p:sp>
    </p:spTree>
    <p:extLst>
      <p:ext uri="{BB962C8B-B14F-4D97-AF65-F5344CB8AC3E}">
        <p14:creationId xmlns:p14="http://schemas.microsoft.com/office/powerpoint/2010/main" val="51937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44FD-3506-A647-B3E9-748581D48889}"/>
              </a:ext>
            </a:extLst>
          </p:cNvPr>
          <p:cNvSpPr>
            <a:spLocks noGrp="1"/>
          </p:cNvSpPr>
          <p:nvPr>
            <p:ph type="title"/>
          </p:nvPr>
        </p:nvSpPr>
        <p:spPr/>
        <p:txBody>
          <a:bodyPr/>
          <a:lstStyle/>
          <a:p>
            <a:r>
              <a:rPr lang="en-US" dirty="0"/>
              <a:t>Summary</a:t>
            </a:r>
          </a:p>
        </p:txBody>
      </p:sp>
      <p:grpSp>
        <p:nvGrpSpPr>
          <p:cNvPr id="10" name="Group 9">
            <a:extLst>
              <a:ext uri="{FF2B5EF4-FFF2-40B4-BE49-F238E27FC236}">
                <a16:creationId xmlns:a16="http://schemas.microsoft.com/office/drawing/2014/main" id="{DE40A27F-537E-6643-ABD2-B106EF6D789E}"/>
              </a:ext>
            </a:extLst>
          </p:cNvPr>
          <p:cNvGrpSpPr/>
          <p:nvPr/>
        </p:nvGrpSpPr>
        <p:grpSpPr>
          <a:xfrm>
            <a:off x="6364877" y="1689895"/>
            <a:ext cx="5065435" cy="3027071"/>
            <a:chOff x="4229099" y="1689894"/>
            <a:chExt cx="4572000" cy="3027071"/>
          </a:xfrm>
        </p:grpSpPr>
        <p:sp>
          <p:nvSpPr>
            <p:cNvPr id="11" name="Rounded Rectangle 10">
              <a:extLst>
                <a:ext uri="{FF2B5EF4-FFF2-40B4-BE49-F238E27FC236}">
                  <a16:creationId xmlns:a16="http://schemas.microsoft.com/office/drawing/2014/main" id="{FBD9184E-FBF4-E141-8A3F-6EE2330C29DA}"/>
                </a:ext>
              </a:extLst>
            </p:cNvPr>
            <p:cNvSpPr/>
            <p:nvPr/>
          </p:nvSpPr>
          <p:spPr>
            <a:xfrm>
              <a:off x="4229099" y="1689894"/>
              <a:ext cx="4572000" cy="3027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2400" u="sng" dirty="0">
                  <a:solidFill>
                    <a:schemeClr val="tx1"/>
                  </a:solidFill>
                </a:rPr>
                <a:t>Approaches</a:t>
              </a:r>
            </a:p>
          </p:txBody>
        </p:sp>
        <p:pic>
          <p:nvPicPr>
            <p:cNvPr id="12" name="Picture 11">
              <a:extLst>
                <a:ext uri="{FF2B5EF4-FFF2-40B4-BE49-F238E27FC236}">
                  <a16:creationId xmlns:a16="http://schemas.microsoft.com/office/drawing/2014/main" id="{4127EDE3-0BA7-834B-AE1B-9BCF99D13D5C}"/>
                </a:ext>
              </a:extLst>
            </p:cNvPr>
            <p:cNvPicPr>
              <a:picLocks noChangeAspect="1"/>
            </p:cNvPicPr>
            <p:nvPr/>
          </p:nvPicPr>
          <p:blipFill rotWithShape="1">
            <a:blip r:embed="rId4"/>
            <a:srcRect b="50365"/>
            <a:stretch/>
          </p:blipFill>
          <p:spPr>
            <a:xfrm>
              <a:off x="4229100" y="4068753"/>
              <a:ext cx="1448467" cy="647701"/>
            </a:xfrm>
            <a:prstGeom prst="rect">
              <a:avLst/>
            </a:prstGeom>
          </p:spPr>
        </p:pic>
        <p:sp>
          <p:nvSpPr>
            <p:cNvPr id="13" name="Rounded Rectangular Callout 12">
              <a:extLst>
                <a:ext uri="{FF2B5EF4-FFF2-40B4-BE49-F238E27FC236}">
                  <a16:creationId xmlns:a16="http://schemas.microsoft.com/office/drawing/2014/main" id="{478B9090-3BCC-2740-9D51-D590438C53D0}"/>
                </a:ext>
              </a:extLst>
            </p:cNvPr>
            <p:cNvSpPr/>
            <p:nvPr/>
          </p:nvSpPr>
          <p:spPr>
            <a:xfrm>
              <a:off x="4572000" y="1958731"/>
              <a:ext cx="3902022" cy="1665475"/>
            </a:xfrm>
            <a:prstGeom prst="wedgeRoundRectCallout">
              <a:avLst>
                <a:gd name="adj1" fmla="val -40040"/>
                <a:gd name="adj2" fmla="val 6637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Explainable Planning:</a:t>
              </a:r>
            </a:p>
            <a:p>
              <a:pPr marL="342900" indent="-342900">
                <a:buFont typeface="Arial" panose="020B0604020202020204" pitchFamily="34" charset="0"/>
                <a:buChar char="•"/>
              </a:pPr>
              <a:r>
                <a:rPr lang="en-US" sz="2000" dirty="0">
                  <a:solidFill>
                    <a:schemeClr val="tx1"/>
                  </a:solidFill>
                </a:rPr>
                <a:t>Tradeoff-focused contrastive explanation</a:t>
              </a:r>
            </a:p>
            <a:p>
              <a:pPr marL="342900" indent="-342900">
                <a:buFont typeface="Arial" panose="020B0604020202020204" pitchFamily="34" charset="0"/>
                <a:buChar char="•"/>
              </a:pPr>
              <a:r>
                <a:rPr lang="en-US" sz="2000" dirty="0">
                  <a:solidFill>
                    <a:schemeClr val="tx1"/>
                  </a:solidFill>
                </a:rPr>
                <a:t>Interactive explanation</a:t>
              </a:r>
              <a:endParaRPr lang="en-US" sz="800" dirty="0">
                <a:solidFill>
                  <a:schemeClr val="tx1"/>
                </a:solidFill>
              </a:endParaRPr>
            </a:p>
          </p:txBody>
        </p:sp>
      </p:grpSp>
      <p:sp>
        <p:nvSpPr>
          <p:cNvPr id="14" name="TextBox 13">
            <a:extLst>
              <a:ext uri="{FF2B5EF4-FFF2-40B4-BE49-F238E27FC236}">
                <a16:creationId xmlns:a16="http://schemas.microsoft.com/office/drawing/2014/main" id="{F621E1B0-823D-F241-9298-990F53698438}"/>
              </a:ext>
            </a:extLst>
          </p:cNvPr>
          <p:cNvSpPr txBox="1"/>
          <p:nvPr/>
        </p:nvSpPr>
        <p:spPr>
          <a:xfrm>
            <a:off x="6364877" y="4843905"/>
            <a:ext cx="5065435" cy="1384995"/>
          </a:xfrm>
          <a:prstGeom prst="rect">
            <a:avLst/>
          </a:prstGeom>
          <a:noFill/>
        </p:spPr>
        <p:txBody>
          <a:bodyPr wrap="square" rtlCol="0">
            <a:spAutoFit/>
          </a:bodyPr>
          <a:lstStyle/>
          <a:p>
            <a:r>
              <a:rPr lang="en-US" sz="2400" u="sng" dirty="0"/>
              <a:t>Results</a:t>
            </a:r>
          </a:p>
          <a:p>
            <a:pPr marL="285750" indent="-285750">
              <a:buFont typeface="Arial" panose="020B0604020202020204" pitchFamily="34" charset="0"/>
              <a:buChar char="•"/>
            </a:pPr>
            <a:r>
              <a:rPr lang="en-US" sz="2000" dirty="0"/>
              <a:t>Explanations improve understanding, confidence in assessing agent’s decisions</a:t>
            </a:r>
          </a:p>
          <a:p>
            <a:pPr marL="285750" indent="-285750">
              <a:buFont typeface="Arial" panose="020B0604020202020204" pitchFamily="34" charset="0"/>
              <a:buChar char="•"/>
            </a:pPr>
            <a:r>
              <a:rPr lang="en-US" sz="2000" dirty="0"/>
              <a:t>General framework</a:t>
            </a:r>
          </a:p>
        </p:txBody>
      </p:sp>
      <p:sp>
        <p:nvSpPr>
          <p:cNvPr id="9" name="TextBox 8">
            <a:extLst>
              <a:ext uri="{FF2B5EF4-FFF2-40B4-BE49-F238E27FC236}">
                <a16:creationId xmlns:a16="http://schemas.microsoft.com/office/drawing/2014/main" id="{00E13ECD-86A3-8741-8978-B524A83DACE1}"/>
              </a:ext>
            </a:extLst>
          </p:cNvPr>
          <p:cNvSpPr txBox="1"/>
          <p:nvPr/>
        </p:nvSpPr>
        <p:spPr>
          <a:xfrm>
            <a:off x="1028525" y="4906515"/>
            <a:ext cx="4357441" cy="707886"/>
          </a:xfrm>
          <a:prstGeom prst="rect">
            <a:avLst/>
          </a:prstGeom>
          <a:noFill/>
        </p:spPr>
        <p:txBody>
          <a:bodyPr wrap="square" rtlCol="0">
            <a:spAutoFit/>
          </a:bodyPr>
          <a:lstStyle/>
          <a:p>
            <a:r>
              <a:rPr lang="en-US" sz="2000" dirty="0"/>
              <a:t>Transparency and intelligibility of multi-objective planning</a:t>
            </a:r>
          </a:p>
        </p:txBody>
      </p:sp>
      <p:sp>
        <p:nvSpPr>
          <p:cNvPr id="3" name="Slide Number Placeholder 2">
            <a:extLst>
              <a:ext uri="{FF2B5EF4-FFF2-40B4-BE49-F238E27FC236}">
                <a16:creationId xmlns:a16="http://schemas.microsoft.com/office/drawing/2014/main" id="{4FD31F74-DF46-4C47-AA11-53AAF476F297}"/>
              </a:ext>
            </a:extLst>
          </p:cNvPr>
          <p:cNvSpPr>
            <a:spLocks noGrp="1"/>
          </p:cNvSpPr>
          <p:nvPr>
            <p:ph type="sldNum" sz="quarter" idx="12"/>
          </p:nvPr>
        </p:nvSpPr>
        <p:spPr/>
        <p:txBody>
          <a:bodyPr/>
          <a:lstStyle/>
          <a:p>
            <a:fld id="{A22F3049-4D5D-CD49-9C0B-231D69548CC5}" type="slidenum">
              <a:rPr lang="en-US" smtClean="0"/>
              <a:t>31</a:t>
            </a:fld>
            <a:endParaRPr lang="en-US" dirty="0"/>
          </a:p>
        </p:txBody>
      </p:sp>
      <p:pic>
        <p:nvPicPr>
          <p:cNvPr id="25" name="Picture 24">
            <a:extLst>
              <a:ext uri="{FF2B5EF4-FFF2-40B4-BE49-F238E27FC236}">
                <a16:creationId xmlns:a16="http://schemas.microsoft.com/office/drawing/2014/main" id="{ADAA78DE-8792-2A4D-AA2F-DABCA97B3622}"/>
              </a:ext>
            </a:extLst>
          </p:cNvPr>
          <p:cNvPicPr>
            <a:picLocks noChangeAspect="1"/>
          </p:cNvPicPr>
          <p:nvPr/>
        </p:nvPicPr>
        <p:blipFill rotWithShape="1">
          <a:blip r:embed="rId5"/>
          <a:srcRect l="48071"/>
          <a:stretch/>
        </p:blipFill>
        <p:spPr>
          <a:xfrm>
            <a:off x="4200931" y="2217878"/>
            <a:ext cx="772655" cy="2008493"/>
          </a:xfrm>
          <a:prstGeom prst="rect">
            <a:avLst/>
          </a:prstGeom>
        </p:spPr>
      </p:pic>
      <p:grpSp>
        <p:nvGrpSpPr>
          <p:cNvPr id="26" name="Group 25">
            <a:extLst>
              <a:ext uri="{FF2B5EF4-FFF2-40B4-BE49-F238E27FC236}">
                <a16:creationId xmlns:a16="http://schemas.microsoft.com/office/drawing/2014/main" id="{3C7BCB4B-74A1-2546-945B-9A80F1165DE0}"/>
              </a:ext>
            </a:extLst>
          </p:cNvPr>
          <p:cNvGrpSpPr/>
          <p:nvPr/>
        </p:nvGrpSpPr>
        <p:grpSpPr>
          <a:xfrm>
            <a:off x="1124065" y="1719571"/>
            <a:ext cx="2655137" cy="2517922"/>
            <a:chOff x="1303603" y="1719571"/>
            <a:chExt cx="2655137" cy="2517922"/>
          </a:xfrm>
        </p:grpSpPr>
        <p:pic>
          <p:nvPicPr>
            <p:cNvPr id="27" name="Picture 26">
              <a:extLst>
                <a:ext uri="{FF2B5EF4-FFF2-40B4-BE49-F238E27FC236}">
                  <a16:creationId xmlns:a16="http://schemas.microsoft.com/office/drawing/2014/main" id="{0F40981F-DBD9-FC46-8695-2CDDD2594C1B}"/>
                </a:ext>
              </a:extLst>
            </p:cNvPr>
            <p:cNvPicPr>
              <a:picLocks noChangeAspect="1"/>
            </p:cNvPicPr>
            <p:nvPr/>
          </p:nvPicPr>
          <p:blipFill>
            <a:blip r:embed="rId4"/>
            <a:stretch>
              <a:fillRect/>
            </a:stretch>
          </p:blipFill>
          <p:spPr>
            <a:xfrm>
              <a:off x="1354667" y="3323093"/>
              <a:ext cx="1014985" cy="914400"/>
            </a:xfrm>
            <a:prstGeom prst="rect">
              <a:avLst/>
            </a:prstGeom>
          </p:spPr>
        </p:pic>
        <p:grpSp>
          <p:nvGrpSpPr>
            <p:cNvPr id="28" name="Group 27">
              <a:extLst>
                <a:ext uri="{FF2B5EF4-FFF2-40B4-BE49-F238E27FC236}">
                  <a16:creationId xmlns:a16="http://schemas.microsoft.com/office/drawing/2014/main" id="{69ECB344-27C4-6A4F-ACE4-93276CC683C8}"/>
                </a:ext>
              </a:extLst>
            </p:cNvPr>
            <p:cNvGrpSpPr/>
            <p:nvPr/>
          </p:nvGrpSpPr>
          <p:grpSpPr>
            <a:xfrm>
              <a:off x="1303603" y="1719571"/>
              <a:ext cx="1970989" cy="1463036"/>
              <a:chOff x="651010" y="1723523"/>
              <a:chExt cx="1970989" cy="1463036"/>
            </a:xfrm>
          </p:grpSpPr>
          <p:pic>
            <p:nvPicPr>
              <p:cNvPr id="30" name="Picture 29">
                <a:extLst>
                  <a:ext uri="{FF2B5EF4-FFF2-40B4-BE49-F238E27FC236}">
                    <a16:creationId xmlns:a16="http://schemas.microsoft.com/office/drawing/2014/main" id="{58D0009A-4A1C-9D4E-92BC-43BC15EAAD21}"/>
                  </a:ext>
                </a:extLst>
              </p:cNvPr>
              <p:cNvPicPr>
                <a:picLocks noChangeAspect="1"/>
              </p:cNvPicPr>
              <p:nvPr/>
            </p:nvPicPr>
            <p:blipFill>
              <a:blip r:embed="rId6"/>
              <a:stretch>
                <a:fillRect/>
              </a:stretch>
            </p:blipFill>
            <p:spPr>
              <a:xfrm>
                <a:off x="722104" y="1723523"/>
                <a:ext cx="1828800" cy="1463036"/>
              </a:xfrm>
              <a:prstGeom prst="rect">
                <a:avLst/>
              </a:prstGeom>
            </p:spPr>
          </p:pic>
          <p:sp>
            <p:nvSpPr>
              <p:cNvPr id="31" name="Cloud Callout 30">
                <a:extLst>
                  <a:ext uri="{FF2B5EF4-FFF2-40B4-BE49-F238E27FC236}">
                    <a16:creationId xmlns:a16="http://schemas.microsoft.com/office/drawing/2014/main" id="{9B10EFEB-C1D5-1540-9C76-B59AA8FC9F00}"/>
                  </a:ext>
                </a:extLst>
              </p:cNvPr>
              <p:cNvSpPr/>
              <p:nvPr/>
            </p:nvSpPr>
            <p:spPr>
              <a:xfrm>
                <a:off x="651010" y="1816049"/>
                <a:ext cx="1970989" cy="1277985"/>
              </a:xfrm>
              <a:prstGeom prst="cloudCallout">
                <a:avLst>
                  <a:gd name="adj1" fmla="val -26255"/>
                  <a:gd name="adj2" fmla="val 63366"/>
                </a:avLst>
              </a:prstGeom>
              <a:noFill/>
              <a:ln>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9" name="Rounded Rectangular Callout 28">
                  <a:extLst>
                    <a:ext uri="{FF2B5EF4-FFF2-40B4-BE49-F238E27FC236}">
                      <a16:creationId xmlns:a16="http://schemas.microsoft.com/office/drawing/2014/main" id="{77BAF7A2-DB76-C94F-8D16-E8A90CC00245}"/>
                    </a:ext>
                  </a:extLst>
                </p:cNvPr>
                <p:cNvSpPr/>
                <p:nvPr/>
              </p:nvSpPr>
              <p:spPr>
                <a:xfrm>
                  <a:off x="2551669" y="3182607"/>
                  <a:ext cx="1407071" cy="585312"/>
                </a:xfrm>
                <a:prstGeom prst="wedgeRoundRectCallout">
                  <a:avLst>
                    <a:gd name="adj1" fmla="val -73049"/>
                    <a:gd name="adj2" fmla="val -19431"/>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I’ll do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𝜋</m:t>
                      </m:r>
                    </m:oMath>
                  </a14:m>
                  <a:r>
                    <a:rPr lang="en-US" dirty="0">
                      <a:solidFill>
                        <a:schemeClr val="tx1"/>
                      </a:solidFill>
                    </a:rPr>
                    <a:t> because [...]</a:t>
                  </a:r>
                </a:p>
              </p:txBody>
            </p:sp>
          </mc:Choice>
          <mc:Fallback xmlns="">
            <p:sp>
              <p:nvSpPr>
                <p:cNvPr id="29" name="Rounded Rectangular Callout 28">
                  <a:extLst>
                    <a:ext uri="{FF2B5EF4-FFF2-40B4-BE49-F238E27FC236}">
                      <a16:creationId xmlns:a16="http://schemas.microsoft.com/office/drawing/2014/main" id="{77BAF7A2-DB76-C94F-8D16-E8A90CC00245}"/>
                    </a:ext>
                  </a:extLst>
                </p:cNvPr>
                <p:cNvSpPr>
                  <a:spLocks noRot="1" noChangeAspect="1" noMove="1" noResize="1" noEditPoints="1" noAdjustHandles="1" noChangeArrowheads="1" noChangeShapeType="1" noTextEdit="1"/>
                </p:cNvSpPr>
                <p:nvPr/>
              </p:nvSpPr>
              <p:spPr>
                <a:xfrm>
                  <a:off x="2551669" y="3182607"/>
                  <a:ext cx="1407071" cy="585312"/>
                </a:xfrm>
                <a:prstGeom prst="wedgeRoundRectCallout">
                  <a:avLst>
                    <a:gd name="adj1" fmla="val -73049"/>
                    <a:gd name="adj2" fmla="val -19431"/>
                    <a:gd name="adj3" fmla="val 16667"/>
                  </a:avLst>
                </a:prstGeom>
                <a:blipFill>
                  <a:blip r:embed="rId7"/>
                  <a:stretch>
                    <a:fillRect t="-8511" b="-19149"/>
                  </a:stretch>
                </a:blipFill>
                <a:ln>
                  <a:solidFill>
                    <a:schemeClr val="tx2"/>
                  </a:solidFill>
                </a:ln>
              </p:spPr>
              <p:txBody>
                <a:bodyPr/>
                <a:lstStyle/>
                <a:p>
                  <a:r>
                    <a:rPr lang="en-US">
                      <a:noFill/>
                    </a:rPr>
                    <a:t> </a:t>
                  </a:r>
                </a:p>
              </p:txBody>
            </p:sp>
          </mc:Fallback>
        </mc:AlternateContent>
      </p:grpSp>
      <p:sp>
        <p:nvSpPr>
          <p:cNvPr id="6" name="Rounded Rectangle 5">
            <a:extLst>
              <a:ext uri="{FF2B5EF4-FFF2-40B4-BE49-F238E27FC236}">
                <a16:creationId xmlns:a16="http://schemas.microsoft.com/office/drawing/2014/main" id="{C9B02127-996D-A54C-8AB4-D81C82CAD54C}"/>
              </a:ext>
            </a:extLst>
          </p:cNvPr>
          <p:cNvSpPr/>
          <p:nvPr/>
        </p:nvSpPr>
        <p:spPr>
          <a:xfrm>
            <a:off x="672125" y="1689895"/>
            <a:ext cx="5070242" cy="3027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u="sng" dirty="0">
                <a:solidFill>
                  <a:schemeClr val="tx1"/>
                </a:solidFill>
              </a:rPr>
              <a:t>Goal</a:t>
            </a:r>
          </a:p>
        </p:txBody>
      </p:sp>
    </p:spTree>
    <p:custDataLst>
      <p:tags r:id="rId1"/>
    </p:custDataLst>
    <p:extLst>
      <p:ext uri="{BB962C8B-B14F-4D97-AF65-F5344CB8AC3E}">
        <p14:creationId xmlns:p14="http://schemas.microsoft.com/office/powerpoint/2010/main" val="2122386506"/>
      </p:ext>
    </p:extLst>
  </p:cSld>
  <p:clrMapOvr>
    <a:masterClrMapping/>
  </p:clrMapOvr>
  <mc:AlternateContent xmlns:mc="http://schemas.openxmlformats.org/markup-compatibility/2006" xmlns:p14="http://schemas.microsoft.com/office/powerpoint/2010/main">
    <mc:Choice Requires="p14">
      <p:transition spd="slow" p14:dur="2000" advTm="73913"/>
    </mc:Choice>
    <mc:Fallback xmlns="">
      <p:transition spd="slow" advTm="7391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F634-91B7-304D-AD5C-235E548A072E}"/>
              </a:ext>
            </a:extLst>
          </p:cNvPr>
          <p:cNvSpPr>
            <a:spLocks noGrp="1"/>
          </p:cNvSpPr>
          <p:nvPr>
            <p:ph type="title"/>
          </p:nvPr>
        </p:nvSpPr>
        <p:spPr/>
        <p:txBody>
          <a:bodyPr/>
          <a:lstStyle/>
          <a:p>
            <a:r>
              <a:rPr lang="en-US" dirty="0"/>
              <a:t>Backup Slides</a:t>
            </a:r>
          </a:p>
        </p:txBody>
      </p:sp>
      <p:sp>
        <p:nvSpPr>
          <p:cNvPr id="3" name="Text Placeholder 2">
            <a:extLst>
              <a:ext uri="{FF2B5EF4-FFF2-40B4-BE49-F238E27FC236}">
                <a16:creationId xmlns:a16="http://schemas.microsoft.com/office/drawing/2014/main" id="{4BC0FD7F-F23E-FA43-BC40-436BED754F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3CE79C-1E30-7248-916C-E52459E9EB0F}"/>
              </a:ext>
            </a:extLst>
          </p:cNvPr>
          <p:cNvSpPr>
            <a:spLocks noGrp="1"/>
          </p:cNvSpPr>
          <p:nvPr>
            <p:ph type="sldNum" sz="quarter" idx="12"/>
          </p:nvPr>
        </p:nvSpPr>
        <p:spPr/>
        <p:txBody>
          <a:bodyPr/>
          <a:lstStyle/>
          <a:p>
            <a:fld id="{A22F3049-4D5D-CD49-9C0B-231D69548CC5}" type="slidenum">
              <a:rPr lang="en-US" smtClean="0"/>
              <a:t>32</a:t>
            </a:fld>
            <a:endParaRPr lang="en-US"/>
          </a:p>
        </p:txBody>
      </p:sp>
    </p:spTree>
    <p:extLst>
      <p:ext uri="{BB962C8B-B14F-4D97-AF65-F5344CB8AC3E}">
        <p14:creationId xmlns:p14="http://schemas.microsoft.com/office/powerpoint/2010/main" val="3122951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E36E-2F5D-3441-AF47-4FF795E155A5}"/>
              </a:ext>
            </a:extLst>
          </p:cNvPr>
          <p:cNvSpPr>
            <a:spLocks noGrp="1"/>
          </p:cNvSpPr>
          <p:nvPr>
            <p:ph type="title"/>
          </p:nvPr>
        </p:nvSpPr>
        <p:spPr/>
        <p:txBody>
          <a:bodyPr/>
          <a:lstStyle/>
          <a:p>
            <a:r>
              <a:rPr lang="en-US" dirty="0"/>
              <a:t>Planning Representation</a:t>
            </a:r>
          </a:p>
        </p:txBody>
      </p:sp>
      <p:sp>
        <p:nvSpPr>
          <p:cNvPr id="3" name="Content Placeholder 2">
            <a:extLst>
              <a:ext uri="{FF2B5EF4-FFF2-40B4-BE49-F238E27FC236}">
                <a16:creationId xmlns:a16="http://schemas.microsoft.com/office/drawing/2014/main" id="{01298B0B-129F-344A-8B07-A3070C19FF7C}"/>
              </a:ext>
            </a:extLst>
          </p:cNvPr>
          <p:cNvSpPr>
            <a:spLocks noGrp="1"/>
          </p:cNvSpPr>
          <p:nvPr>
            <p:ph idx="1"/>
          </p:nvPr>
        </p:nvSpPr>
        <p:spPr/>
        <p:txBody>
          <a:bodyPr/>
          <a:lstStyle/>
          <a:p>
            <a:r>
              <a:rPr lang="en-US" dirty="0"/>
              <a:t>Reward decomposition; preserve domain-level semantics</a:t>
            </a:r>
          </a:p>
          <a:p>
            <a:r>
              <a:rPr lang="en-US" dirty="0"/>
              <a:t>Explicit, compact representation of quality-attribute analytic models</a:t>
            </a:r>
          </a:p>
          <a:p>
            <a:endParaRPr lang="en-US" sz="2400" dirty="0"/>
          </a:p>
          <a:p>
            <a:pPr marL="0" indent="0">
              <a:buNone/>
            </a:pPr>
            <a:endParaRPr lang="en-US" sz="2400" dirty="0"/>
          </a:p>
          <a:p>
            <a:r>
              <a:rPr lang="en-US" dirty="0"/>
              <a:t>Quality-attribute analytic model is a function of state variables, actions and their attributes</a:t>
            </a:r>
          </a:p>
          <a:p>
            <a:endParaRPr lang="en-US" dirty="0"/>
          </a:p>
          <a:p>
            <a:r>
              <a:rPr lang="en-US" dirty="0"/>
              <a:t>Allow rich queries from user [discussed later]</a:t>
            </a:r>
          </a:p>
          <a:p>
            <a:endParaRPr lang="en-US" dirty="0"/>
          </a:p>
        </p:txBody>
      </p:sp>
      <p:sp>
        <p:nvSpPr>
          <p:cNvPr id="4" name="TextBox 3">
            <a:extLst>
              <a:ext uri="{FF2B5EF4-FFF2-40B4-BE49-F238E27FC236}">
                <a16:creationId xmlns:a16="http://schemas.microsoft.com/office/drawing/2014/main" id="{C930281D-E752-704F-93B8-F0D729AD8E13}"/>
              </a:ext>
            </a:extLst>
          </p:cNvPr>
          <p:cNvSpPr txBox="1"/>
          <p:nvPr/>
        </p:nvSpPr>
        <p:spPr>
          <a:xfrm>
            <a:off x="2941707" y="2853958"/>
            <a:ext cx="6308586" cy="830997"/>
          </a:xfrm>
          <a:prstGeom prst="rect">
            <a:avLst/>
          </a:prstGeom>
          <a:noFill/>
        </p:spPr>
        <p:txBody>
          <a:bodyPr wrap="none" rtlCol="0">
            <a:spAutoFit/>
          </a:bodyPr>
          <a:lstStyle/>
          <a:p>
            <a:pPr algn="r"/>
            <a:r>
              <a:rPr lang="en-US" sz="2400" dirty="0" err="1">
                <a:solidFill>
                  <a:srgbClr val="0070C0"/>
                </a:solidFill>
                <a:latin typeface="Bell MT" panose="02020503060305020303" pitchFamily="18" charset="77"/>
              </a:rPr>
              <a:t>state_var</a:t>
            </a:r>
            <a:r>
              <a:rPr lang="en-US" sz="2400" dirty="0">
                <a:solidFill>
                  <a:srgbClr val="0070C0"/>
                </a:solidFill>
                <a:latin typeface="Bell MT" panose="02020503060305020303" pitchFamily="18" charset="77"/>
              </a:rPr>
              <a:t> : Type, attributes = {attr_1: Type, …}</a:t>
            </a:r>
          </a:p>
          <a:p>
            <a:pPr algn="r"/>
            <a:r>
              <a:rPr lang="en-US" sz="2400" dirty="0">
                <a:solidFill>
                  <a:srgbClr val="0070C0"/>
                </a:solidFill>
                <a:latin typeface="Bell MT" panose="02020503060305020303" pitchFamily="18" charset="77"/>
              </a:rPr>
              <a:t>action: Type, attributes = {attr_1: Type,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7C45F4-42B4-BC41-A354-75B1F2E8AEEE}"/>
                  </a:ext>
                </a:extLst>
              </p:cNvPr>
              <p:cNvSpPr txBox="1"/>
              <p:nvPr/>
            </p:nvSpPr>
            <p:spPr>
              <a:xfrm>
                <a:off x="5080434" y="4598958"/>
                <a:ext cx="203113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𝑄𝐴</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𝑆</m:t>
                      </m:r>
                      <m:r>
                        <a:rPr lang="en-US" sz="2000" b="0" i="1" smtClean="0">
                          <a:solidFill>
                            <a:srgbClr val="0070C0"/>
                          </a:solidFill>
                          <a:latin typeface="Cambria Math" panose="02040503050406030204" pitchFamily="18" charset="0"/>
                        </a:rPr>
                        <m:t> × </m:t>
                      </m:r>
                      <m:r>
                        <a:rPr lang="en-US" sz="2000" b="0" i="1" smtClean="0">
                          <a:solidFill>
                            <a:srgbClr val="0070C0"/>
                          </a:solidFill>
                          <a:latin typeface="Cambria Math" panose="02040503050406030204" pitchFamily="18" charset="0"/>
                          <a:ea typeface="Cambria Math" panose="02040503050406030204" pitchFamily="18" charset="0"/>
                        </a:rPr>
                        <m:t>𝐴</m:t>
                      </m:r>
                      <m:r>
                        <a:rPr lang="en-US" sz="2000" b="0" i="1" smtClean="0">
                          <a:solidFill>
                            <a:srgbClr val="0070C0"/>
                          </a:solidFill>
                          <a:latin typeface="Cambria Math" panose="02040503050406030204" pitchFamily="18" charset="0"/>
                          <a:ea typeface="Cambria Math" panose="02040503050406030204" pitchFamily="18" charset="0"/>
                        </a:rPr>
                        <m:t> → </m:t>
                      </m:r>
                      <m:r>
                        <a:rPr lang="en-US" sz="2000" b="0" i="1" smtClean="0">
                          <a:solidFill>
                            <a:srgbClr val="0070C0"/>
                          </a:solidFill>
                          <a:latin typeface="Cambria Math" panose="02040503050406030204" pitchFamily="18" charset="0"/>
                          <a:ea typeface="Cambria Math" panose="02040503050406030204" pitchFamily="18" charset="0"/>
                        </a:rPr>
                        <m:t>ℝ</m:t>
                      </m:r>
                    </m:oMath>
                  </m:oMathPara>
                </a14:m>
                <a:endParaRPr lang="en-US" sz="2000" dirty="0">
                  <a:solidFill>
                    <a:srgbClr val="0070C0"/>
                  </a:solidFill>
                </a:endParaRPr>
              </a:p>
            </p:txBody>
          </p:sp>
        </mc:Choice>
        <mc:Fallback xmlns="">
          <p:sp>
            <p:nvSpPr>
              <p:cNvPr id="5" name="TextBox 4">
                <a:extLst>
                  <a:ext uri="{FF2B5EF4-FFF2-40B4-BE49-F238E27FC236}">
                    <a16:creationId xmlns:a16="http://schemas.microsoft.com/office/drawing/2014/main" id="{FC7C45F4-42B4-BC41-A354-75B1F2E8AEEE}"/>
                  </a:ext>
                </a:extLst>
              </p:cNvPr>
              <p:cNvSpPr txBox="1">
                <a:spLocks noRot="1" noChangeAspect="1" noMove="1" noResize="1" noEditPoints="1" noAdjustHandles="1" noChangeArrowheads="1" noChangeShapeType="1" noTextEdit="1"/>
              </p:cNvSpPr>
              <p:nvPr/>
            </p:nvSpPr>
            <p:spPr>
              <a:xfrm>
                <a:off x="5080434" y="4598958"/>
                <a:ext cx="2031133" cy="400110"/>
              </a:xfrm>
              <a:prstGeom prst="rect">
                <a:avLst/>
              </a:prstGeom>
              <a:blipFill>
                <a:blip r:embed="rId3"/>
                <a:stretch>
                  <a:fillRect b="-1515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02E8C87-B20C-A845-8718-047DB7326CB1}"/>
              </a:ext>
            </a:extLst>
          </p:cNvPr>
          <p:cNvSpPr>
            <a:spLocks noGrp="1"/>
          </p:cNvSpPr>
          <p:nvPr>
            <p:ph type="sldNum" sz="quarter" idx="12"/>
          </p:nvPr>
        </p:nvSpPr>
        <p:spPr/>
        <p:txBody>
          <a:bodyPr/>
          <a:lstStyle/>
          <a:p>
            <a:fld id="{A22F3049-4D5D-CD49-9C0B-231D69548CC5}" type="slidenum">
              <a:rPr lang="en-US" smtClean="0"/>
              <a:t>33</a:t>
            </a:fld>
            <a:endParaRPr lang="en-US"/>
          </a:p>
        </p:txBody>
      </p:sp>
    </p:spTree>
    <p:extLst>
      <p:ext uri="{BB962C8B-B14F-4D97-AF65-F5344CB8AC3E}">
        <p14:creationId xmlns:p14="http://schemas.microsoft.com/office/powerpoint/2010/main" val="146975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223A-99DC-7D45-9DE3-97E3BAB8921C}"/>
              </a:ext>
            </a:extLst>
          </p:cNvPr>
          <p:cNvSpPr>
            <a:spLocks noGrp="1"/>
          </p:cNvSpPr>
          <p:nvPr>
            <p:ph type="title"/>
          </p:nvPr>
        </p:nvSpPr>
        <p:spPr/>
        <p:txBody>
          <a:bodyPr/>
          <a:lstStyle/>
          <a:p>
            <a:r>
              <a:rPr lang="en-US" dirty="0"/>
              <a:t>Motivating Example</a:t>
            </a:r>
          </a:p>
        </p:txBody>
      </p:sp>
      <p:sp>
        <p:nvSpPr>
          <p:cNvPr id="3" name="Content Placeholder 2">
            <a:extLst>
              <a:ext uri="{FF2B5EF4-FFF2-40B4-BE49-F238E27FC236}">
                <a16:creationId xmlns:a16="http://schemas.microsoft.com/office/drawing/2014/main" id="{14E3D71E-C459-F54F-991E-EE90C60C6070}"/>
              </a:ext>
            </a:extLst>
          </p:cNvPr>
          <p:cNvSpPr>
            <a:spLocks noGrp="1"/>
          </p:cNvSpPr>
          <p:nvPr>
            <p:ph idx="1"/>
          </p:nvPr>
        </p:nvSpPr>
        <p:spPr>
          <a:xfrm>
            <a:off x="8178819" y="1825625"/>
            <a:ext cx="1810065" cy="1520889"/>
          </a:xfrm>
        </p:spPr>
        <p:txBody>
          <a:bodyPr>
            <a:normAutofit lnSpcReduction="10000"/>
          </a:bodyPr>
          <a:lstStyle/>
          <a:p>
            <a:pPr marL="0" indent="0">
              <a:lnSpc>
                <a:spcPct val="100000"/>
              </a:lnSpc>
              <a:buNone/>
            </a:pPr>
            <a:r>
              <a:rPr lang="en-US" sz="1800" dirty="0"/>
              <a:t>Minimize:</a:t>
            </a:r>
          </a:p>
          <a:p>
            <a:pPr>
              <a:lnSpc>
                <a:spcPct val="100000"/>
              </a:lnSpc>
            </a:pPr>
            <a:r>
              <a:rPr lang="en-US" sz="1800" dirty="0"/>
              <a:t>Travel time</a:t>
            </a:r>
          </a:p>
          <a:p>
            <a:pPr>
              <a:lnSpc>
                <a:spcPct val="100000"/>
              </a:lnSpc>
            </a:pPr>
            <a:r>
              <a:rPr lang="en-US" sz="1800" dirty="0"/>
              <a:t>E[Collisions]</a:t>
            </a:r>
          </a:p>
          <a:p>
            <a:pPr>
              <a:lnSpc>
                <a:spcPct val="100000"/>
              </a:lnSpc>
            </a:pPr>
            <a:r>
              <a:rPr lang="en-US" sz="1800" dirty="0"/>
              <a:t>Intrusiveness</a:t>
            </a:r>
          </a:p>
        </p:txBody>
      </p:sp>
      <p:pic>
        <p:nvPicPr>
          <p:cNvPr id="4" name="Picture 3">
            <a:extLst>
              <a:ext uri="{FF2B5EF4-FFF2-40B4-BE49-F238E27FC236}">
                <a16:creationId xmlns:a16="http://schemas.microsoft.com/office/drawing/2014/main" id="{886D44EC-2FD1-8947-8047-20E6CC0E6364}"/>
              </a:ext>
            </a:extLst>
          </p:cNvPr>
          <p:cNvPicPr>
            <a:picLocks noChangeAspect="1"/>
          </p:cNvPicPr>
          <p:nvPr/>
        </p:nvPicPr>
        <p:blipFill rotWithShape="1">
          <a:blip r:embed="rId4"/>
          <a:srcRect t="8798" r="51455" b="56701"/>
          <a:stretch/>
        </p:blipFill>
        <p:spPr>
          <a:xfrm>
            <a:off x="838200" y="1825625"/>
            <a:ext cx="6645135" cy="3657600"/>
          </a:xfrm>
          <a:prstGeom prst="rect">
            <a:avLst/>
          </a:prstGeom>
        </p:spPr>
      </p:pic>
      <p:cxnSp>
        <p:nvCxnSpPr>
          <p:cNvPr id="5" name="Straight Arrow Connector 4">
            <a:extLst>
              <a:ext uri="{FF2B5EF4-FFF2-40B4-BE49-F238E27FC236}">
                <a16:creationId xmlns:a16="http://schemas.microsoft.com/office/drawing/2014/main" id="{7EE133F6-18E4-0440-A6CD-F2732420E628}"/>
              </a:ext>
            </a:extLst>
          </p:cNvPr>
          <p:cNvCxnSpPr>
            <a:cxnSpLocks/>
          </p:cNvCxnSpPr>
          <p:nvPr/>
        </p:nvCxnSpPr>
        <p:spPr>
          <a:xfrm flipV="1">
            <a:off x="1398518" y="4231882"/>
            <a:ext cx="5522345" cy="1998"/>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B404BE7-C3E6-6F41-98BF-4BFD7FE28486}"/>
              </a:ext>
            </a:extLst>
          </p:cNvPr>
          <p:cNvGrpSpPr/>
          <p:nvPr/>
        </p:nvGrpSpPr>
        <p:grpSpPr>
          <a:xfrm>
            <a:off x="7017204" y="3971027"/>
            <a:ext cx="1082005" cy="369332"/>
            <a:chOff x="6179004" y="3745602"/>
            <a:chExt cx="1082005" cy="369332"/>
          </a:xfrm>
        </p:grpSpPr>
        <p:sp>
          <p:nvSpPr>
            <p:cNvPr id="7" name="5-Point Star 6">
              <a:extLst>
                <a:ext uri="{FF2B5EF4-FFF2-40B4-BE49-F238E27FC236}">
                  <a16:creationId xmlns:a16="http://schemas.microsoft.com/office/drawing/2014/main" id="{7FC0FF7F-6EB0-A049-8A08-9DA854D6E095}"/>
                </a:ext>
              </a:extLst>
            </p:cNvPr>
            <p:cNvSpPr>
              <a:spLocks noChangeAspect="1"/>
            </p:cNvSpPr>
            <p:nvPr/>
          </p:nvSpPr>
          <p:spPr>
            <a:xfrm>
              <a:off x="6179004" y="3745602"/>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F6C0A2D-CAE0-FD46-95F1-B3D93D352CAA}"/>
                </a:ext>
              </a:extLst>
            </p:cNvPr>
            <p:cNvSpPr txBox="1"/>
            <p:nvPr/>
          </p:nvSpPr>
          <p:spPr>
            <a:xfrm>
              <a:off x="6645135" y="3745602"/>
              <a:ext cx="615874" cy="369332"/>
            </a:xfrm>
            <a:prstGeom prst="rect">
              <a:avLst/>
            </a:prstGeom>
            <a:noFill/>
          </p:spPr>
          <p:txBody>
            <a:bodyPr wrap="none" rtlCol="0">
              <a:spAutoFit/>
            </a:bodyPr>
            <a:lstStyle/>
            <a:p>
              <a:r>
                <a:rPr lang="en-US" dirty="0"/>
                <a:t>Goal</a:t>
              </a:r>
            </a:p>
          </p:txBody>
        </p:sp>
      </p:grpSp>
      <p:sp>
        <p:nvSpPr>
          <p:cNvPr id="10" name="TextBox 9">
            <a:extLst>
              <a:ext uri="{FF2B5EF4-FFF2-40B4-BE49-F238E27FC236}">
                <a16:creationId xmlns:a16="http://schemas.microsoft.com/office/drawing/2014/main" id="{406A97A3-BEDD-AB41-9E43-C6458199BCC5}"/>
              </a:ext>
            </a:extLst>
          </p:cNvPr>
          <p:cNvSpPr txBox="1"/>
          <p:nvPr/>
        </p:nvSpPr>
        <p:spPr>
          <a:xfrm>
            <a:off x="4559716" y="4016747"/>
            <a:ext cx="2037802" cy="461665"/>
          </a:xfrm>
          <a:prstGeom prst="rect">
            <a:avLst/>
          </a:prstGeom>
          <a:noFill/>
        </p:spPr>
        <p:txBody>
          <a:bodyPr wrap="none" rtlCol="0">
            <a:spAutoFit/>
          </a:bodyPr>
          <a:lstStyle/>
          <a:p>
            <a:r>
              <a:rPr lang="en-US" sz="2400" dirty="0">
                <a:solidFill>
                  <a:srgbClr val="C00000"/>
                </a:solidFill>
              </a:rPr>
              <a:t>Private Offices</a:t>
            </a:r>
          </a:p>
        </p:txBody>
      </p:sp>
      <p:grpSp>
        <p:nvGrpSpPr>
          <p:cNvPr id="11" name="Group 10">
            <a:extLst>
              <a:ext uri="{FF2B5EF4-FFF2-40B4-BE49-F238E27FC236}">
                <a16:creationId xmlns:a16="http://schemas.microsoft.com/office/drawing/2014/main" id="{57EF40BA-AD92-2C48-B7DD-0176591E2C6F}"/>
              </a:ext>
            </a:extLst>
          </p:cNvPr>
          <p:cNvGrpSpPr/>
          <p:nvPr/>
        </p:nvGrpSpPr>
        <p:grpSpPr>
          <a:xfrm>
            <a:off x="3289695" y="3652975"/>
            <a:ext cx="3336640" cy="1830249"/>
            <a:chOff x="2451495" y="1827350"/>
            <a:chExt cx="3336640" cy="1830249"/>
          </a:xfrm>
          <a:solidFill>
            <a:srgbClr val="FF0000"/>
          </a:solidFill>
        </p:grpSpPr>
        <p:sp>
          <p:nvSpPr>
            <p:cNvPr id="12" name="Rectangle 11">
              <a:extLst>
                <a:ext uri="{FF2B5EF4-FFF2-40B4-BE49-F238E27FC236}">
                  <a16:creationId xmlns:a16="http://schemas.microsoft.com/office/drawing/2014/main" id="{D24E51E1-9FCB-8240-AF98-A825198BFE1B}"/>
                </a:ext>
              </a:extLst>
            </p:cNvPr>
            <p:cNvSpPr/>
            <p:nvPr/>
          </p:nvSpPr>
          <p:spPr>
            <a:xfrm>
              <a:off x="2583286"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4A05F-520D-894D-95E4-E80FE564F907}"/>
                </a:ext>
              </a:extLst>
            </p:cNvPr>
            <p:cNvSpPr/>
            <p:nvPr/>
          </p:nvSpPr>
          <p:spPr>
            <a:xfrm>
              <a:off x="2901703"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DB87FB-5425-8049-B15E-E33760D497F7}"/>
                </a:ext>
              </a:extLst>
            </p:cNvPr>
            <p:cNvSpPr/>
            <p:nvPr/>
          </p:nvSpPr>
          <p:spPr>
            <a:xfrm>
              <a:off x="3220120"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214565-3DC7-D847-92DE-5F3F39430CD5}"/>
                </a:ext>
              </a:extLst>
            </p:cNvPr>
            <p:cNvSpPr/>
            <p:nvPr/>
          </p:nvSpPr>
          <p:spPr>
            <a:xfrm>
              <a:off x="3538537"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8935D-B045-F34E-93B8-9011387D03DF}"/>
                </a:ext>
              </a:extLst>
            </p:cNvPr>
            <p:cNvSpPr/>
            <p:nvPr/>
          </p:nvSpPr>
          <p:spPr>
            <a:xfrm>
              <a:off x="3856954"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E2E0BA-07D4-1646-BFF0-81F542C24F39}"/>
                </a:ext>
              </a:extLst>
            </p:cNvPr>
            <p:cNvSpPr/>
            <p:nvPr/>
          </p:nvSpPr>
          <p:spPr>
            <a:xfrm>
              <a:off x="4175371"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F752DE5-F31A-1840-B462-065D22148E85}"/>
                </a:ext>
              </a:extLst>
            </p:cNvPr>
            <p:cNvSpPr/>
            <p:nvPr/>
          </p:nvSpPr>
          <p:spPr>
            <a:xfrm>
              <a:off x="4493788"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B93F921-5F79-E945-A4E9-F2D0E617B74E}"/>
                </a:ext>
              </a:extLst>
            </p:cNvPr>
            <p:cNvSpPr/>
            <p:nvPr/>
          </p:nvSpPr>
          <p:spPr>
            <a:xfrm>
              <a:off x="4812205"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0D3D58E-FB1A-C741-9B42-5A6DDFC92A3D}"/>
                </a:ext>
              </a:extLst>
            </p:cNvPr>
            <p:cNvSpPr/>
            <p:nvPr/>
          </p:nvSpPr>
          <p:spPr>
            <a:xfrm>
              <a:off x="245149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6DB43-2CCD-2949-901C-DB05987A64E7}"/>
                </a:ext>
              </a:extLst>
            </p:cNvPr>
            <p:cNvSpPr/>
            <p:nvPr/>
          </p:nvSpPr>
          <p:spPr>
            <a:xfrm>
              <a:off x="2787797" y="2616629"/>
              <a:ext cx="342506"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E4C2CC1-DD7F-F94D-AE1B-A7309CEE2F6A}"/>
                </a:ext>
              </a:extLst>
            </p:cNvPr>
            <p:cNvSpPr/>
            <p:nvPr/>
          </p:nvSpPr>
          <p:spPr>
            <a:xfrm>
              <a:off x="323800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84CA030-3966-B54B-9FCC-6FD98F6C1694}"/>
                </a:ext>
              </a:extLst>
            </p:cNvPr>
            <p:cNvSpPr/>
            <p:nvPr/>
          </p:nvSpPr>
          <p:spPr>
            <a:xfrm>
              <a:off x="3555514"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2B16F05-E7CE-0D46-885C-375EC5DFE245}"/>
                </a:ext>
              </a:extLst>
            </p:cNvPr>
            <p:cNvSpPr/>
            <p:nvPr/>
          </p:nvSpPr>
          <p:spPr>
            <a:xfrm>
              <a:off x="3865590"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8F78186-72B5-6648-A0CE-9C3622C68F11}"/>
                </a:ext>
              </a:extLst>
            </p:cNvPr>
            <p:cNvSpPr/>
            <p:nvPr/>
          </p:nvSpPr>
          <p:spPr>
            <a:xfrm>
              <a:off x="4184816" y="2616629"/>
              <a:ext cx="525469"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F15967-B94C-E549-9A7F-243250AB3792}"/>
                </a:ext>
              </a:extLst>
            </p:cNvPr>
            <p:cNvSpPr/>
            <p:nvPr/>
          </p:nvSpPr>
          <p:spPr>
            <a:xfrm>
              <a:off x="4815976"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FD8D74-208B-524F-B17F-ABD580B99D60}"/>
                </a:ext>
              </a:extLst>
            </p:cNvPr>
            <p:cNvSpPr/>
            <p:nvPr/>
          </p:nvSpPr>
          <p:spPr>
            <a:xfrm>
              <a:off x="5212063" y="2616628"/>
              <a:ext cx="576072" cy="10409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7D17CC1-A60E-9A4E-85DB-F51271E86E2E}"/>
              </a:ext>
            </a:extLst>
          </p:cNvPr>
          <p:cNvGrpSpPr/>
          <p:nvPr/>
        </p:nvGrpSpPr>
        <p:grpSpPr>
          <a:xfrm>
            <a:off x="5242241" y="2658450"/>
            <a:ext cx="365760" cy="295041"/>
            <a:chOff x="7803055" y="2574583"/>
            <a:chExt cx="365760" cy="295041"/>
          </a:xfrm>
        </p:grpSpPr>
        <p:sp>
          <p:nvSpPr>
            <p:cNvPr id="32" name="Cube 31">
              <a:extLst>
                <a:ext uri="{FF2B5EF4-FFF2-40B4-BE49-F238E27FC236}">
                  <a16:creationId xmlns:a16="http://schemas.microsoft.com/office/drawing/2014/main" id="{90F84C75-F8E4-BE4E-AC98-44D6FB84DCFE}"/>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2D3C8F2E-A6C5-D54C-B509-03AA809375CF}"/>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31E279A2-32ED-4A44-95CA-4653E277A2F7}"/>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9B37DA1E-986C-7148-ACDE-575C5A470BC4}"/>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1F44582B-A3B0-E347-B888-597739396C4E}"/>
              </a:ext>
            </a:extLst>
          </p:cNvPr>
          <p:cNvGrpSpPr/>
          <p:nvPr/>
        </p:nvGrpSpPr>
        <p:grpSpPr>
          <a:xfrm>
            <a:off x="4197775" y="1825625"/>
            <a:ext cx="1757917" cy="832826"/>
            <a:chOff x="4197775" y="1825625"/>
            <a:chExt cx="1757917" cy="832826"/>
          </a:xfrm>
        </p:grpSpPr>
        <p:sp>
          <p:nvSpPr>
            <p:cNvPr id="30" name="TextBox 29">
              <a:extLst>
                <a:ext uri="{FF2B5EF4-FFF2-40B4-BE49-F238E27FC236}">
                  <a16:creationId xmlns:a16="http://schemas.microsoft.com/office/drawing/2014/main" id="{C2462D92-8FAE-BD4A-BCF3-B9E756A382BD}"/>
                </a:ext>
              </a:extLst>
            </p:cNvPr>
            <p:cNvSpPr txBox="1"/>
            <p:nvPr/>
          </p:nvSpPr>
          <p:spPr>
            <a:xfrm>
              <a:off x="4197775" y="1825625"/>
              <a:ext cx="1757917" cy="369332"/>
            </a:xfrm>
            <a:prstGeom prst="rect">
              <a:avLst/>
            </a:prstGeom>
            <a:noFill/>
          </p:spPr>
          <p:txBody>
            <a:bodyPr wrap="none" rtlCol="0">
              <a:spAutoFit/>
            </a:bodyPr>
            <a:lstStyle/>
            <a:p>
              <a:r>
                <a:rPr lang="en-US" dirty="0">
                  <a:solidFill>
                    <a:schemeClr val="accent1">
                      <a:lumMod val="75000"/>
                    </a:schemeClr>
                  </a:solidFill>
                </a:rPr>
                <a:t>Sparse Obstacles</a:t>
              </a:r>
            </a:p>
          </p:txBody>
        </p:sp>
        <p:cxnSp>
          <p:nvCxnSpPr>
            <p:cNvPr id="31" name="Curved Connector 30">
              <a:extLst>
                <a:ext uri="{FF2B5EF4-FFF2-40B4-BE49-F238E27FC236}">
                  <a16:creationId xmlns:a16="http://schemas.microsoft.com/office/drawing/2014/main" id="{DD8D4A06-FE98-BA4F-8270-4C431C684446}"/>
                </a:ext>
              </a:extLst>
            </p:cNvPr>
            <p:cNvCxnSpPr>
              <a:cxnSpLocks/>
              <a:stCxn id="30" idx="2"/>
            </p:cNvCxnSpPr>
            <p:nvPr/>
          </p:nvCxnSpPr>
          <p:spPr>
            <a:xfrm rot="16200000" flipH="1">
              <a:off x="5039454" y="2232236"/>
              <a:ext cx="463494" cy="388935"/>
            </a:xfrm>
            <a:prstGeom prst="curvedConnector3">
              <a:avLst>
                <a:gd name="adj1" fmla="val 5000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EF6F736C-D06E-014E-821C-2458D482411C}"/>
              </a:ext>
            </a:extLst>
          </p:cNvPr>
          <p:cNvGrpSpPr/>
          <p:nvPr/>
        </p:nvGrpSpPr>
        <p:grpSpPr>
          <a:xfrm>
            <a:off x="3649135" y="3936840"/>
            <a:ext cx="731520" cy="295041"/>
            <a:chOff x="9699621" y="3380438"/>
            <a:chExt cx="731520" cy="295041"/>
          </a:xfrm>
        </p:grpSpPr>
        <p:sp>
          <p:nvSpPr>
            <p:cNvPr id="40" name="Cube 39">
              <a:extLst>
                <a:ext uri="{FF2B5EF4-FFF2-40B4-BE49-F238E27FC236}">
                  <a16:creationId xmlns:a16="http://schemas.microsoft.com/office/drawing/2014/main" id="{4DE9D8EB-7588-F247-AC5D-512A7CC9F22D}"/>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0FE6ED4C-12B5-4942-9438-27BB08FD5EF2}"/>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5153B02F-BE26-AD48-BDA7-0649B2EC4D0C}"/>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A33F4D1B-7A29-9645-9665-A8A83B743703}"/>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4A53B4D5-FDBA-BA45-9952-8F6722357527}"/>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C5CDB529-3DC8-CF43-A0FF-6FA941381701}"/>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FEDAF727-F929-3A45-A776-800713B9487C}"/>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0D0881FE-D3D6-304F-9AC5-6F4C5350564A}"/>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3ACEF082-514E-0D4A-9CD8-E974787CC647}"/>
              </a:ext>
            </a:extLst>
          </p:cNvPr>
          <p:cNvGrpSpPr/>
          <p:nvPr/>
        </p:nvGrpSpPr>
        <p:grpSpPr>
          <a:xfrm>
            <a:off x="3832015" y="4278650"/>
            <a:ext cx="1723421" cy="1202156"/>
            <a:chOff x="3832015" y="4278650"/>
            <a:chExt cx="1723421" cy="1202156"/>
          </a:xfrm>
        </p:grpSpPr>
        <p:sp>
          <p:nvSpPr>
            <p:cNvPr id="38" name="TextBox 37">
              <a:extLst>
                <a:ext uri="{FF2B5EF4-FFF2-40B4-BE49-F238E27FC236}">
                  <a16:creationId xmlns:a16="http://schemas.microsoft.com/office/drawing/2014/main" id="{FC9FDA14-7494-6F43-A91E-C28840569A7B}"/>
                </a:ext>
              </a:extLst>
            </p:cNvPr>
            <p:cNvSpPr txBox="1"/>
            <p:nvPr/>
          </p:nvSpPr>
          <p:spPr>
            <a:xfrm>
              <a:off x="3832015" y="5111474"/>
              <a:ext cx="1723421" cy="369332"/>
            </a:xfrm>
            <a:prstGeom prst="rect">
              <a:avLst/>
            </a:prstGeom>
            <a:noFill/>
          </p:spPr>
          <p:txBody>
            <a:bodyPr wrap="none" rtlCol="0">
              <a:spAutoFit/>
            </a:bodyPr>
            <a:lstStyle/>
            <a:p>
              <a:r>
                <a:rPr lang="en-US" dirty="0">
                  <a:solidFill>
                    <a:schemeClr val="accent1">
                      <a:lumMod val="75000"/>
                    </a:schemeClr>
                  </a:solidFill>
                </a:rPr>
                <a:t>Dense Obstacles</a:t>
              </a:r>
            </a:p>
          </p:txBody>
        </p:sp>
        <p:cxnSp>
          <p:nvCxnSpPr>
            <p:cNvPr id="39" name="Curved Connector 38">
              <a:extLst>
                <a:ext uri="{FF2B5EF4-FFF2-40B4-BE49-F238E27FC236}">
                  <a16:creationId xmlns:a16="http://schemas.microsoft.com/office/drawing/2014/main" id="{80366384-8249-4B4A-9F22-8AD26C3A32EE}"/>
                </a:ext>
              </a:extLst>
            </p:cNvPr>
            <p:cNvCxnSpPr>
              <a:cxnSpLocks/>
              <a:stCxn id="38" idx="0"/>
            </p:cNvCxnSpPr>
            <p:nvPr/>
          </p:nvCxnSpPr>
          <p:spPr>
            <a:xfrm rot="16200000" flipV="1">
              <a:off x="3943177" y="4360925"/>
              <a:ext cx="832824" cy="668274"/>
            </a:xfrm>
            <a:prstGeom prst="curvedConnector3">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A3840A8-0FCF-154D-A19B-14E72504B708}"/>
              </a:ext>
            </a:extLst>
          </p:cNvPr>
          <p:cNvGrpSpPr/>
          <p:nvPr/>
        </p:nvGrpSpPr>
        <p:grpSpPr>
          <a:xfrm>
            <a:off x="2059031" y="2366545"/>
            <a:ext cx="1139224" cy="2487189"/>
            <a:chOff x="1220831" y="540920"/>
            <a:chExt cx="1139224" cy="2487189"/>
          </a:xfrm>
        </p:grpSpPr>
        <p:sp>
          <p:nvSpPr>
            <p:cNvPr id="53" name="Rectangle 52">
              <a:extLst>
                <a:ext uri="{FF2B5EF4-FFF2-40B4-BE49-F238E27FC236}">
                  <a16:creationId xmlns:a16="http://schemas.microsoft.com/office/drawing/2014/main" id="{3D97E940-F0C3-404F-80C3-948B744A71D8}"/>
                </a:ext>
              </a:extLst>
            </p:cNvPr>
            <p:cNvSpPr/>
            <p:nvPr/>
          </p:nvSpPr>
          <p:spPr>
            <a:xfrm>
              <a:off x="1362906" y="540920"/>
              <a:ext cx="370078" cy="745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941BE8E-E65D-C446-9A74-D25D2CE47BEF}"/>
                </a:ext>
              </a:extLst>
            </p:cNvPr>
            <p:cNvSpPr/>
            <p:nvPr/>
          </p:nvSpPr>
          <p:spPr>
            <a:xfrm>
              <a:off x="1838707" y="540920"/>
              <a:ext cx="262213" cy="4719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AA37B17-A729-FD4A-AA40-08E8C5240068}"/>
                </a:ext>
              </a:extLst>
            </p:cNvPr>
            <p:cNvSpPr/>
            <p:nvPr/>
          </p:nvSpPr>
          <p:spPr>
            <a:xfrm>
              <a:off x="134967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58B1634-21C1-474E-90C7-071BBE495B4E}"/>
                </a:ext>
              </a:extLst>
            </p:cNvPr>
            <p:cNvSpPr/>
            <p:nvPr/>
          </p:nvSpPr>
          <p:spPr>
            <a:xfrm>
              <a:off x="164603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C1E9081-F5D8-794E-AA01-55137CD5D7F8}"/>
                </a:ext>
              </a:extLst>
            </p:cNvPr>
            <p:cNvSpPr/>
            <p:nvPr/>
          </p:nvSpPr>
          <p:spPr>
            <a:xfrm>
              <a:off x="1980340" y="2616629"/>
              <a:ext cx="379715"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FFAC698-9544-E946-9724-504501266C11}"/>
                </a:ext>
              </a:extLst>
            </p:cNvPr>
            <p:cNvSpPr/>
            <p:nvPr/>
          </p:nvSpPr>
          <p:spPr>
            <a:xfrm>
              <a:off x="1519790" y="1348230"/>
              <a:ext cx="740197"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6945013-3E93-D040-9AC2-AEED9A3F514C}"/>
                </a:ext>
              </a:extLst>
            </p:cNvPr>
            <p:cNvSpPr/>
            <p:nvPr/>
          </p:nvSpPr>
          <p:spPr>
            <a:xfrm>
              <a:off x="1220831" y="1819144"/>
              <a:ext cx="1039156"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9EA27C60-343E-2544-BF41-267DCA78BAA0}"/>
              </a:ext>
            </a:extLst>
          </p:cNvPr>
          <p:cNvGrpSpPr/>
          <p:nvPr/>
        </p:nvGrpSpPr>
        <p:grpSpPr>
          <a:xfrm>
            <a:off x="2144249" y="3131528"/>
            <a:ext cx="1082412" cy="1695129"/>
            <a:chOff x="2144249" y="3131528"/>
            <a:chExt cx="1082412" cy="1695129"/>
          </a:xfrm>
        </p:grpSpPr>
        <p:sp>
          <p:nvSpPr>
            <p:cNvPr id="50" name="TextBox 49">
              <a:extLst>
                <a:ext uri="{FF2B5EF4-FFF2-40B4-BE49-F238E27FC236}">
                  <a16:creationId xmlns:a16="http://schemas.microsoft.com/office/drawing/2014/main" id="{FFB04419-CAEA-F14A-8855-B0A4FFB7AFFA}"/>
                </a:ext>
              </a:extLst>
            </p:cNvPr>
            <p:cNvSpPr txBox="1"/>
            <p:nvPr/>
          </p:nvSpPr>
          <p:spPr>
            <a:xfrm>
              <a:off x="2308268" y="3131528"/>
              <a:ext cx="906017" cy="461665"/>
            </a:xfrm>
            <a:prstGeom prst="rect">
              <a:avLst/>
            </a:prstGeom>
            <a:noFill/>
          </p:spPr>
          <p:txBody>
            <a:bodyPr wrap="none" rtlCol="0">
              <a:spAutoFit/>
            </a:bodyPr>
            <a:lstStyle/>
            <a:p>
              <a:r>
                <a:rPr lang="en-US" sz="2400" dirty="0">
                  <a:solidFill>
                    <a:schemeClr val="accent4">
                      <a:lumMod val="75000"/>
                    </a:schemeClr>
                  </a:solidFill>
                </a:rPr>
                <a:t>Semi-</a:t>
              </a:r>
            </a:p>
          </p:txBody>
        </p:sp>
        <p:sp>
          <p:nvSpPr>
            <p:cNvPr id="51" name="TextBox 50">
              <a:extLst>
                <a:ext uri="{FF2B5EF4-FFF2-40B4-BE49-F238E27FC236}">
                  <a16:creationId xmlns:a16="http://schemas.microsoft.com/office/drawing/2014/main" id="{B866D00C-6396-8747-B258-3FCA2A4A5286}"/>
                </a:ext>
              </a:extLst>
            </p:cNvPr>
            <p:cNvSpPr txBox="1"/>
            <p:nvPr/>
          </p:nvSpPr>
          <p:spPr>
            <a:xfrm>
              <a:off x="2144249" y="3621929"/>
              <a:ext cx="1082412" cy="461665"/>
            </a:xfrm>
            <a:prstGeom prst="rect">
              <a:avLst/>
            </a:prstGeom>
            <a:noFill/>
          </p:spPr>
          <p:txBody>
            <a:bodyPr wrap="none" rtlCol="0">
              <a:spAutoFit/>
            </a:bodyPr>
            <a:lstStyle/>
            <a:p>
              <a:r>
                <a:rPr lang="en-US" sz="2400" dirty="0">
                  <a:solidFill>
                    <a:schemeClr val="accent4">
                      <a:lumMod val="75000"/>
                    </a:schemeClr>
                  </a:solidFill>
                </a:rPr>
                <a:t>Private</a:t>
              </a:r>
            </a:p>
          </p:txBody>
        </p:sp>
        <p:sp>
          <p:nvSpPr>
            <p:cNvPr id="52" name="TextBox 51">
              <a:extLst>
                <a:ext uri="{FF2B5EF4-FFF2-40B4-BE49-F238E27FC236}">
                  <a16:creationId xmlns:a16="http://schemas.microsoft.com/office/drawing/2014/main" id="{3D91DE60-01D8-0F43-A8C4-ABAA3277D604}"/>
                </a:ext>
              </a:extLst>
            </p:cNvPr>
            <p:cNvSpPr txBox="1"/>
            <p:nvPr/>
          </p:nvSpPr>
          <p:spPr>
            <a:xfrm>
              <a:off x="2163869" y="4364992"/>
              <a:ext cx="1056123" cy="461665"/>
            </a:xfrm>
            <a:prstGeom prst="rect">
              <a:avLst/>
            </a:prstGeom>
            <a:noFill/>
          </p:spPr>
          <p:txBody>
            <a:bodyPr wrap="none" rtlCol="0">
              <a:spAutoFit/>
            </a:bodyPr>
            <a:lstStyle/>
            <a:p>
              <a:r>
                <a:rPr lang="en-US" sz="2400" dirty="0">
                  <a:solidFill>
                    <a:schemeClr val="accent4">
                      <a:lumMod val="75000"/>
                    </a:schemeClr>
                  </a:solidFill>
                </a:rPr>
                <a:t>Rooms</a:t>
              </a:r>
            </a:p>
          </p:txBody>
        </p:sp>
      </p:grpSp>
      <p:grpSp>
        <p:nvGrpSpPr>
          <p:cNvPr id="60" name="Group 59">
            <a:extLst>
              <a:ext uri="{FF2B5EF4-FFF2-40B4-BE49-F238E27FC236}">
                <a16:creationId xmlns:a16="http://schemas.microsoft.com/office/drawing/2014/main" id="{8C5B44EF-C71F-4A4A-AFC4-410C855A023E}"/>
              </a:ext>
            </a:extLst>
          </p:cNvPr>
          <p:cNvGrpSpPr/>
          <p:nvPr/>
        </p:nvGrpSpPr>
        <p:grpSpPr>
          <a:xfrm>
            <a:off x="870350" y="3179854"/>
            <a:ext cx="632289" cy="1156933"/>
            <a:chOff x="32150" y="1354229"/>
            <a:chExt cx="632289" cy="1156933"/>
          </a:xfrm>
        </p:grpSpPr>
        <p:pic>
          <p:nvPicPr>
            <p:cNvPr id="61" name="Picture 60">
              <a:extLst>
                <a:ext uri="{FF2B5EF4-FFF2-40B4-BE49-F238E27FC236}">
                  <a16:creationId xmlns:a16="http://schemas.microsoft.com/office/drawing/2014/main" id="{CDF1AC72-AB2A-DE48-9672-2C54A8A52CE2}"/>
                </a:ext>
              </a:extLst>
            </p:cNvPr>
            <p:cNvPicPr>
              <a:picLocks noChangeAspect="1"/>
            </p:cNvPicPr>
            <p:nvPr/>
          </p:nvPicPr>
          <p:blipFill rotWithShape="1">
            <a:blip r:embed="rId5"/>
            <a:srcRect l="26302" t="1905" r="24095"/>
            <a:stretch/>
          </p:blipFill>
          <p:spPr>
            <a:xfrm>
              <a:off x="133213" y="1871082"/>
              <a:ext cx="431549" cy="640080"/>
            </a:xfrm>
            <a:prstGeom prst="rect">
              <a:avLst/>
            </a:prstGeom>
          </p:spPr>
        </p:pic>
        <p:sp>
          <p:nvSpPr>
            <p:cNvPr id="62" name="TextBox 61">
              <a:extLst>
                <a:ext uri="{FF2B5EF4-FFF2-40B4-BE49-F238E27FC236}">
                  <a16:creationId xmlns:a16="http://schemas.microsoft.com/office/drawing/2014/main" id="{AC6D23E0-15D1-5349-9B28-B92AAB2C9982}"/>
                </a:ext>
              </a:extLst>
            </p:cNvPr>
            <p:cNvSpPr txBox="1"/>
            <p:nvPr/>
          </p:nvSpPr>
          <p:spPr>
            <a:xfrm>
              <a:off x="32150" y="1354229"/>
              <a:ext cx="632289" cy="369332"/>
            </a:xfrm>
            <a:prstGeom prst="rect">
              <a:avLst/>
            </a:prstGeom>
            <a:noFill/>
          </p:spPr>
          <p:txBody>
            <a:bodyPr wrap="none" rtlCol="0">
              <a:spAutoFit/>
            </a:bodyPr>
            <a:lstStyle/>
            <a:p>
              <a:r>
                <a:rPr lang="en-US" dirty="0"/>
                <a:t>Start</a:t>
              </a:r>
            </a:p>
          </p:txBody>
        </p:sp>
      </p:grpSp>
      <p:sp>
        <p:nvSpPr>
          <p:cNvPr id="63" name="Freeform 62">
            <a:extLst>
              <a:ext uri="{FF2B5EF4-FFF2-40B4-BE49-F238E27FC236}">
                <a16:creationId xmlns:a16="http://schemas.microsoft.com/office/drawing/2014/main" id="{397D743F-77EB-2744-9192-CA16E363F6AD}"/>
              </a:ext>
            </a:extLst>
          </p:cNvPr>
          <p:cNvSpPr/>
          <p:nvPr/>
        </p:nvSpPr>
        <p:spPr>
          <a:xfrm>
            <a:off x="1398270" y="2980055"/>
            <a:ext cx="5863590" cy="1216727"/>
          </a:xfrm>
          <a:custGeom>
            <a:avLst/>
            <a:gdLst>
              <a:gd name="connsiteX0" fmla="*/ 0 w 5863590"/>
              <a:gd name="connsiteY0" fmla="*/ 1245870 h 1245870"/>
              <a:gd name="connsiteX1" fmla="*/ 1874520 w 5863590"/>
              <a:gd name="connsiteY1" fmla="*/ 1234440 h 1245870"/>
              <a:gd name="connsiteX2" fmla="*/ 1874520 w 5863590"/>
              <a:gd name="connsiteY2" fmla="*/ 0 h 1245870"/>
              <a:gd name="connsiteX3" fmla="*/ 5863590 w 5863590"/>
              <a:gd name="connsiteY3" fmla="*/ 11430 h 1245870"/>
              <a:gd name="connsiteX4" fmla="*/ 5863590 w 5863590"/>
              <a:gd name="connsiteY4" fmla="*/ 971550 h 1245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3590" h="1245870">
                <a:moveTo>
                  <a:pt x="0" y="1245870"/>
                </a:moveTo>
                <a:lnTo>
                  <a:pt x="1874520" y="1234440"/>
                </a:lnTo>
                <a:lnTo>
                  <a:pt x="1874520" y="0"/>
                </a:lnTo>
                <a:lnTo>
                  <a:pt x="5863590" y="11430"/>
                </a:lnTo>
                <a:lnTo>
                  <a:pt x="5863590" y="971550"/>
                </a:lnTo>
              </a:path>
            </a:pathLst>
          </a:custGeom>
          <a:noFill/>
          <a:ln w="38100">
            <a:solidFill>
              <a:srgbClr val="00B0F0"/>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a:extLst>
              <a:ext uri="{FF2B5EF4-FFF2-40B4-BE49-F238E27FC236}">
                <a16:creationId xmlns:a16="http://schemas.microsoft.com/office/drawing/2014/main" id="{7AC43278-63C7-AB46-A255-25B783A780AE}"/>
              </a:ext>
            </a:extLst>
          </p:cNvPr>
          <p:cNvSpPr>
            <a:spLocks noGrp="1"/>
          </p:cNvSpPr>
          <p:nvPr>
            <p:ph type="sldNum" sz="quarter" idx="12"/>
          </p:nvPr>
        </p:nvSpPr>
        <p:spPr/>
        <p:txBody>
          <a:bodyPr/>
          <a:lstStyle/>
          <a:p>
            <a:fld id="{A22F3049-4D5D-CD49-9C0B-231D69548CC5}" type="slidenum">
              <a:rPr lang="en-US" smtClean="0"/>
              <a:t>4</a:t>
            </a:fld>
            <a:endParaRPr lang="en-US" dirty="0"/>
          </a:p>
        </p:txBody>
      </p:sp>
      <p:grpSp>
        <p:nvGrpSpPr>
          <p:cNvPr id="70" name="Group 69">
            <a:extLst>
              <a:ext uri="{FF2B5EF4-FFF2-40B4-BE49-F238E27FC236}">
                <a16:creationId xmlns:a16="http://schemas.microsoft.com/office/drawing/2014/main" id="{0D128BDA-7EF0-4045-99AF-E4A9FB16C60D}"/>
              </a:ext>
            </a:extLst>
          </p:cNvPr>
          <p:cNvGrpSpPr/>
          <p:nvPr/>
        </p:nvGrpSpPr>
        <p:grpSpPr>
          <a:xfrm>
            <a:off x="9988884" y="1825625"/>
            <a:ext cx="1481749" cy="1520889"/>
            <a:chOff x="8954831" y="4525942"/>
            <a:chExt cx="1481749" cy="1520889"/>
          </a:xfrm>
        </p:grpSpPr>
        <p:sp>
          <p:nvSpPr>
            <p:cNvPr id="68" name="Right Brace 67">
              <a:extLst>
                <a:ext uri="{FF2B5EF4-FFF2-40B4-BE49-F238E27FC236}">
                  <a16:creationId xmlns:a16="http://schemas.microsoft.com/office/drawing/2014/main" id="{00305957-6052-4F43-B5FE-6B8DA6E61530}"/>
                </a:ext>
              </a:extLst>
            </p:cNvPr>
            <p:cNvSpPr/>
            <p:nvPr/>
          </p:nvSpPr>
          <p:spPr>
            <a:xfrm>
              <a:off x="8954831" y="4525942"/>
              <a:ext cx="298511" cy="152088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238B6A29-E98C-3D42-BC0B-16E8855B1208}"/>
                </a:ext>
              </a:extLst>
            </p:cNvPr>
            <p:cNvSpPr txBox="1"/>
            <p:nvPr/>
          </p:nvSpPr>
          <p:spPr>
            <a:xfrm>
              <a:off x="9253342" y="4824721"/>
              <a:ext cx="1183238" cy="923330"/>
            </a:xfrm>
            <a:prstGeom prst="rect">
              <a:avLst/>
            </a:prstGeom>
            <a:noFill/>
          </p:spPr>
          <p:txBody>
            <a:bodyPr wrap="square" rtlCol="0">
              <a:spAutoFit/>
            </a:bodyPr>
            <a:lstStyle/>
            <a:p>
              <a:r>
                <a:rPr lang="en-US" dirty="0">
                  <a:solidFill>
                    <a:srgbClr val="FF0000"/>
                  </a:solidFill>
                </a:rPr>
                <a:t>Quality Attributes (QAs)</a:t>
              </a:r>
            </a:p>
          </p:txBody>
        </p:sp>
      </p:grpSp>
      <p:grpSp>
        <p:nvGrpSpPr>
          <p:cNvPr id="71" name="Group 70">
            <a:extLst>
              <a:ext uri="{FF2B5EF4-FFF2-40B4-BE49-F238E27FC236}">
                <a16:creationId xmlns:a16="http://schemas.microsoft.com/office/drawing/2014/main" id="{8EBF6181-CD61-3E41-A65C-2F973C16E7C8}"/>
              </a:ext>
            </a:extLst>
          </p:cNvPr>
          <p:cNvGrpSpPr/>
          <p:nvPr/>
        </p:nvGrpSpPr>
        <p:grpSpPr>
          <a:xfrm>
            <a:off x="2150356" y="5532437"/>
            <a:ext cx="5955030" cy="761238"/>
            <a:chOff x="1031381" y="5603813"/>
            <a:chExt cx="5955030" cy="761238"/>
          </a:xfrm>
        </p:grpSpPr>
        <p:sp>
          <p:nvSpPr>
            <p:cNvPr id="72" name="Rounded Rectangular Callout 71">
              <a:extLst>
                <a:ext uri="{FF2B5EF4-FFF2-40B4-BE49-F238E27FC236}">
                  <a16:creationId xmlns:a16="http://schemas.microsoft.com/office/drawing/2014/main" id="{17F1CB29-512F-D14F-B72C-EE5E7BA11357}"/>
                </a:ext>
              </a:extLst>
            </p:cNvPr>
            <p:cNvSpPr/>
            <p:nvPr/>
          </p:nvSpPr>
          <p:spPr>
            <a:xfrm>
              <a:off x="1031381" y="5603813"/>
              <a:ext cx="5955030" cy="761238"/>
            </a:xfrm>
            <a:prstGeom prst="wedgeRoundRectCallout">
              <a:avLst>
                <a:gd name="adj1" fmla="val -55190"/>
                <a:gd name="adj2" fmla="val -4407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E6D3282E-3AC9-794F-ABC7-6EE68433F6F8}"/>
                </a:ext>
              </a:extLst>
            </p:cNvPr>
            <p:cNvGrpSpPr/>
            <p:nvPr/>
          </p:nvGrpSpPr>
          <p:grpSpPr>
            <a:xfrm>
              <a:off x="1338912" y="5699151"/>
              <a:ext cx="3382748" cy="369332"/>
              <a:chOff x="1201800" y="5716355"/>
              <a:chExt cx="3382748" cy="369332"/>
            </a:xfrm>
          </p:grpSpPr>
          <p:cxnSp>
            <p:nvCxnSpPr>
              <p:cNvPr id="77" name="Straight Arrow Connector 76">
                <a:extLst>
                  <a:ext uri="{FF2B5EF4-FFF2-40B4-BE49-F238E27FC236}">
                    <a16:creationId xmlns:a16="http://schemas.microsoft.com/office/drawing/2014/main" id="{B6F593B9-C484-5546-A4D1-AE8EFE7E2540}"/>
                  </a:ext>
                </a:extLst>
              </p:cNvPr>
              <p:cNvCxnSpPr>
                <a:cxnSpLocks/>
              </p:cNvCxnSpPr>
              <p:nvPr/>
            </p:nvCxnSpPr>
            <p:spPr>
              <a:xfrm>
                <a:off x="1201800" y="5901021"/>
                <a:ext cx="731520"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51FBE8D-340B-8943-8466-C43191C9EF93}"/>
                  </a:ext>
                </a:extLst>
              </p:cNvPr>
              <p:cNvSpPr txBox="1"/>
              <p:nvPr/>
            </p:nvSpPr>
            <p:spPr>
              <a:xfrm>
                <a:off x="1981078" y="5716355"/>
                <a:ext cx="2603470" cy="369332"/>
              </a:xfrm>
              <a:prstGeom prst="rect">
                <a:avLst/>
              </a:prstGeom>
              <a:noFill/>
            </p:spPr>
            <p:txBody>
              <a:bodyPr wrap="none" rtlCol="0">
                <a:spAutoFit/>
              </a:bodyPr>
              <a:lstStyle/>
              <a:p>
                <a:r>
                  <a:rPr lang="en-US" dirty="0"/>
                  <a:t>is a more direct path, but </a:t>
                </a:r>
              </a:p>
            </p:txBody>
          </p:sp>
        </p:grpSp>
        <p:grpSp>
          <p:nvGrpSpPr>
            <p:cNvPr id="74" name="Group 73">
              <a:extLst>
                <a:ext uri="{FF2B5EF4-FFF2-40B4-BE49-F238E27FC236}">
                  <a16:creationId xmlns:a16="http://schemas.microsoft.com/office/drawing/2014/main" id="{9CB0E0F9-56D0-A843-AC4D-9CBD06792F35}"/>
                </a:ext>
              </a:extLst>
            </p:cNvPr>
            <p:cNvGrpSpPr/>
            <p:nvPr/>
          </p:nvGrpSpPr>
          <p:grpSpPr>
            <a:xfrm>
              <a:off x="1338912" y="5955357"/>
              <a:ext cx="5493283" cy="369332"/>
              <a:chOff x="1280279" y="6056032"/>
              <a:chExt cx="5493283" cy="369332"/>
            </a:xfrm>
          </p:grpSpPr>
          <p:cxnSp>
            <p:nvCxnSpPr>
              <p:cNvPr id="75" name="Straight Arrow Connector 74">
                <a:extLst>
                  <a:ext uri="{FF2B5EF4-FFF2-40B4-BE49-F238E27FC236}">
                    <a16:creationId xmlns:a16="http://schemas.microsoft.com/office/drawing/2014/main" id="{D50150D5-B6AF-2749-9D25-F3CF667B8F24}"/>
                  </a:ext>
                </a:extLst>
              </p:cNvPr>
              <p:cNvCxnSpPr>
                <a:cxnSpLocks/>
              </p:cNvCxnSpPr>
              <p:nvPr/>
            </p:nvCxnSpPr>
            <p:spPr>
              <a:xfrm>
                <a:off x="1280279" y="6240698"/>
                <a:ext cx="731520" cy="0"/>
              </a:xfrm>
              <a:prstGeom prst="straightConnector1">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C94031F-8C66-8649-9F66-3821EC9A7904}"/>
                  </a:ext>
                </a:extLst>
              </p:cNvPr>
              <p:cNvSpPr txBox="1"/>
              <p:nvPr/>
            </p:nvSpPr>
            <p:spPr>
              <a:xfrm>
                <a:off x="2034380" y="6056032"/>
                <a:ext cx="4739182" cy="369332"/>
              </a:xfrm>
              <a:prstGeom prst="rect">
                <a:avLst/>
              </a:prstGeom>
              <a:noFill/>
            </p:spPr>
            <p:txBody>
              <a:bodyPr wrap="none" rtlCol="0">
                <a:spAutoFit/>
              </a:bodyPr>
              <a:lstStyle/>
              <a:p>
                <a:r>
                  <a:rPr lang="en-US" dirty="0"/>
                  <a:t>is less intrusive and has lower chance of collision</a:t>
                </a:r>
              </a:p>
            </p:txBody>
          </p:sp>
        </p:grpSp>
      </p:grpSp>
      <p:grpSp>
        <p:nvGrpSpPr>
          <p:cNvPr id="9" name="Group 8">
            <a:extLst>
              <a:ext uri="{FF2B5EF4-FFF2-40B4-BE49-F238E27FC236}">
                <a16:creationId xmlns:a16="http://schemas.microsoft.com/office/drawing/2014/main" id="{09E86C37-41C7-FB41-AF86-E7B9B056D17E}"/>
              </a:ext>
            </a:extLst>
          </p:cNvPr>
          <p:cNvGrpSpPr/>
          <p:nvPr/>
        </p:nvGrpSpPr>
        <p:grpSpPr>
          <a:xfrm>
            <a:off x="8463125" y="3658957"/>
            <a:ext cx="2743200" cy="2492990"/>
            <a:chOff x="8463125" y="3658957"/>
            <a:chExt cx="2743200" cy="2492990"/>
          </a:xfrm>
        </p:grpSpPr>
        <p:sp>
          <p:nvSpPr>
            <p:cNvPr id="79" name="TextBox 78">
              <a:extLst>
                <a:ext uri="{FF2B5EF4-FFF2-40B4-BE49-F238E27FC236}">
                  <a16:creationId xmlns:a16="http://schemas.microsoft.com/office/drawing/2014/main" id="{A4CBBD58-7CC4-7B44-BCB9-A3C23AB86F43}"/>
                </a:ext>
              </a:extLst>
            </p:cNvPr>
            <p:cNvSpPr txBox="1"/>
            <p:nvPr/>
          </p:nvSpPr>
          <p:spPr>
            <a:xfrm>
              <a:off x="8463125" y="3658957"/>
              <a:ext cx="2743200" cy="2492990"/>
            </a:xfrm>
            <a:prstGeom prst="rect">
              <a:avLst/>
            </a:prstGeom>
            <a:noFill/>
          </p:spPr>
          <p:txBody>
            <a:bodyPr wrap="square" rtlCol="0">
              <a:spAutoFit/>
            </a:bodyPr>
            <a:lstStyle/>
            <a:p>
              <a:r>
                <a:rPr lang="en-US" sz="1200" dirty="0"/>
                <a:t>I’m planning to </a:t>
              </a:r>
              <a:r>
                <a:rPr lang="en-US" sz="1200" dirty="0">
                  <a:solidFill>
                    <a:srgbClr val="00B0F0"/>
                  </a:solidFill>
                </a:rPr>
                <a:t>follow                        path</a:t>
              </a:r>
              <a:r>
                <a:rPr lang="en-US" sz="1200" dirty="0"/>
                <a:t>.</a:t>
              </a:r>
            </a:p>
            <a:p>
              <a:r>
                <a:rPr lang="en-US" sz="1200" dirty="0"/>
                <a:t> It is expected to </a:t>
              </a:r>
              <a:r>
                <a:rPr lang="en-US" sz="1200" dirty="0">
                  <a:solidFill>
                    <a:schemeClr val="accent6"/>
                  </a:solidFill>
                </a:rPr>
                <a:t>take 5 minutes, have 0.2 expected collision, and be somewhat intrusive.</a:t>
              </a:r>
              <a:endParaRPr lang="en-US" sz="1200" dirty="0"/>
            </a:p>
            <a:p>
              <a:endParaRPr lang="en-US" sz="1200" dirty="0"/>
            </a:p>
            <a:p>
              <a:r>
                <a:rPr lang="en-US" sz="1200" dirty="0"/>
                <a:t>I could </a:t>
              </a:r>
              <a:r>
                <a:rPr lang="en-US" sz="1200" dirty="0">
                  <a:solidFill>
                    <a:schemeClr val="accent2"/>
                  </a:solidFill>
                </a:rPr>
                <a:t>reduce the travel time to 4 minutes</a:t>
              </a:r>
              <a:r>
                <a:rPr lang="en-US" sz="1200" dirty="0"/>
                <a:t> by </a:t>
              </a:r>
              <a:r>
                <a:rPr lang="en-US" sz="1200" dirty="0">
                  <a:solidFill>
                    <a:srgbClr val="0000FF"/>
                  </a:solidFill>
                </a:rPr>
                <a:t>following                         path </a:t>
              </a:r>
              <a:r>
                <a:rPr lang="en-US" sz="1200" dirty="0"/>
                <a:t>instead. However, this</a:t>
              </a:r>
            </a:p>
            <a:p>
              <a:r>
                <a:rPr lang="en-US" sz="1200" dirty="0"/>
                <a:t>would </a:t>
              </a:r>
              <a:r>
                <a:rPr lang="en-US" sz="1200" dirty="0">
                  <a:solidFill>
                    <a:schemeClr val="accent2"/>
                  </a:solidFill>
                </a:rPr>
                <a:t>increase the expected collision to 0.4 and be very intrusive</a:t>
              </a:r>
              <a:r>
                <a:rPr lang="en-US" sz="1200" dirty="0"/>
                <a:t>. I decided not to do that because </a:t>
              </a:r>
              <a:r>
                <a:rPr lang="en-US" sz="1200" dirty="0">
                  <a:solidFill>
                    <a:srgbClr val="7030A0"/>
                  </a:solidFill>
                </a:rPr>
                <a:t>the reduced time </a:t>
              </a:r>
              <a:r>
                <a:rPr lang="en-US" sz="1200" dirty="0"/>
                <a:t>is not worth </a:t>
              </a:r>
              <a:r>
                <a:rPr lang="en-US" sz="1200" dirty="0">
                  <a:solidFill>
                    <a:srgbClr val="7030A0"/>
                  </a:solidFill>
                </a:rPr>
                <a:t>the increased expected collision and intrusiveness</a:t>
              </a:r>
              <a:r>
                <a:rPr lang="en-US" sz="1200" dirty="0"/>
                <a:t>.</a:t>
              </a:r>
            </a:p>
          </p:txBody>
        </p:sp>
        <p:cxnSp>
          <p:nvCxnSpPr>
            <p:cNvPr id="80" name="Straight Arrow Connector 79">
              <a:extLst>
                <a:ext uri="{FF2B5EF4-FFF2-40B4-BE49-F238E27FC236}">
                  <a16:creationId xmlns:a16="http://schemas.microsoft.com/office/drawing/2014/main" id="{D7A72BCD-ABFB-5C42-AD4A-38FD432EBD3E}"/>
                </a:ext>
              </a:extLst>
            </p:cNvPr>
            <p:cNvCxnSpPr>
              <a:cxnSpLocks/>
            </p:cNvCxnSpPr>
            <p:nvPr/>
          </p:nvCxnSpPr>
          <p:spPr>
            <a:xfrm>
              <a:off x="9982200" y="3788931"/>
              <a:ext cx="731520" cy="0"/>
            </a:xfrm>
            <a:prstGeom prst="straightConnector1">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BA8E4CE-8A85-BF4A-8EC2-8998D38B469B}"/>
                </a:ext>
              </a:extLst>
            </p:cNvPr>
            <p:cNvCxnSpPr>
              <a:cxnSpLocks/>
            </p:cNvCxnSpPr>
            <p:nvPr/>
          </p:nvCxnSpPr>
          <p:spPr>
            <a:xfrm>
              <a:off x="9921635" y="4901911"/>
              <a:ext cx="731520" cy="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89160937"/>
      </p:ext>
    </p:extLst>
  </p:cSld>
  <p:clrMapOvr>
    <a:masterClrMapping/>
  </p:clrMapOvr>
  <mc:AlternateContent xmlns:mc="http://schemas.openxmlformats.org/markup-compatibility/2006" xmlns:p14="http://schemas.microsoft.com/office/powerpoint/2010/main">
    <mc:Choice Requires="p14">
      <p:transition spd="slow" p14:dur="2000" advTm="59601"/>
    </mc:Choice>
    <mc:Fallback xmlns="">
      <p:transition spd="slow" advTm="59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2E9E-92A6-C24E-9EA9-5828F8F03245}"/>
              </a:ext>
            </a:extLst>
          </p:cNvPr>
          <p:cNvSpPr>
            <a:spLocks noGrp="1"/>
          </p:cNvSpPr>
          <p:nvPr>
            <p:ph type="title"/>
          </p:nvPr>
        </p:nvSpPr>
        <p:spPr/>
        <p:txBody>
          <a:bodyPr/>
          <a:lstStyle/>
          <a:p>
            <a:r>
              <a:rPr lang="en-US" dirty="0"/>
              <a:t>Explainable Planning Approach: Overview</a:t>
            </a:r>
          </a:p>
        </p:txBody>
      </p:sp>
      <p:grpSp>
        <p:nvGrpSpPr>
          <p:cNvPr id="4" name="Group 3">
            <a:extLst>
              <a:ext uri="{FF2B5EF4-FFF2-40B4-BE49-F238E27FC236}">
                <a16:creationId xmlns:a16="http://schemas.microsoft.com/office/drawing/2014/main" id="{1127A347-E8A5-514B-BF45-5F419412E9BA}"/>
              </a:ext>
            </a:extLst>
          </p:cNvPr>
          <p:cNvGrpSpPr/>
          <p:nvPr/>
        </p:nvGrpSpPr>
        <p:grpSpPr>
          <a:xfrm>
            <a:off x="9125003" y="1627284"/>
            <a:ext cx="2230328" cy="1324113"/>
            <a:chOff x="6803600" y="2058891"/>
            <a:chExt cx="2973769" cy="1765485"/>
          </a:xfrm>
        </p:grpSpPr>
        <p:pic>
          <p:nvPicPr>
            <p:cNvPr id="5" name="Picture 4">
              <a:extLst>
                <a:ext uri="{FF2B5EF4-FFF2-40B4-BE49-F238E27FC236}">
                  <a16:creationId xmlns:a16="http://schemas.microsoft.com/office/drawing/2014/main" id="{4E5A5442-38B4-DA48-AC93-81CF1887D494}"/>
                </a:ext>
              </a:extLst>
            </p:cNvPr>
            <p:cNvPicPr>
              <a:picLocks noChangeAspect="1"/>
            </p:cNvPicPr>
            <p:nvPr/>
          </p:nvPicPr>
          <p:blipFill rotWithShape="1">
            <a:blip r:embed="rId4"/>
            <a:srcRect l="48575" t="15178" r="15494" b="50091"/>
            <a:stretch/>
          </p:blipFill>
          <p:spPr>
            <a:xfrm>
              <a:off x="6803600" y="2058891"/>
              <a:ext cx="1736393" cy="813408"/>
            </a:xfrm>
            <a:prstGeom prst="rect">
              <a:avLst/>
            </a:prstGeom>
          </p:spPr>
        </p:pic>
        <p:pic>
          <p:nvPicPr>
            <p:cNvPr id="6" name="Picture 5">
              <a:extLst>
                <a:ext uri="{FF2B5EF4-FFF2-40B4-BE49-F238E27FC236}">
                  <a16:creationId xmlns:a16="http://schemas.microsoft.com/office/drawing/2014/main" id="{59D76D19-E641-4F4D-966E-9ACD7BFD752A}"/>
                </a:ext>
              </a:extLst>
            </p:cNvPr>
            <p:cNvPicPr>
              <a:picLocks noChangeAspect="1"/>
            </p:cNvPicPr>
            <p:nvPr/>
          </p:nvPicPr>
          <p:blipFill>
            <a:blip r:embed="rId5"/>
            <a:stretch>
              <a:fillRect/>
            </a:stretch>
          </p:blipFill>
          <p:spPr>
            <a:xfrm>
              <a:off x="8588295" y="2058891"/>
              <a:ext cx="1189074" cy="852541"/>
            </a:xfrm>
            <a:prstGeom prst="rect">
              <a:avLst/>
            </a:prstGeom>
          </p:spPr>
        </p:pic>
        <p:sp>
          <p:nvSpPr>
            <p:cNvPr id="7" name="TextBox 6">
              <a:extLst>
                <a:ext uri="{FF2B5EF4-FFF2-40B4-BE49-F238E27FC236}">
                  <a16:creationId xmlns:a16="http://schemas.microsoft.com/office/drawing/2014/main" id="{E7112C57-7123-5A45-90F6-9A93A205C2BC}"/>
                </a:ext>
              </a:extLst>
            </p:cNvPr>
            <p:cNvSpPr txBox="1"/>
            <p:nvPr/>
          </p:nvSpPr>
          <p:spPr>
            <a:xfrm>
              <a:off x="7557969" y="2962601"/>
              <a:ext cx="2155289" cy="861775"/>
            </a:xfrm>
            <a:prstGeom prst="rect">
              <a:avLst/>
            </a:prstGeom>
            <a:noFill/>
          </p:spPr>
          <p:txBody>
            <a:bodyPr wrap="none" rtlCol="0">
              <a:spAutoFit/>
            </a:bodyPr>
            <a:lstStyle/>
            <a:p>
              <a:pPr algn="ctr"/>
              <a:r>
                <a:rPr lang="en-US" dirty="0"/>
                <a:t>MDP Problem</a:t>
              </a:r>
              <a:br>
                <a:rPr lang="en-US" dirty="0"/>
              </a:br>
              <a:r>
                <a:rPr lang="en-US" dirty="0"/>
                <a:t>Representation</a:t>
              </a:r>
            </a:p>
          </p:txBody>
        </p:sp>
      </p:grpSp>
      <p:grpSp>
        <p:nvGrpSpPr>
          <p:cNvPr id="8" name="Group 7">
            <a:extLst>
              <a:ext uri="{FF2B5EF4-FFF2-40B4-BE49-F238E27FC236}">
                <a16:creationId xmlns:a16="http://schemas.microsoft.com/office/drawing/2014/main" id="{7B939FE4-3FA0-9240-BE33-FBD6F4AE17B0}"/>
              </a:ext>
            </a:extLst>
          </p:cNvPr>
          <p:cNvGrpSpPr/>
          <p:nvPr/>
        </p:nvGrpSpPr>
        <p:grpSpPr>
          <a:xfrm>
            <a:off x="10429505" y="3909361"/>
            <a:ext cx="906017" cy="1059452"/>
            <a:chOff x="7027383" y="3933341"/>
            <a:chExt cx="906017" cy="1059452"/>
          </a:xfrm>
        </p:grpSpPr>
        <p:pic>
          <p:nvPicPr>
            <p:cNvPr id="9" name="Picture 8">
              <a:extLst>
                <a:ext uri="{FF2B5EF4-FFF2-40B4-BE49-F238E27FC236}">
                  <a16:creationId xmlns:a16="http://schemas.microsoft.com/office/drawing/2014/main" id="{8B22199B-DFED-FE45-8FF3-37E8F52AABFA}"/>
                </a:ext>
              </a:extLst>
            </p:cNvPr>
            <p:cNvPicPr>
              <a:picLocks noChangeAspect="1"/>
            </p:cNvPicPr>
            <p:nvPr/>
          </p:nvPicPr>
          <p:blipFill>
            <a:blip r:embed="rId6"/>
            <a:stretch>
              <a:fillRect/>
            </a:stretch>
          </p:blipFill>
          <p:spPr>
            <a:xfrm>
              <a:off x="7135331" y="3933341"/>
              <a:ext cx="690120" cy="690120"/>
            </a:xfrm>
            <a:prstGeom prst="rect">
              <a:avLst/>
            </a:prstGeom>
          </p:spPr>
        </p:pic>
        <p:sp>
          <p:nvSpPr>
            <p:cNvPr id="10" name="TextBox 9">
              <a:extLst>
                <a:ext uri="{FF2B5EF4-FFF2-40B4-BE49-F238E27FC236}">
                  <a16:creationId xmlns:a16="http://schemas.microsoft.com/office/drawing/2014/main" id="{066FF05D-7C7C-604A-9089-8050E8A776A4}"/>
                </a:ext>
              </a:extLst>
            </p:cNvPr>
            <p:cNvSpPr txBox="1"/>
            <p:nvPr/>
          </p:nvSpPr>
          <p:spPr>
            <a:xfrm>
              <a:off x="7027383" y="4623461"/>
              <a:ext cx="906017" cy="369332"/>
            </a:xfrm>
            <a:prstGeom prst="rect">
              <a:avLst/>
            </a:prstGeom>
            <a:noFill/>
          </p:spPr>
          <p:txBody>
            <a:bodyPr wrap="none" rtlCol="0">
              <a:spAutoFit/>
            </a:bodyPr>
            <a:lstStyle/>
            <a:p>
              <a:pPr algn="ctr"/>
              <a:r>
                <a:rPr lang="en-US" dirty="0"/>
                <a:t>Planner</a:t>
              </a:r>
            </a:p>
          </p:txBody>
        </p:sp>
      </p:grpSp>
      <p:grpSp>
        <p:nvGrpSpPr>
          <p:cNvPr id="11" name="Group 10">
            <a:extLst>
              <a:ext uri="{FF2B5EF4-FFF2-40B4-BE49-F238E27FC236}">
                <a16:creationId xmlns:a16="http://schemas.microsoft.com/office/drawing/2014/main" id="{563AA667-CDA7-A843-AF93-3B4337FEDA35}"/>
              </a:ext>
            </a:extLst>
          </p:cNvPr>
          <p:cNvGrpSpPr/>
          <p:nvPr/>
        </p:nvGrpSpPr>
        <p:grpSpPr>
          <a:xfrm>
            <a:off x="5470286" y="1621933"/>
            <a:ext cx="2544608" cy="577219"/>
            <a:chOff x="2982257" y="2195793"/>
            <a:chExt cx="3118514" cy="577219"/>
          </a:xfrm>
        </p:grpSpPr>
        <p:sp>
          <p:nvSpPr>
            <p:cNvPr id="12" name="Right Arrow 11">
              <a:extLst>
                <a:ext uri="{FF2B5EF4-FFF2-40B4-BE49-F238E27FC236}">
                  <a16:creationId xmlns:a16="http://schemas.microsoft.com/office/drawing/2014/main" id="{979CAE92-4650-CC44-BB4B-6AFCCDA3B2EC}"/>
                </a:ext>
              </a:extLst>
            </p:cNvPr>
            <p:cNvSpPr/>
            <p:nvPr/>
          </p:nvSpPr>
          <p:spPr>
            <a:xfrm>
              <a:off x="2982257" y="2537126"/>
              <a:ext cx="3118514" cy="235886"/>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3183869D-CA20-FE4C-B732-9F95D2CD2D09}"/>
                </a:ext>
              </a:extLst>
            </p:cNvPr>
            <p:cNvSpPr txBox="1"/>
            <p:nvPr/>
          </p:nvSpPr>
          <p:spPr>
            <a:xfrm>
              <a:off x="3857128" y="2195793"/>
              <a:ext cx="1368773" cy="369332"/>
            </a:xfrm>
            <a:prstGeom prst="rect">
              <a:avLst/>
            </a:prstGeom>
            <a:noFill/>
          </p:spPr>
          <p:txBody>
            <a:bodyPr wrap="none" rtlCol="0">
              <a:spAutoFit/>
            </a:bodyPr>
            <a:lstStyle/>
            <a:p>
              <a:r>
                <a:rPr lang="en-US" i="1" dirty="0">
                  <a:solidFill>
                    <a:srgbClr val="7030A0"/>
                  </a:solidFill>
                </a:rPr>
                <a:t>formulate as</a:t>
              </a:r>
            </a:p>
          </p:txBody>
        </p:sp>
      </p:grpSp>
      <p:grpSp>
        <p:nvGrpSpPr>
          <p:cNvPr id="14" name="Group 13">
            <a:extLst>
              <a:ext uri="{FF2B5EF4-FFF2-40B4-BE49-F238E27FC236}">
                <a16:creationId xmlns:a16="http://schemas.microsoft.com/office/drawing/2014/main" id="{D6E77CE4-4A1A-A54C-A4DD-95797C3CDE57}"/>
              </a:ext>
            </a:extLst>
          </p:cNvPr>
          <p:cNvGrpSpPr/>
          <p:nvPr/>
        </p:nvGrpSpPr>
        <p:grpSpPr>
          <a:xfrm>
            <a:off x="10408672" y="2997308"/>
            <a:ext cx="575636" cy="749746"/>
            <a:chOff x="7234985" y="2997308"/>
            <a:chExt cx="575636" cy="749746"/>
          </a:xfrm>
        </p:grpSpPr>
        <p:sp>
          <p:nvSpPr>
            <p:cNvPr id="15" name="Right Arrow 14">
              <a:extLst>
                <a:ext uri="{FF2B5EF4-FFF2-40B4-BE49-F238E27FC236}">
                  <a16:creationId xmlns:a16="http://schemas.microsoft.com/office/drawing/2014/main" id="{A50D19E7-70A7-E44E-951C-D8C0CA6014DB}"/>
                </a:ext>
              </a:extLst>
            </p:cNvPr>
            <p:cNvSpPr/>
            <p:nvPr/>
          </p:nvSpPr>
          <p:spPr>
            <a:xfrm rot="5400000">
              <a:off x="7345330" y="3281764"/>
              <a:ext cx="726995" cy="203586"/>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3D4EF758-743D-864F-9E24-3B0F7CB16C6A}"/>
                </a:ext>
              </a:extLst>
            </p:cNvPr>
            <p:cNvSpPr txBox="1"/>
            <p:nvPr/>
          </p:nvSpPr>
          <p:spPr>
            <a:xfrm rot="16200000">
              <a:off x="7046399" y="3185894"/>
              <a:ext cx="746504" cy="369332"/>
            </a:xfrm>
            <a:prstGeom prst="rect">
              <a:avLst/>
            </a:prstGeom>
            <a:noFill/>
          </p:spPr>
          <p:txBody>
            <a:bodyPr wrap="square" rtlCol="0">
              <a:spAutoFit/>
            </a:bodyPr>
            <a:lstStyle/>
            <a:p>
              <a:pPr algn="ctr"/>
              <a:r>
                <a:rPr lang="en-US" i="1" dirty="0">
                  <a:solidFill>
                    <a:srgbClr val="7030A0"/>
                  </a:solidFill>
                </a:rPr>
                <a:t>input</a:t>
              </a:r>
            </a:p>
          </p:txBody>
        </p:sp>
      </p:grpSp>
      <p:grpSp>
        <p:nvGrpSpPr>
          <p:cNvPr id="17" name="Group 16">
            <a:extLst>
              <a:ext uri="{FF2B5EF4-FFF2-40B4-BE49-F238E27FC236}">
                <a16:creationId xmlns:a16="http://schemas.microsoft.com/office/drawing/2014/main" id="{C2E435F1-3955-F041-9F23-EFB9E8EB8609}"/>
              </a:ext>
            </a:extLst>
          </p:cNvPr>
          <p:cNvGrpSpPr/>
          <p:nvPr/>
        </p:nvGrpSpPr>
        <p:grpSpPr>
          <a:xfrm>
            <a:off x="10370619" y="5117464"/>
            <a:ext cx="987154" cy="946381"/>
            <a:chOff x="7196932" y="5117464"/>
            <a:chExt cx="987154" cy="946381"/>
          </a:xfrm>
        </p:grpSpPr>
        <p:sp>
          <p:nvSpPr>
            <p:cNvPr id="18" name="Bent Arrow 17">
              <a:extLst>
                <a:ext uri="{FF2B5EF4-FFF2-40B4-BE49-F238E27FC236}">
                  <a16:creationId xmlns:a16="http://schemas.microsoft.com/office/drawing/2014/main" id="{528DCA2C-11EA-C24C-9844-D535F104B16C}"/>
                </a:ext>
              </a:extLst>
            </p:cNvPr>
            <p:cNvSpPr/>
            <p:nvPr/>
          </p:nvSpPr>
          <p:spPr>
            <a:xfrm rot="10800000">
              <a:off x="7196932" y="5117464"/>
              <a:ext cx="613689" cy="619966"/>
            </a:xfrm>
            <a:prstGeom prst="bentArrow">
              <a:avLst>
                <a:gd name="adj1" fmla="val 20885"/>
                <a:gd name="adj2" fmla="val 15840"/>
                <a:gd name="adj3" fmla="val 25000"/>
                <a:gd name="adj4" fmla="val 4375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933B874-06BE-F844-8594-6B5F7BAB81A1}"/>
                </a:ext>
              </a:extLst>
            </p:cNvPr>
            <p:cNvSpPr txBox="1"/>
            <p:nvPr/>
          </p:nvSpPr>
          <p:spPr>
            <a:xfrm>
              <a:off x="7371043" y="5694513"/>
              <a:ext cx="813043" cy="369332"/>
            </a:xfrm>
            <a:prstGeom prst="rect">
              <a:avLst/>
            </a:prstGeom>
            <a:noFill/>
          </p:spPr>
          <p:txBody>
            <a:bodyPr wrap="none" rtlCol="0">
              <a:spAutoFit/>
            </a:bodyPr>
            <a:lstStyle/>
            <a:p>
              <a:r>
                <a:rPr lang="en-US" i="1" dirty="0">
                  <a:solidFill>
                    <a:srgbClr val="7030A0"/>
                  </a:solidFill>
                </a:rPr>
                <a:t>output</a:t>
              </a:r>
            </a:p>
          </p:txBody>
        </p:sp>
      </p:grpSp>
      <p:grpSp>
        <p:nvGrpSpPr>
          <p:cNvPr id="139" name="Group 138">
            <a:extLst>
              <a:ext uri="{FF2B5EF4-FFF2-40B4-BE49-F238E27FC236}">
                <a16:creationId xmlns:a16="http://schemas.microsoft.com/office/drawing/2014/main" id="{E41757A3-762B-C146-8400-0B4E254478BE}"/>
              </a:ext>
            </a:extLst>
          </p:cNvPr>
          <p:cNvGrpSpPr/>
          <p:nvPr/>
        </p:nvGrpSpPr>
        <p:grpSpPr>
          <a:xfrm>
            <a:off x="820003" y="1631825"/>
            <a:ext cx="3689522" cy="2399612"/>
            <a:chOff x="67286" y="1631825"/>
            <a:chExt cx="3689522" cy="2399612"/>
          </a:xfrm>
        </p:grpSpPr>
        <p:grpSp>
          <p:nvGrpSpPr>
            <p:cNvPr id="20" name="Group 19">
              <a:extLst>
                <a:ext uri="{FF2B5EF4-FFF2-40B4-BE49-F238E27FC236}">
                  <a16:creationId xmlns:a16="http://schemas.microsoft.com/office/drawing/2014/main" id="{B0BCD5B6-5182-504E-8CEC-389106AA244F}"/>
                </a:ext>
              </a:extLst>
            </p:cNvPr>
            <p:cNvGrpSpPr/>
            <p:nvPr/>
          </p:nvGrpSpPr>
          <p:grpSpPr>
            <a:xfrm>
              <a:off x="67286" y="1631825"/>
              <a:ext cx="3689522" cy="1905401"/>
              <a:chOff x="0" y="1703362"/>
              <a:chExt cx="7401479" cy="3822387"/>
            </a:xfrm>
          </p:grpSpPr>
          <p:pic>
            <p:nvPicPr>
              <p:cNvPr id="21" name="Picture 20">
                <a:extLst>
                  <a:ext uri="{FF2B5EF4-FFF2-40B4-BE49-F238E27FC236}">
                    <a16:creationId xmlns:a16="http://schemas.microsoft.com/office/drawing/2014/main" id="{A5A99788-9ECA-5B4D-98D6-518DC335C3C0}"/>
                  </a:ext>
                </a:extLst>
              </p:cNvPr>
              <p:cNvPicPr>
                <a:picLocks noChangeAspect="1"/>
              </p:cNvPicPr>
              <p:nvPr/>
            </p:nvPicPr>
            <p:blipFill rotWithShape="1">
              <a:blip r:embed="rId7"/>
              <a:srcRect t="8798" r="51455" b="56701"/>
              <a:stretch/>
            </p:blipFill>
            <p:spPr>
              <a:xfrm>
                <a:off x="0" y="1825625"/>
                <a:ext cx="6645135" cy="3657600"/>
              </a:xfrm>
              <a:prstGeom prst="rect">
                <a:avLst/>
              </a:prstGeom>
            </p:spPr>
          </p:pic>
          <p:grpSp>
            <p:nvGrpSpPr>
              <p:cNvPr id="22" name="Group 21">
                <a:extLst>
                  <a:ext uri="{FF2B5EF4-FFF2-40B4-BE49-F238E27FC236}">
                    <a16:creationId xmlns:a16="http://schemas.microsoft.com/office/drawing/2014/main" id="{6EAC2596-1D23-514E-8A92-255259B99200}"/>
                  </a:ext>
                </a:extLst>
              </p:cNvPr>
              <p:cNvGrpSpPr/>
              <p:nvPr/>
            </p:nvGrpSpPr>
            <p:grpSpPr>
              <a:xfrm>
                <a:off x="6179004" y="3971027"/>
                <a:ext cx="1222475" cy="477919"/>
                <a:chOff x="6179004" y="3971027"/>
                <a:chExt cx="1222475" cy="477919"/>
              </a:xfrm>
            </p:grpSpPr>
            <p:sp>
              <p:nvSpPr>
                <p:cNvPr id="80" name="5-Point Star 79">
                  <a:extLst>
                    <a:ext uri="{FF2B5EF4-FFF2-40B4-BE49-F238E27FC236}">
                      <a16:creationId xmlns:a16="http://schemas.microsoft.com/office/drawing/2014/main" id="{BF35E047-1909-5B43-A43C-C0661AE17041}"/>
                    </a:ext>
                  </a:extLst>
                </p:cNvPr>
                <p:cNvSpPr>
                  <a:spLocks noChangeAspect="1"/>
                </p:cNvSpPr>
                <p:nvPr/>
              </p:nvSpPr>
              <p:spPr>
                <a:xfrm>
                  <a:off x="6179004" y="3971027"/>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7B39B74-3DB6-9E43-AE91-3B9F7CE96FF5}"/>
                    </a:ext>
                  </a:extLst>
                </p:cNvPr>
                <p:cNvSpPr txBox="1"/>
                <p:nvPr/>
              </p:nvSpPr>
              <p:spPr>
                <a:xfrm>
                  <a:off x="6645135" y="4016748"/>
                  <a:ext cx="756344" cy="432198"/>
                </a:xfrm>
                <a:prstGeom prst="rect">
                  <a:avLst/>
                </a:prstGeom>
                <a:noFill/>
              </p:spPr>
              <p:txBody>
                <a:bodyPr wrap="none" rtlCol="0">
                  <a:spAutoFit/>
                </a:bodyPr>
                <a:lstStyle/>
                <a:p>
                  <a:r>
                    <a:rPr lang="en-US" sz="800" dirty="0"/>
                    <a:t>Goal</a:t>
                  </a:r>
                </a:p>
              </p:txBody>
            </p:sp>
          </p:grpSp>
          <p:grpSp>
            <p:nvGrpSpPr>
              <p:cNvPr id="23" name="Group 22">
                <a:extLst>
                  <a:ext uri="{FF2B5EF4-FFF2-40B4-BE49-F238E27FC236}">
                    <a16:creationId xmlns:a16="http://schemas.microsoft.com/office/drawing/2014/main" id="{A020EC7C-3717-954A-9C8A-126B03EA1A71}"/>
                  </a:ext>
                </a:extLst>
              </p:cNvPr>
              <p:cNvGrpSpPr/>
              <p:nvPr/>
            </p:nvGrpSpPr>
            <p:grpSpPr>
              <a:xfrm>
                <a:off x="133213" y="3696707"/>
                <a:ext cx="1196313" cy="784703"/>
                <a:chOff x="133213" y="1871082"/>
                <a:chExt cx="1196313" cy="784703"/>
              </a:xfrm>
            </p:grpSpPr>
            <p:pic>
              <p:nvPicPr>
                <p:cNvPr id="78" name="Picture 77">
                  <a:extLst>
                    <a:ext uri="{FF2B5EF4-FFF2-40B4-BE49-F238E27FC236}">
                      <a16:creationId xmlns:a16="http://schemas.microsoft.com/office/drawing/2014/main" id="{9F144720-92A2-FF4B-BBBE-1A9516BCA967}"/>
                    </a:ext>
                  </a:extLst>
                </p:cNvPr>
                <p:cNvPicPr>
                  <a:picLocks noChangeAspect="1"/>
                </p:cNvPicPr>
                <p:nvPr/>
              </p:nvPicPr>
              <p:blipFill rotWithShape="1">
                <a:blip r:embed="rId8"/>
                <a:srcRect l="26302" t="1905" r="24095"/>
                <a:stretch/>
              </p:blipFill>
              <p:spPr>
                <a:xfrm>
                  <a:off x="133213" y="1871082"/>
                  <a:ext cx="431549" cy="640080"/>
                </a:xfrm>
                <a:prstGeom prst="rect">
                  <a:avLst/>
                </a:prstGeom>
              </p:spPr>
            </p:pic>
            <p:sp>
              <p:nvSpPr>
                <p:cNvPr id="79" name="TextBox 78">
                  <a:extLst>
                    <a:ext uri="{FF2B5EF4-FFF2-40B4-BE49-F238E27FC236}">
                      <a16:creationId xmlns:a16="http://schemas.microsoft.com/office/drawing/2014/main" id="{8D310FB6-CB59-4D4C-9DD5-1384109BBD20}"/>
                    </a:ext>
                  </a:extLst>
                </p:cNvPr>
                <p:cNvSpPr txBox="1"/>
                <p:nvPr/>
              </p:nvSpPr>
              <p:spPr>
                <a:xfrm>
                  <a:off x="560318" y="2223588"/>
                  <a:ext cx="769208" cy="432197"/>
                </a:xfrm>
                <a:prstGeom prst="rect">
                  <a:avLst/>
                </a:prstGeom>
                <a:noFill/>
              </p:spPr>
              <p:txBody>
                <a:bodyPr wrap="none" rtlCol="0">
                  <a:spAutoFit/>
                </a:bodyPr>
                <a:lstStyle/>
                <a:p>
                  <a:r>
                    <a:rPr lang="en-US" sz="800" dirty="0"/>
                    <a:t>Start</a:t>
                  </a:r>
                </a:p>
              </p:txBody>
            </p:sp>
          </p:grpSp>
          <p:grpSp>
            <p:nvGrpSpPr>
              <p:cNvPr id="24" name="Group 23">
                <a:extLst>
                  <a:ext uri="{FF2B5EF4-FFF2-40B4-BE49-F238E27FC236}">
                    <a16:creationId xmlns:a16="http://schemas.microsoft.com/office/drawing/2014/main" id="{D18A6F58-EA5B-2947-894B-E11D8CAC956D}"/>
                  </a:ext>
                </a:extLst>
              </p:cNvPr>
              <p:cNvGrpSpPr/>
              <p:nvPr/>
            </p:nvGrpSpPr>
            <p:grpSpPr>
              <a:xfrm>
                <a:off x="2451495" y="3652975"/>
                <a:ext cx="3336640" cy="1830249"/>
                <a:chOff x="2451495" y="3652975"/>
                <a:chExt cx="3336640" cy="1830249"/>
              </a:xfrm>
            </p:grpSpPr>
            <p:grpSp>
              <p:nvGrpSpPr>
                <p:cNvPr id="60" name="Group 59">
                  <a:extLst>
                    <a:ext uri="{FF2B5EF4-FFF2-40B4-BE49-F238E27FC236}">
                      <a16:creationId xmlns:a16="http://schemas.microsoft.com/office/drawing/2014/main" id="{4B46D9F3-74AF-B348-BC0D-4F272250501F}"/>
                    </a:ext>
                  </a:extLst>
                </p:cNvPr>
                <p:cNvGrpSpPr/>
                <p:nvPr/>
              </p:nvGrpSpPr>
              <p:grpSpPr>
                <a:xfrm>
                  <a:off x="2451495" y="3652975"/>
                  <a:ext cx="3336640" cy="1830249"/>
                  <a:chOff x="2451495" y="1827350"/>
                  <a:chExt cx="3336640" cy="1830249"/>
                </a:xfrm>
                <a:solidFill>
                  <a:srgbClr val="FF0000"/>
                </a:solidFill>
              </p:grpSpPr>
              <p:sp>
                <p:nvSpPr>
                  <p:cNvPr id="62" name="Rectangle 61">
                    <a:extLst>
                      <a:ext uri="{FF2B5EF4-FFF2-40B4-BE49-F238E27FC236}">
                        <a16:creationId xmlns:a16="http://schemas.microsoft.com/office/drawing/2014/main" id="{41BD33B0-80D4-C54C-AD51-E8191905FD16}"/>
                      </a:ext>
                    </a:extLst>
                  </p:cNvPr>
                  <p:cNvSpPr/>
                  <p:nvPr/>
                </p:nvSpPr>
                <p:spPr>
                  <a:xfrm>
                    <a:off x="2583286"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479F8D2-2CE8-7B4E-B27C-6FEBCBB440BF}"/>
                      </a:ext>
                    </a:extLst>
                  </p:cNvPr>
                  <p:cNvSpPr/>
                  <p:nvPr/>
                </p:nvSpPr>
                <p:spPr>
                  <a:xfrm>
                    <a:off x="2901703"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514352-E8E6-D94E-91C2-3674AABF8C32}"/>
                      </a:ext>
                    </a:extLst>
                  </p:cNvPr>
                  <p:cNvSpPr/>
                  <p:nvPr/>
                </p:nvSpPr>
                <p:spPr>
                  <a:xfrm>
                    <a:off x="3220120"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8272221-CEC8-904F-8D77-0CA2E7DD7B59}"/>
                      </a:ext>
                    </a:extLst>
                  </p:cNvPr>
                  <p:cNvSpPr/>
                  <p:nvPr/>
                </p:nvSpPr>
                <p:spPr>
                  <a:xfrm>
                    <a:off x="3538537"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EDF464A-FC8D-6A41-9AC1-C9A0C0BA8642}"/>
                      </a:ext>
                    </a:extLst>
                  </p:cNvPr>
                  <p:cNvSpPr/>
                  <p:nvPr/>
                </p:nvSpPr>
                <p:spPr>
                  <a:xfrm>
                    <a:off x="3856954"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F75133A-4A71-F74C-B855-3E6ECA9830A7}"/>
                      </a:ext>
                    </a:extLst>
                  </p:cNvPr>
                  <p:cNvSpPr/>
                  <p:nvPr/>
                </p:nvSpPr>
                <p:spPr>
                  <a:xfrm>
                    <a:off x="4175371"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F383DDC-DC42-BE4F-BC0C-35ED2F6C1BC2}"/>
                      </a:ext>
                    </a:extLst>
                  </p:cNvPr>
                  <p:cNvSpPr/>
                  <p:nvPr/>
                </p:nvSpPr>
                <p:spPr>
                  <a:xfrm>
                    <a:off x="4493788"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6D5F65-688B-7141-8ECD-80FDD07AD31C}"/>
                      </a:ext>
                    </a:extLst>
                  </p:cNvPr>
                  <p:cNvSpPr/>
                  <p:nvPr/>
                </p:nvSpPr>
                <p:spPr>
                  <a:xfrm>
                    <a:off x="4812205"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447A1D0-91DC-1549-8D77-E9DCCC69D645}"/>
                      </a:ext>
                    </a:extLst>
                  </p:cNvPr>
                  <p:cNvSpPr/>
                  <p:nvPr/>
                </p:nvSpPr>
                <p:spPr>
                  <a:xfrm>
                    <a:off x="245149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E5520CE-74B4-4641-BBC7-9488FBECB848}"/>
                      </a:ext>
                    </a:extLst>
                  </p:cNvPr>
                  <p:cNvSpPr/>
                  <p:nvPr/>
                </p:nvSpPr>
                <p:spPr>
                  <a:xfrm>
                    <a:off x="2787797" y="2616629"/>
                    <a:ext cx="342506"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A3B137F-1D8D-D64E-9244-2FD1197B2E4A}"/>
                      </a:ext>
                    </a:extLst>
                  </p:cNvPr>
                  <p:cNvSpPr/>
                  <p:nvPr/>
                </p:nvSpPr>
                <p:spPr>
                  <a:xfrm>
                    <a:off x="323800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476453E-B129-634B-8D3E-B2F1D31B1180}"/>
                      </a:ext>
                    </a:extLst>
                  </p:cNvPr>
                  <p:cNvSpPr/>
                  <p:nvPr/>
                </p:nvSpPr>
                <p:spPr>
                  <a:xfrm>
                    <a:off x="3555514"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1D9B145-B31C-9146-94B1-8D2178E158C9}"/>
                      </a:ext>
                    </a:extLst>
                  </p:cNvPr>
                  <p:cNvSpPr/>
                  <p:nvPr/>
                </p:nvSpPr>
                <p:spPr>
                  <a:xfrm>
                    <a:off x="3865590"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96C63E-46A4-9146-B577-6B7D44D8F515}"/>
                      </a:ext>
                    </a:extLst>
                  </p:cNvPr>
                  <p:cNvSpPr/>
                  <p:nvPr/>
                </p:nvSpPr>
                <p:spPr>
                  <a:xfrm>
                    <a:off x="4184816" y="2616629"/>
                    <a:ext cx="525469"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4D243A7-81D5-DC47-AE0A-30917DE5E36C}"/>
                      </a:ext>
                    </a:extLst>
                  </p:cNvPr>
                  <p:cNvSpPr/>
                  <p:nvPr/>
                </p:nvSpPr>
                <p:spPr>
                  <a:xfrm>
                    <a:off x="4815976"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0B492E1-50AF-3F40-8C51-CA6030FE9847}"/>
                      </a:ext>
                    </a:extLst>
                  </p:cNvPr>
                  <p:cNvSpPr/>
                  <p:nvPr/>
                </p:nvSpPr>
                <p:spPr>
                  <a:xfrm>
                    <a:off x="5212063" y="2616628"/>
                    <a:ext cx="576072" cy="10409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5E7F6501-567E-0D4B-A23D-3FD51319DC13}"/>
                    </a:ext>
                  </a:extLst>
                </p:cNvPr>
                <p:cNvSpPr txBox="1"/>
                <p:nvPr/>
              </p:nvSpPr>
              <p:spPr>
                <a:xfrm>
                  <a:off x="3721517" y="4016747"/>
                  <a:ext cx="1586010" cy="432198"/>
                </a:xfrm>
                <a:prstGeom prst="rect">
                  <a:avLst/>
                </a:prstGeom>
                <a:noFill/>
              </p:spPr>
              <p:txBody>
                <a:bodyPr wrap="none" rtlCol="0">
                  <a:spAutoFit/>
                </a:bodyPr>
                <a:lstStyle/>
                <a:p>
                  <a:r>
                    <a:rPr lang="en-US" sz="800" dirty="0">
                      <a:solidFill>
                        <a:srgbClr val="C00000"/>
                      </a:solidFill>
                    </a:rPr>
                    <a:t>Private Offices</a:t>
                  </a:r>
                </a:p>
              </p:txBody>
            </p:sp>
          </p:grpSp>
          <p:grpSp>
            <p:nvGrpSpPr>
              <p:cNvPr id="25" name="Group 24">
                <a:extLst>
                  <a:ext uri="{FF2B5EF4-FFF2-40B4-BE49-F238E27FC236}">
                    <a16:creationId xmlns:a16="http://schemas.microsoft.com/office/drawing/2014/main" id="{4BB4AB5B-AA01-DE40-8B47-F563AF582B00}"/>
                  </a:ext>
                </a:extLst>
              </p:cNvPr>
              <p:cNvGrpSpPr/>
              <p:nvPr/>
            </p:nvGrpSpPr>
            <p:grpSpPr>
              <a:xfrm>
                <a:off x="1220831" y="2366545"/>
                <a:ext cx="1139224" cy="2487189"/>
                <a:chOff x="1220831" y="2366545"/>
                <a:chExt cx="1139224" cy="2487189"/>
              </a:xfrm>
            </p:grpSpPr>
            <p:grpSp>
              <p:nvGrpSpPr>
                <p:cNvPr id="48" name="Group 47">
                  <a:extLst>
                    <a:ext uri="{FF2B5EF4-FFF2-40B4-BE49-F238E27FC236}">
                      <a16:creationId xmlns:a16="http://schemas.microsoft.com/office/drawing/2014/main" id="{8A3744FC-4A83-EA45-B9C0-B2B09969F092}"/>
                    </a:ext>
                  </a:extLst>
                </p:cNvPr>
                <p:cNvGrpSpPr/>
                <p:nvPr/>
              </p:nvGrpSpPr>
              <p:grpSpPr>
                <a:xfrm>
                  <a:off x="1220831" y="2366545"/>
                  <a:ext cx="1139224" cy="2487189"/>
                  <a:chOff x="1220831" y="540920"/>
                  <a:chExt cx="1139224" cy="2487189"/>
                </a:xfrm>
              </p:grpSpPr>
              <p:sp>
                <p:nvSpPr>
                  <p:cNvPr id="53" name="Rectangle 52">
                    <a:extLst>
                      <a:ext uri="{FF2B5EF4-FFF2-40B4-BE49-F238E27FC236}">
                        <a16:creationId xmlns:a16="http://schemas.microsoft.com/office/drawing/2014/main" id="{307111B6-BDD7-6049-A16B-6813A1CA2C1C}"/>
                      </a:ext>
                    </a:extLst>
                  </p:cNvPr>
                  <p:cNvSpPr/>
                  <p:nvPr/>
                </p:nvSpPr>
                <p:spPr>
                  <a:xfrm>
                    <a:off x="1362906" y="540920"/>
                    <a:ext cx="370078" cy="745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737D949-173E-9D48-9192-CD5C45E00125}"/>
                      </a:ext>
                    </a:extLst>
                  </p:cNvPr>
                  <p:cNvSpPr/>
                  <p:nvPr/>
                </p:nvSpPr>
                <p:spPr>
                  <a:xfrm>
                    <a:off x="1838707" y="540920"/>
                    <a:ext cx="262213" cy="4719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EE4F251-892C-2243-86B8-2F8604E3436E}"/>
                      </a:ext>
                    </a:extLst>
                  </p:cNvPr>
                  <p:cNvSpPr/>
                  <p:nvPr/>
                </p:nvSpPr>
                <p:spPr>
                  <a:xfrm>
                    <a:off x="134967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A8E286A-080E-4B4E-88D1-4138792E5010}"/>
                      </a:ext>
                    </a:extLst>
                  </p:cNvPr>
                  <p:cNvSpPr/>
                  <p:nvPr/>
                </p:nvSpPr>
                <p:spPr>
                  <a:xfrm>
                    <a:off x="164603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A754DEA-3474-FC4E-9BD3-BAEB1F69A9A7}"/>
                      </a:ext>
                    </a:extLst>
                  </p:cNvPr>
                  <p:cNvSpPr/>
                  <p:nvPr/>
                </p:nvSpPr>
                <p:spPr>
                  <a:xfrm>
                    <a:off x="1980340" y="2616629"/>
                    <a:ext cx="379715"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C1AE99C-CBE3-064F-B66C-98D90D1E64B2}"/>
                      </a:ext>
                    </a:extLst>
                  </p:cNvPr>
                  <p:cNvSpPr/>
                  <p:nvPr/>
                </p:nvSpPr>
                <p:spPr>
                  <a:xfrm>
                    <a:off x="1519790" y="1348230"/>
                    <a:ext cx="740197"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6173857-172F-AB4B-9F95-E3F149F1E5C2}"/>
                      </a:ext>
                    </a:extLst>
                  </p:cNvPr>
                  <p:cNvSpPr/>
                  <p:nvPr/>
                </p:nvSpPr>
                <p:spPr>
                  <a:xfrm>
                    <a:off x="1220831" y="1819144"/>
                    <a:ext cx="1039156"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52D9AAB-A820-9143-BC3D-F246224F7812}"/>
                    </a:ext>
                  </a:extLst>
                </p:cNvPr>
                <p:cNvGrpSpPr/>
                <p:nvPr/>
              </p:nvGrpSpPr>
              <p:grpSpPr>
                <a:xfrm>
                  <a:off x="1306049" y="3131528"/>
                  <a:ext cx="1007192" cy="1317417"/>
                  <a:chOff x="1306049" y="3131528"/>
                  <a:chExt cx="1007192" cy="1317417"/>
                </a:xfrm>
              </p:grpSpPr>
              <p:sp>
                <p:nvSpPr>
                  <p:cNvPr id="50" name="TextBox 49">
                    <a:extLst>
                      <a:ext uri="{FF2B5EF4-FFF2-40B4-BE49-F238E27FC236}">
                        <a16:creationId xmlns:a16="http://schemas.microsoft.com/office/drawing/2014/main" id="{04CC25F8-FC85-2346-B896-B41917063F13}"/>
                      </a:ext>
                    </a:extLst>
                  </p:cNvPr>
                  <p:cNvSpPr txBox="1"/>
                  <p:nvPr/>
                </p:nvSpPr>
                <p:spPr>
                  <a:xfrm>
                    <a:off x="1325668" y="4016747"/>
                    <a:ext cx="946077" cy="432198"/>
                  </a:xfrm>
                  <a:prstGeom prst="rect">
                    <a:avLst/>
                  </a:prstGeom>
                  <a:noFill/>
                </p:spPr>
                <p:txBody>
                  <a:bodyPr wrap="none" rtlCol="0">
                    <a:spAutoFit/>
                  </a:bodyPr>
                  <a:lstStyle/>
                  <a:p>
                    <a:r>
                      <a:rPr lang="en-US" sz="800" dirty="0">
                        <a:solidFill>
                          <a:schemeClr val="accent4">
                            <a:lumMod val="75000"/>
                          </a:schemeClr>
                        </a:solidFill>
                      </a:rPr>
                      <a:t>Rooms</a:t>
                    </a:r>
                  </a:p>
                </p:txBody>
              </p:sp>
              <p:sp>
                <p:nvSpPr>
                  <p:cNvPr id="51" name="TextBox 50">
                    <a:extLst>
                      <a:ext uri="{FF2B5EF4-FFF2-40B4-BE49-F238E27FC236}">
                        <a16:creationId xmlns:a16="http://schemas.microsoft.com/office/drawing/2014/main" id="{84162DD8-4553-684B-92C6-F087E640F9F7}"/>
                      </a:ext>
                    </a:extLst>
                  </p:cNvPr>
                  <p:cNvSpPr txBox="1"/>
                  <p:nvPr/>
                </p:nvSpPr>
                <p:spPr>
                  <a:xfrm>
                    <a:off x="1470068" y="3131528"/>
                    <a:ext cx="843173" cy="432198"/>
                  </a:xfrm>
                  <a:prstGeom prst="rect">
                    <a:avLst/>
                  </a:prstGeom>
                  <a:noFill/>
                </p:spPr>
                <p:txBody>
                  <a:bodyPr wrap="none" rtlCol="0">
                    <a:spAutoFit/>
                  </a:bodyPr>
                  <a:lstStyle/>
                  <a:p>
                    <a:r>
                      <a:rPr lang="en-US" sz="800" dirty="0">
                        <a:solidFill>
                          <a:schemeClr val="accent4">
                            <a:lumMod val="75000"/>
                          </a:schemeClr>
                        </a:solidFill>
                      </a:rPr>
                      <a:t>Semi-</a:t>
                    </a:r>
                  </a:p>
                </p:txBody>
              </p:sp>
              <p:sp>
                <p:nvSpPr>
                  <p:cNvPr id="52" name="TextBox 51">
                    <a:extLst>
                      <a:ext uri="{FF2B5EF4-FFF2-40B4-BE49-F238E27FC236}">
                        <a16:creationId xmlns:a16="http://schemas.microsoft.com/office/drawing/2014/main" id="{359ED336-7682-574C-BB11-98515153FE2B}"/>
                      </a:ext>
                    </a:extLst>
                  </p:cNvPr>
                  <p:cNvSpPr txBox="1"/>
                  <p:nvPr/>
                </p:nvSpPr>
                <p:spPr>
                  <a:xfrm>
                    <a:off x="1306049" y="3621928"/>
                    <a:ext cx="958940" cy="432198"/>
                  </a:xfrm>
                  <a:prstGeom prst="rect">
                    <a:avLst/>
                  </a:prstGeom>
                  <a:noFill/>
                </p:spPr>
                <p:txBody>
                  <a:bodyPr wrap="none" rtlCol="0">
                    <a:spAutoFit/>
                  </a:bodyPr>
                  <a:lstStyle/>
                  <a:p>
                    <a:r>
                      <a:rPr lang="en-US" sz="800" dirty="0">
                        <a:solidFill>
                          <a:schemeClr val="accent4">
                            <a:lumMod val="75000"/>
                          </a:schemeClr>
                        </a:solidFill>
                      </a:rPr>
                      <a:t>Private</a:t>
                    </a:r>
                  </a:p>
                </p:txBody>
              </p:sp>
            </p:grpSp>
          </p:grpSp>
          <p:grpSp>
            <p:nvGrpSpPr>
              <p:cNvPr id="26" name="Group 25">
                <a:extLst>
                  <a:ext uri="{FF2B5EF4-FFF2-40B4-BE49-F238E27FC236}">
                    <a16:creationId xmlns:a16="http://schemas.microsoft.com/office/drawing/2014/main" id="{0041C860-F462-DD4A-BD6F-64381FC90AC0}"/>
                  </a:ext>
                </a:extLst>
              </p:cNvPr>
              <p:cNvGrpSpPr/>
              <p:nvPr/>
            </p:nvGrpSpPr>
            <p:grpSpPr>
              <a:xfrm>
                <a:off x="2810935" y="3936840"/>
                <a:ext cx="1881953" cy="1588909"/>
                <a:chOff x="2810935" y="3936840"/>
                <a:chExt cx="1881953" cy="1588909"/>
              </a:xfrm>
            </p:grpSpPr>
            <p:grpSp>
              <p:nvGrpSpPr>
                <p:cNvPr id="36" name="Group 35">
                  <a:extLst>
                    <a:ext uri="{FF2B5EF4-FFF2-40B4-BE49-F238E27FC236}">
                      <a16:creationId xmlns:a16="http://schemas.microsoft.com/office/drawing/2014/main" id="{77DBE8FA-6691-8748-BBBB-2F220C2E916B}"/>
                    </a:ext>
                  </a:extLst>
                </p:cNvPr>
                <p:cNvGrpSpPr/>
                <p:nvPr/>
              </p:nvGrpSpPr>
              <p:grpSpPr>
                <a:xfrm>
                  <a:off x="2810935" y="3936840"/>
                  <a:ext cx="731520" cy="295041"/>
                  <a:chOff x="9699621" y="3380438"/>
                  <a:chExt cx="731520" cy="295041"/>
                </a:xfrm>
              </p:grpSpPr>
              <p:sp>
                <p:nvSpPr>
                  <p:cNvPr id="40" name="Cube 39">
                    <a:extLst>
                      <a:ext uri="{FF2B5EF4-FFF2-40B4-BE49-F238E27FC236}">
                        <a16:creationId xmlns:a16="http://schemas.microsoft.com/office/drawing/2014/main" id="{3884377F-1CA6-F441-B903-077D937A9A4D}"/>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857942FF-6493-FA4A-B6B1-EECCF2466405}"/>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ACE475B2-6ED8-C944-AC56-EEC84AB8D47D}"/>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FBA5EE2B-4A1F-4349-8152-5D86345B5C33}"/>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5236FD43-12E6-7341-A941-0D65CE865F67}"/>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38E8D286-81BA-174C-B69C-84FBA64FCE38}"/>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62AC91BB-BD1C-3C45-A658-9A909E101BDE}"/>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725C53E9-3105-B64E-843A-0AEAE391EA50}"/>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2434A87-AE20-CF4F-8AFA-4C051095B6FF}"/>
                    </a:ext>
                  </a:extLst>
                </p:cNvPr>
                <p:cNvGrpSpPr/>
                <p:nvPr/>
              </p:nvGrpSpPr>
              <p:grpSpPr>
                <a:xfrm>
                  <a:off x="2946090" y="4260726"/>
                  <a:ext cx="1746798" cy="1265023"/>
                  <a:chOff x="2946090" y="4260726"/>
                  <a:chExt cx="1746798" cy="1265023"/>
                </a:xfrm>
              </p:grpSpPr>
              <p:cxnSp>
                <p:nvCxnSpPr>
                  <p:cNvPr id="38" name="Curved Connector 37">
                    <a:extLst>
                      <a:ext uri="{FF2B5EF4-FFF2-40B4-BE49-F238E27FC236}">
                        <a16:creationId xmlns:a16="http://schemas.microsoft.com/office/drawing/2014/main" id="{7101BD31-D861-CD4D-8791-86670D092B03}"/>
                      </a:ext>
                    </a:extLst>
                  </p:cNvPr>
                  <p:cNvCxnSpPr>
                    <a:cxnSpLocks/>
                    <a:stCxn id="39" idx="0"/>
                  </p:cNvCxnSpPr>
                  <p:nvPr/>
                </p:nvCxnSpPr>
                <p:spPr>
                  <a:xfrm rot="16200000" flipV="1">
                    <a:off x="3063097" y="4337156"/>
                    <a:ext cx="832824" cy="679964"/>
                  </a:xfrm>
                  <a:prstGeom prst="curved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91FD2B-B7DF-4146-BDD7-865D7884B7B0}"/>
                      </a:ext>
                    </a:extLst>
                  </p:cNvPr>
                  <p:cNvSpPr txBox="1"/>
                  <p:nvPr/>
                </p:nvSpPr>
                <p:spPr>
                  <a:xfrm>
                    <a:off x="2946090" y="5093551"/>
                    <a:ext cx="1746798" cy="432198"/>
                  </a:xfrm>
                  <a:prstGeom prst="rect">
                    <a:avLst/>
                  </a:prstGeom>
                  <a:noFill/>
                </p:spPr>
                <p:txBody>
                  <a:bodyPr wrap="none" rtlCol="0">
                    <a:spAutoFit/>
                  </a:bodyPr>
                  <a:lstStyle/>
                  <a:p>
                    <a:r>
                      <a:rPr lang="en-US" sz="800" dirty="0">
                        <a:solidFill>
                          <a:schemeClr val="accent1"/>
                        </a:solidFill>
                      </a:rPr>
                      <a:t>Dense Obstacles</a:t>
                    </a:r>
                  </a:p>
                </p:txBody>
              </p:sp>
            </p:grpSp>
          </p:grpSp>
          <p:grpSp>
            <p:nvGrpSpPr>
              <p:cNvPr id="27" name="Group 26">
                <a:extLst>
                  <a:ext uri="{FF2B5EF4-FFF2-40B4-BE49-F238E27FC236}">
                    <a16:creationId xmlns:a16="http://schemas.microsoft.com/office/drawing/2014/main" id="{EB924AB4-1414-1648-B1CA-9DF4216D7CDE}"/>
                  </a:ext>
                </a:extLst>
              </p:cNvPr>
              <p:cNvGrpSpPr/>
              <p:nvPr/>
            </p:nvGrpSpPr>
            <p:grpSpPr>
              <a:xfrm>
                <a:off x="3322567" y="1703362"/>
                <a:ext cx="1782173" cy="1250129"/>
                <a:chOff x="3322567" y="1703362"/>
                <a:chExt cx="1782173" cy="1250129"/>
              </a:xfrm>
            </p:grpSpPr>
            <p:grpSp>
              <p:nvGrpSpPr>
                <p:cNvPr id="28" name="Group 27">
                  <a:extLst>
                    <a:ext uri="{FF2B5EF4-FFF2-40B4-BE49-F238E27FC236}">
                      <a16:creationId xmlns:a16="http://schemas.microsoft.com/office/drawing/2014/main" id="{811CCCF2-71CB-A04B-8CEE-47EB0D35C08D}"/>
                    </a:ext>
                  </a:extLst>
                </p:cNvPr>
                <p:cNvGrpSpPr/>
                <p:nvPr/>
              </p:nvGrpSpPr>
              <p:grpSpPr>
                <a:xfrm>
                  <a:off x="4404041" y="2658450"/>
                  <a:ext cx="365760" cy="295041"/>
                  <a:chOff x="7803055" y="2574583"/>
                  <a:chExt cx="365760" cy="295041"/>
                </a:xfrm>
              </p:grpSpPr>
              <p:sp>
                <p:nvSpPr>
                  <p:cNvPr id="32" name="Cube 31">
                    <a:extLst>
                      <a:ext uri="{FF2B5EF4-FFF2-40B4-BE49-F238E27FC236}">
                        <a16:creationId xmlns:a16="http://schemas.microsoft.com/office/drawing/2014/main" id="{51A0D89D-AE0D-6040-8DE3-77E7137B127E}"/>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EAA9CA85-13BD-1D44-9754-C8374FD6D296}"/>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2A8D0202-FDFD-1F4C-9659-79991D1B16AB}"/>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EA8F59E5-E246-0348-832B-6B4D8C15DDE3}"/>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DB20F78-5E0F-6C4D-BFA8-57DF3E6B7BE3}"/>
                    </a:ext>
                  </a:extLst>
                </p:cNvPr>
                <p:cNvGrpSpPr/>
                <p:nvPr/>
              </p:nvGrpSpPr>
              <p:grpSpPr>
                <a:xfrm>
                  <a:off x="3322567" y="1703362"/>
                  <a:ext cx="1782173" cy="901505"/>
                  <a:chOff x="3322567" y="1703362"/>
                  <a:chExt cx="1782173" cy="901505"/>
                </a:xfrm>
              </p:grpSpPr>
              <p:sp>
                <p:nvSpPr>
                  <p:cNvPr id="30" name="TextBox 29">
                    <a:extLst>
                      <a:ext uri="{FF2B5EF4-FFF2-40B4-BE49-F238E27FC236}">
                        <a16:creationId xmlns:a16="http://schemas.microsoft.com/office/drawing/2014/main" id="{00AFDC80-79D3-D843-ADBC-A9E238FDD720}"/>
                      </a:ext>
                    </a:extLst>
                  </p:cNvPr>
                  <p:cNvSpPr txBox="1"/>
                  <p:nvPr/>
                </p:nvSpPr>
                <p:spPr>
                  <a:xfrm>
                    <a:off x="3322567" y="1703362"/>
                    <a:ext cx="1782173" cy="432198"/>
                  </a:xfrm>
                  <a:prstGeom prst="rect">
                    <a:avLst/>
                  </a:prstGeom>
                  <a:noFill/>
                </p:spPr>
                <p:txBody>
                  <a:bodyPr wrap="none" rtlCol="0">
                    <a:spAutoFit/>
                  </a:bodyPr>
                  <a:lstStyle/>
                  <a:p>
                    <a:r>
                      <a:rPr lang="en-US" sz="800" dirty="0">
                        <a:solidFill>
                          <a:schemeClr val="accent1"/>
                        </a:solidFill>
                      </a:rPr>
                      <a:t>Sparse Obstacles</a:t>
                    </a:r>
                  </a:p>
                </p:txBody>
              </p:sp>
              <p:cxnSp>
                <p:nvCxnSpPr>
                  <p:cNvPr id="31" name="Curved Connector 30">
                    <a:extLst>
                      <a:ext uri="{FF2B5EF4-FFF2-40B4-BE49-F238E27FC236}">
                        <a16:creationId xmlns:a16="http://schemas.microsoft.com/office/drawing/2014/main" id="{7BC10E3C-5607-FF4D-80AE-E542A3E5BAEE}"/>
                      </a:ext>
                    </a:extLst>
                  </p:cNvPr>
                  <p:cNvCxnSpPr>
                    <a:cxnSpLocks/>
                    <a:stCxn id="30" idx="2"/>
                  </p:cNvCxnSpPr>
                  <p:nvPr/>
                </p:nvCxnSpPr>
                <p:spPr>
                  <a:xfrm rot="16200000" flipH="1">
                    <a:off x="4165637" y="2183578"/>
                    <a:ext cx="469307" cy="373272"/>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82" name="TextBox 81">
              <a:extLst>
                <a:ext uri="{FF2B5EF4-FFF2-40B4-BE49-F238E27FC236}">
                  <a16:creationId xmlns:a16="http://schemas.microsoft.com/office/drawing/2014/main" id="{E73DA241-30E5-5345-88C2-6064A00BA591}"/>
                </a:ext>
              </a:extLst>
            </p:cNvPr>
            <p:cNvSpPr txBox="1"/>
            <p:nvPr/>
          </p:nvSpPr>
          <p:spPr>
            <a:xfrm>
              <a:off x="1160975" y="3662105"/>
              <a:ext cx="1340432" cy="369332"/>
            </a:xfrm>
            <a:prstGeom prst="rect">
              <a:avLst/>
            </a:prstGeom>
            <a:noFill/>
          </p:spPr>
          <p:txBody>
            <a:bodyPr wrap="none" rtlCol="0">
              <a:spAutoFit/>
            </a:bodyPr>
            <a:lstStyle/>
            <a:p>
              <a:pPr algn="ctr"/>
              <a:r>
                <a:rPr lang="en-US" dirty="0"/>
                <a:t>Robot’s Task</a:t>
              </a:r>
            </a:p>
          </p:txBody>
        </p:sp>
      </p:grpSp>
      <p:grpSp>
        <p:nvGrpSpPr>
          <p:cNvPr id="137" name="Group 136">
            <a:extLst>
              <a:ext uri="{FF2B5EF4-FFF2-40B4-BE49-F238E27FC236}">
                <a16:creationId xmlns:a16="http://schemas.microsoft.com/office/drawing/2014/main" id="{01DB3647-2FC2-8E49-8E05-58885E588588}"/>
              </a:ext>
            </a:extLst>
          </p:cNvPr>
          <p:cNvGrpSpPr/>
          <p:nvPr/>
        </p:nvGrpSpPr>
        <p:grpSpPr>
          <a:xfrm>
            <a:off x="7698991" y="4654850"/>
            <a:ext cx="2490103" cy="1789718"/>
            <a:chOff x="5267488" y="4654850"/>
            <a:chExt cx="2490103" cy="1789718"/>
          </a:xfrm>
        </p:grpSpPr>
        <p:sp>
          <p:nvSpPr>
            <p:cNvPr id="83" name="TextBox 82">
              <a:extLst>
                <a:ext uri="{FF2B5EF4-FFF2-40B4-BE49-F238E27FC236}">
                  <a16:creationId xmlns:a16="http://schemas.microsoft.com/office/drawing/2014/main" id="{E590C549-DC1F-B244-8483-860FB17BC1A6}"/>
                </a:ext>
              </a:extLst>
            </p:cNvPr>
            <p:cNvSpPr txBox="1"/>
            <p:nvPr/>
          </p:nvSpPr>
          <p:spPr>
            <a:xfrm>
              <a:off x="5892210" y="6075236"/>
              <a:ext cx="1641155" cy="369332"/>
            </a:xfrm>
            <a:prstGeom prst="rect">
              <a:avLst/>
            </a:prstGeom>
            <a:noFill/>
          </p:spPr>
          <p:txBody>
            <a:bodyPr wrap="none" rtlCol="0">
              <a:spAutoFit/>
            </a:bodyPr>
            <a:lstStyle/>
            <a:p>
              <a:pPr algn="ctr"/>
              <a:r>
                <a:rPr lang="en-US" dirty="0"/>
                <a:t>Navigation Plan</a:t>
              </a:r>
            </a:p>
          </p:txBody>
        </p:sp>
        <p:grpSp>
          <p:nvGrpSpPr>
            <p:cNvPr id="84" name="Group 83">
              <a:extLst>
                <a:ext uri="{FF2B5EF4-FFF2-40B4-BE49-F238E27FC236}">
                  <a16:creationId xmlns:a16="http://schemas.microsoft.com/office/drawing/2014/main" id="{7651C848-4B94-AA40-8AA1-5CC6CFF8B8AC}"/>
                </a:ext>
              </a:extLst>
            </p:cNvPr>
            <p:cNvGrpSpPr/>
            <p:nvPr/>
          </p:nvGrpSpPr>
          <p:grpSpPr>
            <a:xfrm>
              <a:off x="5267488" y="4654850"/>
              <a:ext cx="2490103" cy="1370597"/>
              <a:chOff x="0" y="0"/>
              <a:chExt cx="6645135" cy="3657600"/>
            </a:xfrm>
          </p:grpSpPr>
          <p:pic>
            <p:nvPicPr>
              <p:cNvPr id="85" name="Picture 84">
                <a:extLst>
                  <a:ext uri="{FF2B5EF4-FFF2-40B4-BE49-F238E27FC236}">
                    <a16:creationId xmlns:a16="http://schemas.microsoft.com/office/drawing/2014/main" id="{55F612A1-EDA1-0B4A-BB41-C8FB85371816}"/>
                  </a:ext>
                </a:extLst>
              </p:cNvPr>
              <p:cNvPicPr>
                <a:picLocks noChangeAspect="1"/>
              </p:cNvPicPr>
              <p:nvPr/>
            </p:nvPicPr>
            <p:blipFill rotWithShape="1">
              <a:blip r:embed="rId7">
                <a:alphaModFix amt="50000"/>
              </a:blip>
              <a:srcRect t="8798" r="51455" b="56701"/>
              <a:stretch/>
            </p:blipFill>
            <p:spPr>
              <a:xfrm>
                <a:off x="0" y="0"/>
                <a:ext cx="6645135" cy="3657600"/>
              </a:xfrm>
              <a:prstGeom prst="rect">
                <a:avLst/>
              </a:prstGeom>
            </p:spPr>
          </p:pic>
          <p:sp>
            <p:nvSpPr>
              <p:cNvPr id="86" name="5-Point Star 85">
                <a:extLst>
                  <a:ext uri="{FF2B5EF4-FFF2-40B4-BE49-F238E27FC236}">
                    <a16:creationId xmlns:a16="http://schemas.microsoft.com/office/drawing/2014/main" id="{E1353273-5EAE-5C47-B21A-6D33EAF4CC56}"/>
                  </a:ext>
                </a:extLst>
              </p:cNvPr>
              <p:cNvSpPr>
                <a:spLocks noChangeAspect="1"/>
              </p:cNvSpPr>
              <p:nvPr/>
            </p:nvSpPr>
            <p:spPr>
              <a:xfrm>
                <a:off x="6179004" y="2145402"/>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8DC7804-D869-9A43-9855-744E223E66E4}"/>
                  </a:ext>
                </a:extLst>
              </p:cNvPr>
              <p:cNvGrpSpPr/>
              <p:nvPr/>
            </p:nvGrpSpPr>
            <p:grpSpPr>
              <a:xfrm>
                <a:off x="4404041" y="832825"/>
                <a:ext cx="365760" cy="295041"/>
                <a:chOff x="7803055" y="2574583"/>
                <a:chExt cx="365760" cy="295041"/>
              </a:xfrm>
            </p:grpSpPr>
            <p:sp>
              <p:nvSpPr>
                <p:cNvPr id="126" name="Cube 125">
                  <a:extLst>
                    <a:ext uri="{FF2B5EF4-FFF2-40B4-BE49-F238E27FC236}">
                      <a16:creationId xmlns:a16="http://schemas.microsoft.com/office/drawing/2014/main" id="{ADE81A37-DE60-E940-97D8-7A02E355987F}"/>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Cube 126">
                  <a:extLst>
                    <a:ext uri="{FF2B5EF4-FFF2-40B4-BE49-F238E27FC236}">
                      <a16:creationId xmlns:a16="http://schemas.microsoft.com/office/drawing/2014/main" id="{AA4F6D4D-5628-D74F-BAB9-B6087CD799F3}"/>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Cube 127">
                  <a:extLst>
                    <a:ext uri="{FF2B5EF4-FFF2-40B4-BE49-F238E27FC236}">
                      <a16:creationId xmlns:a16="http://schemas.microsoft.com/office/drawing/2014/main" id="{8E75E970-DA10-3540-B0DA-17DF08294E02}"/>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ube 128">
                  <a:extLst>
                    <a:ext uri="{FF2B5EF4-FFF2-40B4-BE49-F238E27FC236}">
                      <a16:creationId xmlns:a16="http://schemas.microsoft.com/office/drawing/2014/main" id="{202555D5-9654-D542-8CE0-952A2B3A4B6E}"/>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a:extLst>
                  <a:ext uri="{FF2B5EF4-FFF2-40B4-BE49-F238E27FC236}">
                    <a16:creationId xmlns:a16="http://schemas.microsoft.com/office/drawing/2014/main" id="{6B8B3D6B-A9ED-BE47-8C92-2AF8AC86F9B8}"/>
                  </a:ext>
                </a:extLst>
              </p:cNvPr>
              <p:cNvPicPr>
                <a:picLocks noChangeAspect="1"/>
              </p:cNvPicPr>
              <p:nvPr/>
            </p:nvPicPr>
            <p:blipFill rotWithShape="1">
              <a:blip r:embed="rId8"/>
              <a:srcRect l="26302" t="1905" r="24095"/>
              <a:stretch/>
            </p:blipFill>
            <p:spPr>
              <a:xfrm>
                <a:off x="133213" y="1871082"/>
                <a:ext cx="431549" cy="640080"/>
              </a:xfrm>
              <a:prstGeom prst="rect">
                <a:avLst/>
              </a:prstGeom>
            </p:spPr>
          </p:pic>
          <p:cxnSp>
            <p:nvCxnSpPr>
              <p:cNvPr id="89" name="Elbow Connector 88">
                <a:extLst>
                  <a:ext uri="{FF2B5EF4-FFF2-40B4-BE49-F238E27FC236}">
                    <a16:creationId xmlns:a16="http://schemas.microsoft.com/office/drawing/2014/main" id="{8CA1A839-B7C1-C646-A830-C9D921FB9C3F}"/>
                  </a:ext>
                </a:extLst>
              </p:cNvPr>
              <p:cNvCxnSpPr>
                <a:cxnSpLocks/>
              </p:cNvCxnSpPr>
              <p:nvPr/>
            </p:nvCxnSpPr>
            <p:spPr>
              <a:xfrm flipV="1">
                <a:off x="564762" y="1159480"/>
                <a:ext cx="3457740" cy="1246776"/>
              </a:xfrm>
              <a:prstGeom prst="bentConnector3">
                <a:avLst>
                  <a:gd name="adj1" fmla="val 54068"/>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6125A81-BF4B-5A49-9A9B-B9708876214C}"/>
                  </a:ext>
                </a:extLst>
              </p:cNvPr>
              <p:cNvCxnSpPr/>
              <p:nvPr/>
            </p:nvCxnSpPr>
            <p:spPr>
              <a:xfrm>
                <a:off x="4022502" y="1159479"/>
                <a:ext cx="1240637" cy="0"/>
              </a:xfrm>
              <a:prstGeom prst="straightConnector1">
                <a:avLst/>
              </a:prstGeom>
              <a:ln w="28575">
                <a:solidFill>
                  <a:srgbClr val="87CEE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CB8DC59E-5E22-D543-9B76-DD2BC42F6547}"/>
                  </a:ext>
                </a:extLst>
              </p:cNvPr>
              <p:cNvCxnSpPr>
                <a:cxnSpLocks/>
              </p:cNvCxnSpPr>
              <p:nvPr/>
            </p:nvCxnSpPr>
            <p:spPr>
              <a:xfrm>
                <a:off x="5263139" y="1159479"/>
                <a:ext cx="1171495" cy="951736"/>
              </a:xfrm>
              <a:prstGeom prst="bentConnector3">
                <a:avLst>
                  <a:gd name="adj1" fmla="val 100178"/>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7746E1-78C5-5A40-ABF7-0A5326E6B3CA}"/>
                  </a:ext>
                </a:extLst>
              </p:cNvPr>
              <p:cNvGrpSpPr/>
              <p:nvPr/>
            </p:nvGrpSpPr>
            <p:grpSpPr>
              <a:xfrm>
                <a:off x="1220831" y="540920"/>
                <a:ext cx="1139224" cy="2487189"/>
                <a:chOff x="1220831" y="540920"/>
                <a:chExt cx="1139224" cy="2487189"/>
              </a:xfrm>
            </p:grpSpPr>
            <p:sp>
              <p:nvSpPr>
                <p:cNvPr id="119" name="Rectangle 118">
                  <a:extLst>
                    <a:ext uri="{FF2B5EF4-FFF2-40B4-BE49-F238E27FC236}">
                      <a16:creationId xmlns:a16="http://schemas.microsoft.com/office/drawing/2014/main" id="{2E7492AF-A9DA-564A-AA88-5495AB5C2667}"/>
                    </a:ext>
                  </a:extLst>
                </p:cNvPr>
                <p:cNvSpPr/>
                <p:nvPr/>
              </p:nvSpPr>
              <p:spPr>
                <a:xfrm>
                  <a:off x="1362906" y="540920"/>
                  <a:ext cx="370078" cy="745829"/>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31A982D3-5518-6A4D-8261-25D9BD7C3EA1}"/>
                    </a:ext>
                  </a:extLst>
                </p:cNvPr>
                <p:cNvSpPr/>
                <p:nvPr/>
              </p:nvSpPr>
              <p:spPr>
                <a:xfrm>
                  <a:off x="1838707" y="540920"/>
                  <a:ext cx="262213" cy="47194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D630C53-6973-6D44-8B0C-6B5DC1FCD4BB}"/>
                    </a:ext>
                  </a:extLst>
                </p:cNvPr>
                <p:cNvSpPr/>
                <p:nvPr/>
              </p:nvSpPr>
              <p:spPr>
                <a:xfrm>
                  <a:off x="134967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F4F7024-245E-A94B-940A-3B7417C1CE75}"/>
                    </a:ext>
                  </a:extLst>
                </p:cNvPr>
                <p:cNvSpPr/>
                <p:nvPr/>
              </p:nvSpPr>
              <p:spPr>
                <a:xfrm>
                  <a:off x="164603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F213621-3F51-C845-97C5-D1FB5F4B322E}"/>
                    </a:ext>
                  </a:extLst>
                </p:cNvPr>
                <p:cNvSpPr/>
                <p:nvPr/>
              </p:nvSpPr>
              <p:spPr>
                <a:xfrm>
                  <a:off x="1980340" y="2616629"/>
                  <a:ext cx="379715"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3B6A040-A4F3-1940-899F-606B9337CFB2}"/>
                    </a:ext>
                  </a:extLst>
                </p:cNvPr>
                <p:cNvSpPr/>
                <p:nvPr/>
              </p:nvSpPr>
              <p:spPr>
                <a:xfrm>
                  <a:off x="1519790" y="1348230"/>
                  <a:ext cx="740197"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5E09FA9-62D6-4342-90E0-471DBD920F2D}"/>
                    </a:ext>
                  </a:extLst>
                </p:cNvPr>
                <p:cNvSpPr/>
                <p:nvPr/>
              </p:nvSpPr>
              <p:spPr>
                <a:xfrm>
                  <a:off x="1220831" y="1819144"/>
                  <a:ext cx="1039156"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4A128718-E8B1-B648-98F3-3FF841F5DF78}"/>
                  </a:ext>
                </a:extLst>
              </p:cNvPr>
              <p:cNvGrpSpPr/>
              <p:nvPr/>
            </p:nvGrpSpPr>
            <p:grpSpPr>
              <a:xfrm>
                <a:off x="2451495" y="1827350"/>
                <a:ext cx="3336640" cy="1830249"/>
                <a:chOff x="2451495" y="1827350"/>
                <a:chExt cx="3336640" cy="1830249"/>
              </a:xfrm>
              <a:solidFill>
                <a:srgbClr val="FF0000"/>
              </a:solidFill>
            </p:grpSpPr>
            <p:sp>
              <p:nvSpPr>
                <p:cNvPr id="103" name="Rectangle 102">
                  <a:extLst>
                    <a:ext uri="{FF2B5EF4-FFF2-40B4-BE49-F238E27FC236}">
                      <a16:creationId xmlns:a16="http://schemas.microsoft.com/office/drawing/2014/main" id="{1F71F3BD-4EBA-D84B-A1E2-2CC6667CB7BB}"/>
                    </a:ext>
                  </a:extLst>
                </p:cNvPr>
                <p:cNvSpPr/>
                <p:nvPr/>
              </p:nvSpPr>
              <p:spPr>
                <a:xfrm>
                  <a:off x="2583286"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3C118FC-6B23-0D48-B8EE-BA337F091AF5}"/>
                    </a:ext>
                  </a:extLst>
                </p:cNvPr>
                <p:cNvSpPr/>
                <p:nvPr/>
              </p:nvSpPr>
              <p:spPr>
                <a:xfrm>
                  <a:off x="2901703"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218281A-AE6A-7E49-89E3-7E4B995CCF4E}"/>
                    </a:ext>
                  </a:extLst>
                </p:cNvPr>
                <p:cNvSpPr/>
                <p:nvPr/>
              </p:nvSpPr>
              <p:spPr>
                <a:xfrm>
                  <a:off x="3220120"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2DBC899-3193-BE44-8C46-B718F090A5AF}"/>
                    </a:ext>
                  </a:extLst>
                </p:cNvPr>
                <p:cNvSpPr/>
                <p:nvPr/>
              </p:nvSpPr>
              <p:spPr>
                <a:xfrm>
                  <a:off x="3538537"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B78113A-0F9D-C84E-A746-542A21C81B86}"/>
                    </a:ext>
                  </a:extLst>
                </p:cNvPr>
                <p:cNvSpPr/>
                <p:nvPr/>
              </p:nvSpPr>
              <p:spPr>
                <a:xfrm>
                  <a:off x="3856954"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EF3C170-EE3F-D545-9A6F-D75F79494734}"/>
                    </a:ext>
                  </a:extLst>
                </p:cNvPr>
                <p:cNvSpPr/>
                <p:nvPr/>
              </p:nvSpPr>
              <p:spPr>
                <a:xfrm>
                  <a:off x="4175371"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5646A5D-C147-6F48-A41C-5ABA33B7B5F1}"/>
                    </a:ext>
                  </a:extLst>
                </p:cNvPr>
                <p:cNvSpPr/>
                <p:nvPr/>
              </p:nvSpPr>
              <p:spPr>
                <a:xfrm>
                  <a:off x="4493788"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8B562E3-FA40-784E-A1BE-F1DAA044E01B}"/>
                    </a:ext>
                  </a:extLst>
                </p:cNvPr>
                <p:cNvSpPr/>
                <p:nvPr/>
              </p:nvSpPr>
              <p:spPr>
                <a:xfrm>
                  <a:off x="4812205"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FF621E7-57D1-3046-A9F4-5E2275E3AAFF}"/>
                    </a:ext>
                  </a:extLst>
                </p:cNvPr>
                <p:cNvSpPr/>
                <p:nvPr/>
              </p:nvSpPr>
              <p:spPr>
                <a:xfrm>
                  <a:off x="245149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62CD2A6-34B6-0844-8A69-4108740FC77E}"/>
                    </a:ext>
                  </a:extLst>
                </p:cNvPr>
                <p:cNvSpPr/>
                <p:nvPr/>
              </p:nvSpPr>
              <p:spPr>
                <a:xfrm>
                  <a:off x="2787797" y="2616629"/>
                  <a:ext cx="342506"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5F767EC-4FCE-384E-848A-D0AA7825B96C}"/>
                    </a:ext>
                  </a:extLst>
                </p:cNvPr>
                <p:cNvSpPr/>
                <p:nvPr/>
              </p:nvSpPr>
              <p:spPr>
                <a:xfrm>
                  <a:off x="323800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8F7F404-36CC-594E-9A99-5E1A7947B56A}"/>
                    </a:ext>
                  </a:extLst>
                </p:cNvPr>
                <p:cNvSpPr/>
                <p:nvPr/>
              </p:nvSpPr>
              <p:spPr>
                <a:xfrm>
                  <a:off x="3555514"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41228E7-42CC-AE45-8EAD-2046D342B58B}"/>
                    </a:ext>
                  </a:extLst>
                </p:cNvPr>
                <p:cNvSpPr/>
                <p:nvPr/>
              </p:nvSpPr>
              <p:spPr>
                <a:xfrm>
                  <a:off x="3865590"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E02FF85-BCC7-0C44-9C53-2FA15AA4EE40}"/>
                    </a:ext>
                  </a:extLst>
                </p:cNvPr>
                <p:cNvSpPr/>
                <p:nvPr/>
              </p:nvSpPr>
              <p:spPr>
                <a:xfrm>
                  <a:off x="4184816" y="2616629"/>
                  <a:ext cx="525469"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F706E3A-1589-7A44-BFD1-8ADE4AE62CA2}"/>
                    </a:ext>
                  </a:extLst>
                </p:cNvPr>
                <p:cNvSpPr/>
                <p:nvPr/>
              </p:nvSpPr>
              <p:spPr>
                <a:xfrm>
                  <a:off x="4815976"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8BFF388-08D2-274C-87BB-EEE72D0F25FD}"/>
                    </a:ext>
                  </a:extLst>
                </p:cNvPr>
                <p:cNvSpPr/>
                <p:nvPr/>
              </p:nvSpPr>
              <p:spPr>
                <a:xfrm>
                  <a:off x="5212063" y="2616628"/>
                  <a:ext cx="576072" cy="1040971"/>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D75FF6D4-092A-8E4A-AB20-BAA799B2AD37}"/>
                  </a:ext>
                </a:extLst>
              </p:cNvPr>
              <p:cNvGrpSpPr/>
              <p:nvPr/>
            </p:nvGrpSpPr>
            <p:grpSpPr>
              <a:xfrm>
                <a:off x="2810935" y="2111215"/>
                <a:ext cx="731520" cy="295041"/>
                <a:chOff x="9699621" y="3380438"/>
                <a:chExt cx="731520" cy="295041"/>
              </a:xfrm>
            </p:grpSpPr>
            <p:sp>
              <p:nvSpPr>
                <p:cNvPr id="95" name="Cube 94">
                  <a:extLst>
                    <a:ext uri="{FF2B5EF4-FFF2-40B4-BE49-F238E27FC236}">
                      <a16:creationId xmlns:a16="http://schemas.microsoft.com/office/drawing/2014/main" id="{F283B49D-E0FE-F84B-9EDE-F04B39AFD9FE}"/>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7004B125-E719-2A45-8FCA-EFDBB82684F3}"/>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2FADFE33-A1C6-8146-877D-104D87B8E70F}"/>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ube 97">
                  <a:extLst>
                    <a:ext uri="{FF2B5EF4-FFF2-40B4-BE49-F238E27FC236}">
                      <a16:creationId xmlns:a16="http://schemas.microsoft.com/office/drawing/2014/main" id="{56694E68-2AAB-C443-A154-4DA424DF9515}"/>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ube 98">
                  <a:extLst>
                    <a:ext uri="{FF2B5EF4-FFF2-40B4-BE49-F238E27FC236}">
                      <a16:creationId xmlns:a16="http://schemas.microsoft.com/office/drawing/2014/main" id="{DCEA826C-25AA-F54A-A600-FA6DE5E4B3CA}"/>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ube 99">
                  <a:extLst>
                    <a:ext uri="{FF2B5EF4-FFF2-40B4-BE49-F238E27FC236}">
                      <a16:creationId xmlns:a16="http://schemas.microsoft.com/office/drawing/2014/main" id="{3A6980D0-562E-B64B-A8D7-95D701D0A117}"/>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ube 100">
                  <a:extLst>
                    <a:ext uri="{FF2B5EF4-FFF2-40B4-BE49-F238E27FC236}">
                      <a16:creationId xmlns:a16="http://schemas.microsoft.com/office/drawing/2014/main" id="{E8A4ABDF-DAF9-DA46-AB23-64E5EDD0069A}"/>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ube 101">
                  <a:extLst>
                    <a:ext uri="{FF2B5EF4-FFF2-40B4-BE49-F238E27FC236}">
                      <a16:creationId xmlns:a16="http://schemas.microsoft.com/office/drawing/2014/main" id="{56DBBD26-9115-0349-A4C8-07557E6BF3BE}"/>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30" name="Group 129">
            <a:extLst>
              <a:ext uri="{FF2B5EF4-FFF2-40B4-BE49-F238E27FC236}">
                <a16:creationId xmlns:a16="http://schemas.microsoft.com/office/drawing/2014/main" id="{C2B9F857-06A8-A64F-B8A3-243EDD6CDA59}"/>
              </a:ext>
            </a:extLst>
          </p:cNvPr>
          <p:cNvGrpSpPr/>
          <p:nvPr/>
        </p:nvGrpSpPr>
        <p:grpSpPr>
          <a:xfrm>
            <a:off x="890187" y="4293157"/>
            <a:ext cx="5376254" cy="2282083"/>
            <a:chOff x="137470" y="4293157"/>
            <a:chExt cx="5376254" cy="2282083"/>
          </a:xfrm>
        </p:grpSpPr>
        <p:grpSp>
          <p:nvGrpSpPr>
            <p:cNvPr id="131" name="Group 130">
              <a:extLst>
                <a:ext uri="{FF2B5EF4-FFF2-40B4-BE49-F238E27FC236}">
                  <a16:creationId xmlns:a16="http://schemas.microsoft.com/office/drawing/2014/main" id="{C9514D7B-8148-2449-BB24-B1ECFF3DDD41}"/>
                </a:ext>
              </a:extLst>
            </p:cNvPr>
            <p:cNvGrpSpPr/>
            <p:nvPr/>
          </p:nvGrpSpPr>
          <p:grpSpPr>
            <a:xfrm>
              <a:off x="3385612" y="4293157"/>
              <a:ext cx="2128112" cy="1154796"/>
              <a:chOff x="3689708" y="4293157"/>
              <a:chExt cx="2128112" cy="1154796"/>
            </a:xfrm>
          </p:grpSpPr>
          <p:sp>
            <p:nvSpPr>
              <p:cNvPr id="135" name="Right Arrow 134">
                <a:extLst>
                  <a:ext uri="{FF2B5EF4-FFF2-40B4-BE49-F238E27FC236}">
                    <a16:creationId xmlns:a16="http://schemas.microsoft.com/office/drawing/2014/main" id="{38D7576E-D3B1-6144-9107-ABC91796EABA}"/>
                  </a:ext>
                </a:extLst>
              </p:cNvPr>
              <p:cNvSpPr/>
              <p:nvPr/>
            </p:nvSpPr>
            <p:spPr>
              <a:xfrm flipH="1">
                <a:off x="3689708" y="5212067"/>
                <a:ext cx="2128112" cy="235886"/>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Cloud Callout 135">
                <a:extLst>
                  <a:ext uri="{FF2B5EF4-FFF2-40B4-BE49-F238E27FC236}">
                    <a16:creationId xmlns:a16="http://schemas.microsoft.com/office/drawing/2014/main" id="{34220A83-83AE-3646-9106-F32880A40CF0}"/>
                  </a:ext>
                </a:extLst>
              </p:cNvPr>
              <p:cNvSpPr/>
              <p:nvPr/>
            </p:nvSpPr>
            <p:spPr>
              <a:xfrm>
                <a:off x="4583320" y="4293157"/>
                <a:ext cx="914400" cy="612648"/>
              </a:xfrm>
              <a:prstGeom prst="cloudCallout">
                <a:avLst>
                  <a:gd name="adj1" fmla="val -33876"/>
                  <a:gd name="adj2" fmla="val 884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2060"/>
                    </a:solidFill>
                  </a:rPr>
                  <a:t>?</a:t>
                </a:r>
              </a:p>
            </p:txBody>
          </p:sp>
        </p:grpSp>
        <p:grpSp>
          <p:nvGrpSpPr>
            <p:cNvPr id="132" name="Group 131">
              <a:extLst>
                <a:ext uri="{FF2B5EF4-FFF2-40B4-BE49-F238E27FC236}">
                  <a16:creationId xmlns:a16="http://schemas.microsoft.com/office/drawing/2014/main" id="{72153669-47FD-8D4E-AAD5-1F84F0747E64}"/>
                </a:ext>
              </a:extLst>
            </p:cNvPr>
            <p:cNvGrpSpPr/>
            <p:nvPr/>
          </p:nvGrpSpPr>
          <p:grpSpPr>
            <a:xfrm>
              <a:off x="137470" y="4390026"/>
              <a:ext cx="2294370" cy="2185214"/>
              <a:chOff x="465875" y="4390026"/>
              <a:chExt cx="2294370" cy="2185214"/>
            </a:xfrm>
          </p:grpSpPr>
          <p:sp>
            <p:nvSpPr>
              <p:cNvPr id="133" name="TextBox 132">
                <a:extLst>
                  <a:ext uri="{FF2B5EF4-FFF2-40B4-BE49-F238E27FC236}">
                    <a16:creationId xmlns:a16="http://schemas.microsoft.com/office/drawing/2014/main" id="{C77F6A39-4BA3-6548-95F8-E9C70E83B0AD}"/>
                  </a:ext>
                </a:extLst>
              </p:cNvPr>
              <p:cNvSpPr txBox="1"/>
              <p:nvPr/>
            </p:nvSpPr>
            <p:spPr>
              <a:xfrm>
                <a:off x="465875" y="4390026"/>
                <a:ext cx="2294370" cy="1815882"/>
              </a:xfrm>
              <a:prstGeom prst="rect">
                <a:avLst/>
              </a:prstGeom>
              <a:noFill/>
            </p:spPr>
            <p:txBody>
              <a:bodyPr wrap="square" rtlCol="0">
                <a:spAutoFit/>
              </a:bodyPr>
              <a:lstStyle/>
              <a:p>
                <a:r>
                  <a:rPr lang="en-US" sz="1000" dirty="0"/>
                  <a:t>I’m planning to </a:t>
                </a:r>
                <a:r>
                  <a:rPr lang="en-US" sz="1000" dirty="0">
                    <a:solidFill>
                      <a:srgbClr val="F4AAE1"/>
                    </a:solidFill>
                  </a:rPr>
                  <a:t>[follow this plan]</a:t>
                </a:r>
                <a:r>
                  <a:rPr lang="en-US" sz="1000" dirty="0"/>
                  <a:t>. It is expected to </a:t>
                </a:r>
                <a:r>
                  <a:rPr lang="en-US" sz="1000" dirty="0">
                    <a:solidFill>
                      <a:schemeClr val="accent6"/>
                    </a:solidFill>
                  </a:rPr>
                  <a:t>[have these QA values]</a:t>
                </a:r>
                <a:r>
                  <a:rPr lang="en-US" sz="1000" dirty="0"/>
                  <a:t>.</a:t>
                </a:r>
              </a:p>
              <a:p>
                <a:endParaRPr lang="en-US" sz="1000" dirty="0"/>
              </a:p>
              <a:p>
                <a:r>
                  <a:rPr lang="en-US" sz="1000" dirty="0"/>
                  <a:t>I could </a:t>
                </a:r>
                <a:r>
                  <a:rPr lang="en-US" sz="1000" dirty="0">
                    <a:solidFill>
                      <a:schemeClr val="accent5"/>
                    </a:solidFill>
                  </a:rPr>
                  <a:t>[improve these QAs by these amounts]</a:t>
                </a:r>
                <a:r>
                  <a:rPr lang="en-US" sz="1000" dirty="0"/>
                  <a:t>, by </a:t>
                </a:r>
                <a:r>
                  <a:rPr lang="en-US" sz="1000" dirty="0">
                    <a:solidFill>
                      <a:srgbClr val="7030A0"/>
                    </a:solidFill>
                  </a:rPr>
                  <a:t>[carrying out this alternative plan] </a:t>
                </a:r>
                <a:r>
                  <a:rPr lang="en-US" sz="1000" dirty="0"/>
                  <a:t>instead. However, this</a:t>
                </a:r>
              </a:p>
              <a:p>
                <a:r>
                  <a:rPr lang="en-US" sz="1000" dirty="0"/>
                  <a:t>would </a:t>
                </a:r>
                <a:r>
                  <a:rPr lang="en-US" sz="1000" dirty="0">
                    <a:solidFill>
                      <a:schemeClr val="accent2"/>
                    </a:solidFill>
                  </a:rPr>
                  <a:t>[worsen these other QAs by these amounts]</a:t>
                </a:r>
                <a:r>
                  <a:rPr lang="en-US" sz="1000" dirty="0"/>
                  <a:t>. I decided not to do that because </a:t>
                </a:r>
                <a:r>
                  <a:rPr lang="en-US" sz="1000" dirty="0">
                    <a:solidFill>
                      <a:schemeClr val="accent5"/>
                    </a:solidFill>
                  </a:rPr>
                  <a:t>[the improvement in these QAs]</a:t>
                </a:r>
                <a:r>
                  <a:rPr lang="en-US" sz="1000" dirty="0"/>
                  <a:t> is not worth </a:t>
                </a:r>
                <a:r>
                  <a:rPr lang="en-US" sz="1000" dirty="0">
                    <a:solidFill>
                      <a:schemeClr val="accent2"/>
                    </a:solidFill>
                  </a:rPr>
                  <a:t>[the deterioration in these other QAs]</a:t>
                </a:r>
                <a:r>
                  <a:rPr lang="en-US" sz="1050" dirty="0"/>
                  <a:t>.</a:t>
                </a:r>
                <a:endParaRPr lang="en-US" sz="1000" dirty="0"/>
              </a:p>
            </p:txBody>
          </p:sp>
          <p:sp>
            <p:nvSpPr>
              <p:cNvPr id="134" name="TextBox 133">
                <a:extLst>
                  <a:ext uri="{FF2B5EF4-FFF2-40B4-BE49-F238E27FC236}">
                    <a16:creationId xmlns:a16="http://schemas.microsoft.com/office/drawing/2014/main" id="{E16E1CFE-67F6-AA40-8D22-DB45D24F5396}"/>
                  </a:ext>
                </a:extLst>
              </p:cNvPr>
              <p:cNvSpPr txBox="1"/>
              <p:nvPr/>
            </p:nvSpPr>
            <p:spPr>
              <a:xfrm>
                <a:off x="1095650" y="6205908"/>
                <a:ext cx="1285416" cy="369332"/>
              </a:xfrm>
              <a:prstGeom prst="rect">
                <a:avLst/>
              </a:prstGeom>
              <a:noFill/>
            </p:spPr>
            <p:txBody>
              <a:bodyPr wrap="none" rtlCol="0">
                <a:spAutoFit/>
              </a:bodyPr>
              <a:lstStyle/>
              <a:p>
                <a:pPr algn="ctr"/>
                <a:r>
                  <a:rPr lang="en-US" dirty="0"/>
                  <a:t>Explanation</a:t>
                </a:r>
              </a:p>
            </p:txBody>
          </p:sp>
        </p:grpSp>
      </p:grpSp>
      <p:sp>
        <p:nvSpPr>
          <p:cNvPr id="3" name="Slide Number Placeholder 2">
            <a:extLst>
              <a:ext uri="{FF2B5EF4-FFF2-40B4-BE49-F238E27FC236}">
                <a16:creationId xmlns:a16="http://schemas.microsoft.com/office/drawing/2014/main" id="{6DAA9489-084C-CE4B-B278-96D0468AA03D}"/>
              </a:ext>
            </a:extLst>
          </p:cNvPr>
          <p:cNvSpPr>
            <a:spLocks noGrp="1"/>
          </p:cNvSpPr>
          <p:nvPr>
            <p:ph type="sldNum" sz="quarter" idx="12"/>
          </p:nvPr>
        </p:nvSpPr>
        <p:spPr/>
        <p:txBody>
          <a:bodyPr/>
          <a:lstStyle/>
          <a:p>
            <a:fld id="{A22F3049-4D5D-CD49-9C0B-231D69548CC5}" type="slidenum">
              <a:rPr lang="en-US" smtClean="0"/>
              <a:t>5</a:t>
            </a:fld>
            <a:endParaRPr lang="en-US"/>
          </a:p>
        </p:txBody>
      </p:sp>
    </p:spTree>
    <p:custDataLst>
      <p:tags r:id="rId1"/>
    </p:custDataLst>
    <p:extLst>
      <p:ext uri="{BB962C8B-B14F-4D97-AF65-F5344CB8AC3E}">
        <p14:creationId xmlns:p14="http://schemas.microsoft.com/office/powerpoint/2010/main" val="892654145"/>
      </p:ext>
    </p:extLst>
  </p:cSld>
  <p:clrMapOvr>
    <a:masterClrMapping/>
  </p:clrMapOvr>
  <mc:AlternateContent xmlns:mc="http://schemas.openxmlformats.org/markup-compatibility/2006" xmlns:p14="http://schemas.microsoft.com/office/powerpoint/2010/main">
    <mc:Choice Requires="p14">
      <p:transition spd="slow" p14:dur="2000" advTm="20070"/>
    </mc:Choice>
    <mc:Fallback xmlns="">
      <p:transition spd="slow" advTm="200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2E9E-92A6-C24E-9EA9-5828F8F03245}"/>
              </a:ext>
            </a:extLst>
          </p:cNvPr>
          <p:cNvSpPr>
            <a:spLocks noGrp="1"/>
          </p:cNvSpPr>
          <p:nvPr>
            <p:ph type="title"/>
          </p:nvPr>
        </p:nvSpPr>
        <p:spPr/>
        <p:txBody>
          <a:bodyPr/>
          <a:lstStyle/>
          <a:p>
            <a:r>
              <a:rPr lang="en-US" dirty="0"/>
              <a:t>Explainable Planning Approach: Overview</a:t>
            </a:r>
          </a:p>
        </p:txBody>
      </p:sp>
      <p:grpSp>
        <p:nvGrpSpPr>
          <p:cNvPr id="4" name="Group 3">
            <a:extLst>
              <a:ext uri="{FF2B5EF4-FFF2-40B4-BE49-F238E27FC236}">
                <a16:creationId xmlns:a16="http://schemas.microsoft.com/office/drawing/2014/main" id="{1127A347-E8A5-514B-BF45-5F419412E9BA}"/>
              </a:ext>
            </a:extLst>
          </p:cNvPr>
          <p:cNvGrpSpPr/>
          <p:nvPr/>
        </p:nvGrpSpPr>
        <p:grpSpPr>
          <a:xfrm>
            <a:off x="9125003" y="1627284"/>
            <a:ext cx="2230328" cy="1324113"/>
            <a:chOff x="6803600" y="2058891"/>
            <a:chExt cx="2973769" cy="1765485"/>
          </a:xfrm>
        </p:grpSpPr>
        <p:pic>
          <p:nvPicPr>
            <p:cNvPr id="5" name="Picture 4">
              <a:extLst>
                <a:ext uri="{FF2B5EF4-FFF2-40B4-BE49-F238E27FC236}">
                  <a16:creationId xmlns:a16="http://schemas.microsoft.com/office/drawing/2014/main" id="{4E5A5442-38B4-DA48-AC93-81CF1887D494}"/>
                </a:ext>
              </a:extLst>
            </p:cNvPr>
            <p:cNvPicPr>
              <a:picLocks noChangeAspect="1"/>
            </p:cNvPicPr>
            <p:nvPr/>
          </p:nvPicPr>
          <p:blipFill rotWithShape="1">
            <a:blip r:embed="rId3"/>
            <a:srcRect l="48575" t="15178" r="15494" b="50091"/>
            <a:stretch/>
          </p:blipFill>
          <p:spPr>
            <a:xfrm>
              <a:off x="6803600" y="2058891"/>
              <a:ext cx="1736393" cy="813408"/>
            </a:xfrm>
            <a:prstGeom prst="rect">
              <a:avLst/>
            </a:prstGeom>
          </p:spPr>
        </p:pic>
        <p:pic>
          <p:nvPicPr>
            <p:cNvPr id="6" name="Picture 5">
              <a:extLst>
                <a:ext uri="{FF2B5EF4-FFF2-40B4-BE49-F238E27FC236}">
                  <a16:creationId xmlns:a16="http://schemas.microsoft.com/office/drawing/2014/main" id="{59D76D19-E641-4F4D-966E-9ACD7BFD752A}"/>
                </a:ext>
              </a:extLst>
            </p:cNvPr>
            <p:cNvPicPr>
              <a:picLocks noChangeAspect="1"/>
            </p:cNvPicPr>
            <p:nvPr/>
          </p:nvPicPr>
          <p:blipFill>
            <a:blip r:embed="rId4"/>
            <a:stretch>
              <a:fillRect/>
            </a:stretch>
          </p:blipFill>
          <p:spPr>
            <a:xfrm>
              <a:off x="8588295" y="2058891"/>
              <a:ext cx="1189074" cy="852541"/>
            </a:xfrm>
            <a:prstGeom prst="rect">
              <a:avLst/>
            </a:prstGeom>
          </p:spPr>
        </p:pic>
        <p:sp>
          <p:nvSpPr>
            <p:cNvPr id="7" name="TextBox 6">
              <a:extLst>
                <a:ext uri="{FF2B5EF4-FFF2-40B4-BE49-F238E27FC236}">
                  <a16:creationId xmlns:a16="http://schemas.microsoft.com/office/drawing/2014/main" id="{E7112C57-7123-5A45-90F6-9A93A205C2BC}"/>
                </a:ext>
              </a:extLst>
            </p:cNvPr>
            <p:cNvSpPr txBox="1"/>
            <p:nvPr/>
          </p:nvSpPr>
          <p:spPr>
            <a:xfrm>
              <a:off x="7557969" y="2962601"/>
              <a:ext cx="2155289" cy="861775"/>
            </a:xfrm>
            <a:prstGeom prst="rect">
              <a:avLst/>
            </a:prstGeom>
            <a:noFill/>
          </p:spPr>
          <p:txBody>
            <a:bodyPr wrap="none" rtlCol="0">
              <a:spAutoFit/>
            </a:bodyPr>
            <a:lstStyle/>
            <a:p>
              <a:pPr algn="ctr"/>
              <a:r>
                <a:rPr lang="en-US" dirty="0"/>
                <a:t>MDP Problem</a:t>
              </a:r>
              <a:br>
                <a:rPr lang="en-US" dirty="0"/>
              </a:br>
              <a:r>
                <a:rPr lang="en-US" dirty="0"/>
                <a:t>Representation</a:t>
              </a:r>
            </a:p>
          </p:txBody>
        </p:sp>
      </p:grpSp>
      <p:grpSp>
        <p:nvGrpSpPr>
          <p:cNvPr id="8" name="Group 7">
            <a:extLst>
              <a:ext uri="{FF2B5EF4-FFF2-40B4-BE49-F238E27FC236}">
                <a16:creationId xmlns:a16="http://schemas.microsoft.com/office/drawing/2014/main" id="{7B939FE4-3FA0-9240-BE33-FBD6F4AE17B0}"/>
              </a:ext>
            </a:extLst>
          </p:cNvPr>
          <p:cNvGrpSpPr/>
          <p:nvPr/>
        </p:nvGrpSpPr>
        <p:grpSpPr>
          <a:xfrm>
            <a:off x="10429505" y="3909361"/>
            <a:ext cx="906017" cy="1059452"/>
            <a:chOff x="7027383" y="3933341"/>
            <a:chExt cx="906017" cy="1059452"/>
          </a:xfrm>
        </p:grpSpPr>
        <p:pic>
          <p:nvPicPr>
            <p:cNvPr id="9" name="Picture 8">
              <a:extLst>
                <a:ext uri="{FF2B5EF4-FFF2-40B4-BE49-F238E27FC236}">
                  <a16:creationId xmlns:a16="http://schemas.microsoft.com/office/drawing/2014/main" id="{8B22199B-DFED-FE45-8FF3-37E8F52AABFA}"/>
                </a:ext>
              </a:extLst>
            </p:cNvPr>
            <p:cNvPicPr>
              <a:picLocks noChangeAspect="1"/>
            </p:cNvPicPr>
            <p:nvPr/>
          </p:nvPicPr>
          <p:blipFill>
            <a:blip r:embed="rId5"/>
            <a:stretch>
              <a:fillRect/>
            </a:stretch>
          </p:blipFill>
          <p:spPr>
            <a:xfrm>
              <a:off x="7135331" y="3933341"/>
              <a:ext cx="690120" cy="690120"/>
            </a:xfrm>
            <a:prstGeom prst="rect">
              <a:avLst/>
            </a:prstGeom>
          </p:spPr>
        </p:pic>
        <p:sp>
          <p:nvSpPr>
            <p:cNvPr id="10" name="TextBox 9">
              <a:extLst>
                <a:ext uri="{FF2B5EF4-FFF2-40B4-BE49-F238E27FC236}">
                  <a16:creationId xmlns:a16="http://schemas.microsoft.com/office/drawing/2014/main" id="{066FF05D-7C7C-604A-9089-8050E8A776A4}"/>
                </a:ext>
              </a:extLst>
            </p:cNvPr>
            <p:cNvSpPr txBox="1"/>
            <p:nvPr/>
          </p:nvSpPr>
          <p:spPr>
            <a:xfrm>
              <a:off x="7027383" y="4623461"/>
              <a:ext cx="906017" cy="369332"/>
            </a:xfrm>
            <a:prstGeom prst="rect">
              <a:avLst/>
            </a:prstGeom>
            <a:noFill/>
          </p:spPr>
          <p:txBody>
            <a:bodyPr wrap="none" rtlCol="0">
              <a:spAutoFit/>
            </a:bodyPr>
            <a:lstStyle/>
            <a:p>
              <a:pPr algn="ctr"/>
              <a:r>
                <a:rPr lang="en-US" dirty="0"/>
                <a:t>Planner</a:t>
              </a:r>
            </a:p>
          </p:txBody>
        </p:sp>
      </p:grpSp>
      <p:grpSp>
        <p:nvGrpSpPr>
          <p:cNvPr id="14" name="Group 13">
            <a:extLst>
              <a:ext uri="{FF2B5EF4-FFF2-40B4-BE49-F238E27FC236}">
                <a16:creationId xmlns:a16="http://schemas.microsoft.com/office/drawing/2014/main" id="{D6E77CE4-4A1A-A54C-A4DD-95797C3CDE57}"/>
              </a:ext>
            </a:extLst>
          </p:cNvPr>
          <p:cNvGrpSpPr/>
          <p:nvPr/>
        </p:nvGrpSpPr>
        <p:grpSpPr>
          <a:xfrm>
            <a:off x="10408672" y="2997308"/>
            <a:ext cx="575636" cy="749746"/>
            <a:chOff x="7234985" y="2997308"/>
            <a:chExt cx="575636" cy="749746"/>
          </a:xfrm>
        </p:grpSpPr>
        <p:sp>
          <p:nvSpPr>
            <p:cNvPr id="15" name="Right Arrow 14">
              <a:extLst>
                <a:ext uri="{FF2B5EF4-FFF2-40B4-BE49-F238E27FC236}">
                  <a16:creationId xmlns:a16="http://schemas.microsoft.com/office/drawing/2014/main" id="{A50D19E7-70A7-E44E-951C-D8C0CA6014DB}"/>
                </a:ext>
              </a:extLst>
            </p:cNvPr>
            <p:cNvSpPr/>
            <p:nvPr/>
          </p:nvSpPr>
          <p:spPr>
            <a:xfrm rot="5400000">
              <a:off x="7345330" y="3281764"/>
              <a:ext cx="726995" cy="203586"/>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3D4EF758-743D-864F-9E24-3B0F7CB16C6A}"/>
                </a:ext>
              </a:extLst>
            </p:cNvPr>
            <p:cNvSpPr txBox="1"/>
            <p:nvPr/>
          </p:nvSpPr>
          <p:spPr>
            <a:xfrm rot="16200000">
              <a:off x="7046399" y="3185894"/>
              <a:ext cx="746504" cy="369332"/>
            </a:xfrm>
            <a:prstGeom prst="rect">
              <a:avLst/>
            </a:prstGeom>
            <a:noFill/>
          </p:spPr>
          <p:txBody>
            <a:bodyPr wrap="square" rtlCol="0">
              <a:spAutoFit/>
            </a:bodyPr>
            <a:lstStyle/>
            <a:p>
              <a:pPr algn="ctr"/>
              <a:r>
                <a:rPr lang="en-US" i="1" dirty="0">
                  <a:solidFill>
                    <a:srgbClr val="7030A0"/>
                  </a:solidFill>
                </a:rPr>
                <a:t>input</a:t>
              </a:r>
            </a:p>
          </p:txBody>
        </p:sp>
      </p:grpSp>
      <p:grpSp>
        <p:nvGrpSpPr>
          <p:cNvPr id="17" name="Group 16">
            <a:extLst>
              <a:ext uri="{FF2B5EF4-FFF2-40B4-BE49-F238E27FC236}">
                <a16:creationId xmlns:a16="http://schemas.microsoft.com/office/drawing/2014/main" id="{C2E435F1-3955-F041-9F23-EFB9E8EB8609}"/>
              </a:ext>
            </a:extLst>
          </p:cNvPr>
          <p:cNvGrpSpPr/>
          <p:nvPr/>
        </p:nvGrpSpPr>
        <p:grpSpPr>
          <a:xfrm>
            <a:off x="10370619" y="5117464"/>
            <a:ext cx="987154" cy="946381"/>
            <a:chOff x="7196932" y="5117464"/>
            <a:chExt cx="987154" cy="946381"/>
          </a:xfrm>
        </p:grpSpPr>
        <p:sp>
          <p:nvSpPr>
            <p:cNvPr id="18" name="Bent Arrow 17">
              <a:extLst>
                <a:ext uri="{FF2B5EF4-FFF2-40B4-BE49-F238E27FC236}">
                  <a16:creationId xmlns:a16="http://schemas.microsoft.com/office/drawing/2014/main" id="{528DCA2C-11EA-C24C-9844-D535F104B16C}"/>
                </a:ext>
              </a:extLst>
            </p:cNvPr>
            <p:cNvSpPr/>
            <p:nvPr/>
          </p:nvSpPr>
          <p:spPr>
            <a:xfrm rot="10800000">
              <a:off x="7196932" y="5117464"/>
              <a:ext cx="613689" cy="619966"/>
            </a:xfrm>
            <a:prstGeom prst="bentArrow">
              <a:avLst>
                <a:gd name="adj1" fmla="val 20885"/>
                <a:gd name="adj2" fmla="val 15840"/>
                <a:gd name="adj3" fmla="val 25000"/>
                <a:gd name="adj4" fmla="val 4375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933B874-06BE-F844-8594-6B5F7BAB81A1}"/>
                </a:ext>
              </a:extLst>
            </p:cNvPr>
            <p:cNvSpPr txBox="1"/>
            <p:nvPr/>
          </p:nvSpPr>
          <p:spPr>
            <a:xfrm>
              <a:off x="7371043" y="5694513"/>
              <a:ext cx="813043" cy="369332"/>
            </a:xfrm>
            <a:prstGeom prst="rect">
              <a:avLst/>
            </a:prstGeom>
            <a:noFill/>
          </p:spPr>
          <p:txBody>
            <a:bodyPr wrap="none" rtlCol="0">
              <a:spAutoFit/>
            </a:bodyPr>
            <a:lstStyle/>
            <a:p>
              <a:r>
                <a:rPr lang="en-US" i="1" dirty="0">
                  <a:solidFill>
                    <a:srgbClr val="7030A0"/>
                  </a:solidFill>
                </a:rPr>
                <a:t>output</a:t>
              </a:r>
            </a:p>
          </p:txBody>
        </p:sp>
      </p:grpSp>
      <p:grpSp>
        <p:nvGrpSpPr>
          <p:cNvPr id="139" name="Group 138">
            <a:extLst>
              <a:ext uri="{FF2B5EF4-FFF2-40B4-BE49-F238E27FC236}">
                <a16:creationId xmlns:a16="http://schemas.microsoft.com/office/drawing/2014/main" id="{E41757A3-762B-C146-8400-0B4E254478BE}"/>
              </a:ext>
            </a:extLst>
          </p:cNvPr>
          <p:cNvGrpSpPr/>
          <p:nvPr/>
        </p:nvGrpSpPr>
        <p:grpSpPr>
          <a:xfrm>
            <a:off x="820003" y="1631825"/>
            <a:ext cx="3689522" cy="2399612"/>
            <a:chOff x="67286" y="1631825"/>
            <a:chExt cx="3689522" cy="2399612"/>
          </a:xfrm>
        </p:grpSpPr>
        <p:grpSp>
          <p:nvGrpSpPr>
            <p:cNvPr id="20" name="Group 19">
              <a:extLst>
                <a:ext uri="{FF2B5EF4-FFF2-40B4-BE49-F238E27FC236}">
                  <a16:creationId xmlns:a16="http://schemas.microsoft.com/office/drawing/2014/main" id="{B0BCD5B6-5182-504E-8CEC-389106AA244F}"/>
                </a:ext>
              </a:extLst>
            </p:cNvPr>
            <p:cNvGrpSpPr/>
            <p:nvPr/>
          </p:nvGrpSpPr>
          <p:grpSpPr>
            <a:xfrm>
              <a:off x="67286" y="1631825"/>
              <a:ext cx="3689522" cy="1905401"/>
              <a:chOff x="0" y="1703362"/>
              <a:chExt cx="7401479" cy="3822387"/>
            </a:xfrm>
          </p:grpSpPr>
          <p:pic>
            <p:nvPicPr>
              <p:cNvPr id="21" name="Picture 20">
                <a:extLst>
                  <a:ext uri="{FF2B5EF4-FFF2-40B4-BE49-F238E27FC236}">
                    <a16:creationId xmlns:a16="http://schemas.microsoft.com/office/drawing/2014/main" id="{A5A99788-9ECA-5B4D-98D6-518DC335C3C0}"/>
                  </a:ext>
                </a:extLst>
              </p:cNvPr>
              <p:cNvPicPr>
                <a:picLocks noChangeAspect="1"/>
              </p:cNvPicPr>
              <p:nvPr/>
            </p:nvPicPr>
            <p:blipFill rotWithShape="1">
              <a:blip r:embed="rId6"/>
              <a:srcRect t="8798" r="51455" b="56701"/>
              <a:stretch/>
            </p:blipFill>
            <p:spPr>
              <a:xfrm>
                <a:off x="0" y="1825625"/>
                <a:ext cx="6645135" cy="3657600"/>
              </a:xfrm>
              <a:prstGeom prst="rect">
                <a:avLst/>
              </a:prstGeom>
            </p:spPr>
          </p:pic>
          <p:grpSp>
            <p:nvGrpSpPr>
              <p:cNvPr id="22" name="Group 21">
                <a:extLst>
                  <a:ext uri="{FF2B5EF4-FFF2-40B4-BE49-F238E27FC236}">
                    <a16:creationId xmlns:a16="http://schemas.microsoft.com/office/drawing/2014/main" id="{6EAC2596-1D23-514E-8A92-255259B99200}"/>
                  </a:ext>
                </a:extLst>
              </p:cNvPr>
              <p:cNvGrpSpPr/>
              <p:nvPr/>
            </p:nvGrpSpPr>
            <p:grpSpPr>
              <a:xfrm>
                <a:off x="6179004" y="3971027"/>
                <a:ext cx="1222475" cy="477919"/>
                <a:chOff x="6179004" y="3971027"/>
                <a:chExt cx="1222475" cy="477919"/>
              </a:xfrm>
            </p:grpSpPr>
            <p:sp>
              <p:nvSpPr>
                <p:cNvPr id="80" name="5-Point Star 79">
                  <a:extLst>
                    <a:ext uri="{FF2B5EF4-FFF2-40B4-BE49-F238E27FC236}">
                      <a16:creationId xmlns:a16="http://schemas.microsoft.com/office/drawing/2014/main" id="{BF35E047-1909-5B43-A43C-C0661AE17041}"/>
                    </a:ext>
                  </a:extLst>
                </p:cNvPr>
                <p:cNvSpPr>
                  <a:spLocks noChangeAspect="1"/>
                </p:cNvSpPr>
                <p:nvPr/>
              </p:nvSpPr>
              <p:spPr>
                <a:xfrm>
                  <a:off x="6179004" y="3971027"/>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7B39B74-3DB6-9E43-AE91-3B9F7CE96FF5}"/>
                    </a:ext>
                  </a:extLst>
                </p:cNvPr>
                <p:cNvSpPr txBox="1"/>
                <p:nvPr/>
              </p:nvSpPr>
              <p:spPr>
                <a:xfrm>
                  <a:off x="6645135" y="4016748"/>
                  <a:ext cx="756344" cy="432198"/>
                </a:xfrm>
                <a:prstGeom prst="rect">
                  <a:avLst/>
                </a:prstGeom>
                <a:noFill/>
              </p:spPr>
              <p:txBody>
                <a:bodyPr wrap="none" rtlCol="0">
                  <a:spAutoFit/>
                </a:bodyPr>
                <a:lstStyle/>
                <a:p>
                  <a:r>
                    <a:rPr lang="en-US" sz="800" dirty="0"/>
                    <a:t>Goal</a:t>
                  </a:r>
                </a:p>
              </p:txBody>
            </p:sp>
          </p:grpSp>
          <p:grpSp>
            <p:nvGrpSpPr>
              <p:cNvPr id="23" name="Group 22">
                <a:extLst>
                  <a:ext uri="{FF2B5EF4-FFF2-40B4-BE49-F238E27FC236}">
                    <a16:creationId xmlns:a16="http://schemas.microsoft.com/office/drawing/2014/main" id="{A020EC7C-3717-954A-9C8A-126B03EA1A71}"/>
                  </a:ext>
                </a:extLst>
              </p:cNvPr>
              <p:cNvGrpSpPr/>
              <p:nvPr/>
            </p:nvGrpSpPr>
            <p:grpSpPr>
              <a:xfrm>
                <a:off x="133213" y="3696707"/>
                <a:ext cx="1196313" cy="784703"/>
                <a:chOff x="133213" y="1871082"/>
                <a:chExt cx="1196313" cy="784703"/>
              </a:xfrm>
            </p:grpSpPr>
            <p:pic>
              <p:nvPicPr>
                <p:cNvPr id="78" name="Picture 77">
                  <a:extLst>
                    <a:ext uri="{FF2B5EF4-FFF2-40B4-BE49-F238E27FC236}">
                      <a16:creationId xmlns:a16="http://schemas.microsoft.com/office/drawing/2014/main" id="{9F144720-92A2-FF4B-BBBE-1A9516BCA967}"/>
                    </a:ext>
                  </a:extLst>
                </p:cNvPr>
                <p:cNvPicPr>
                  <a:picLocks noChangeAspect="1"/>
                </p:cNvPicPr>
                <p:nvPr/>
              </p:nvPicPr>
              <p:blipFill rotWithShape="1">
                <a:blip r:embed="rId7"/>
                <a:srcRect l="26302" t="1905" r="24095"/>
                <a:stretch/>
              </p:blipFill>
              <p:spPr>
                <a:xfrm>
                  <a:off x="133213" y="1871082"/>
                  <a:ext cx="431549" cy="640080"/>
                </a:xfrm>
                <a:prstGeom prst="rect">
                  <a:avLst/>
                </a:prstGeom>
              </p:spPr>
            </p:pic>
            <p:sp>
              <p:nvSpPr>
                <p:cNvPr id="79" name="TextBox 78">
                  <a:extLst>
                    <a:ext uri="{FF2B5EF4-FFF2-40B4-BE49-F238E27FC236}">
                      <a16:creationId xmlns:a16="http://schemas.microsoft.com/office/drawing/2014/main" id="{8D310FB6-CB59-4D4C-9DD5-1384109BBD20}"/>
                    </a:ext>
                  </a:extLst>
                </p:cNvPr>
                <p:cNvSpPr txBox="1"/>
                <p:nvPr/>
              </p:nvSpPr>
              <p:spPr>
                <a:xfrm>
                  <a:off x="560318" y="2223588"/>
                  <a:ext cx="769208" cy="432197"/>
                </a:xfrm>
                <a:prstGeom prst="rect">
                  <a:avLst/>
                </a:prstGeom>
                <a:noFill/>
              </p:spPr>
              <p:txBody>
                <a:bodyPr wrap="none" rtlCol="0">
                  <a:spAutoFit/>
                </a:bodyPr>
                <a:lstStyle/>
                <a:p>
                  <a:r>
                    <a:rPr lang="en-US" sz="800" dirty="0"/>
                    <a:t>Start</a:t>
                  </a:r>
                </a:p>
              </p:txBody>
            </p:sp>
          </p:grpSp>
          <p:grpSp>
            <p:nvGrpSpPr>
              <p:cNvPr id="24" name="Group 23">
                <a:extLst>
                  <a:ext uri="{FF2B5EF4-FFF2-40B4-BE49-F238E27FC236}">
                    <a16:creationId xmlns:a16="http://schemas.microsoft.com/office/drawing/2014/main" id="{D18A6F58-EA5B-2947-894B-E11D8CAC956D}"/>
                  </a:ext>
                </a:extLst>
              </p:cNvPr>
              <p:cNvGrpSpPr/>
              <p:nvPr/>
            </p:nvGrpSpPr>
            <p:grpSpPr>
              <a:xfrm>
                <a:off x="2451495" y="3652975"/>
                <a:ext cx="3336640" cy="1830249"/>
                <a:chOff x="2451495" y="3652975"/>
                <a:chExt cx="3336640" cy="1830249"/>
              </a:xfrm>
            </p:grpSpPr>
            <p:grpSp>
              <p:nvGrpSpPr>
                <p:cNvPr id="60" name="Group 59">
                  <a:extLst>
                    <a:ext uri="{FF2B5EF4-FFF2-40B4-BE49-F238E27FC236}">
                      <a16:creationId xmlns:a16="http://schemas.microsoft.com/office/drawing/2014/main" id="{4B46D9F3-74AF-B348-BC0D-4F272250501F}"/>
                    </a:ext>
                  </a:extLst>
                </p:cNvPr>
                <p:cNvGrpSpPr/>
                <p:nvPr/>
              </p:nvGrpSpPr>
              <p:grpSpPr>
                <a:xfrm>
                  <a:off x="2451495" y="3652975"/>
                  <a:ext cx="3336640" cy="1830249"/>
                  <a:chOff x="2451495" y="1827350"/>
                  <a:chExt cx="3336640" cy="1830249"/>
                </a:xfrm>
                <a:solidFill>
                  <a:srgbClr val="FF0000"/>
                </a:solidFill>
              </p:grpSpPr>
              <p:sp>
                <p:nvSpPr>
                  <p:cNvPr id="62" name="Rectangle 61">
                    <a:extLst>
                      <a:ext uri="{FF2B5EF4-FFF2-40B4-BE49-F238E27FC236}">
                        <a16:creationId xmlns:a16="http://schemas.microsoft.com/office/drawing/2014/main" id="{41BD33B0-80D4-C54C-AD51-E8191905FD16}"/>
                      </a:ext>
                    </a:extLst>
                  </p:cNvPr>
                  <p:cNvSpPr/>
                  <p:nvPr/>
                </p:nvSpPr>
                <p:spPr>
                  <a:xfrm>
                    <a:off x="2583286"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479F8D2-2CE8-7B4E-B27C-6FEBCBB440BF}"/>
                      </a:ext>
                    </a:extLst>
                  </p:cNvPr>
                  <p:cNvSpPr/>
                  <p:nvPr/>
                </p:nvSpPr>
                <p:spPr>
                  <a:xfrm>
                    <a:off x="2901703"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514352-E8E6-D94E-91C2-3674AABF8C32}"/>
                      </a:ext>
                    </a:extLst>
                  </p:cNvPr>
                  <p:cNvSpPr/>
                  <p:nvPr/>
                </p:nvSpPr>
                <p:spPr>
                  <a:xfrm>
                    <a:off x="3220120"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8272221-CEC8-904F-8D77-0CA2E7DD7B59}"/>
                      </a:ext>
                    </a:extLst>
                  </p:cNvPr>
                  <p:cNvSpPr/>
                  <p:nvPr/>
                </p:nvSpPr>
                <p:spPr>
                  <a:xfrm>
                    <a:off x="3538537"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EDF464A-FC8D-6A41-9AC1-C9A0C0BA8642}"/>
                      </a:ext>
                    </a:extLst>
                  </p:cNvPr>
                  <p:cNvSpPr/>
                  <p:nvPr/>
                </p:nvSpPr>
                <p:spPr>
                  <a:xfrm>
                    <a:off x="3856954"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F75133A-4A71-F74C-B855-3E6ECA9830A7}"/>
                      </a:ext>
                    </a:extLst>
                  </p:cNvPr>
                  <p:cNvSpPr/>
                  <p:nvPr/>
                </p:nvSpPr>
                <p:spPr>
                  <a:xfrm>
                    <a:off x="4175371"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F383DDC-DC42-BE4F-BC0C-35ED2F6C1BC2}"/>
                      </a:ext>
                    </a:extLst>
                  </p:cNvPr>
                  <p:cNvSpPr/>
                  <p:nvPr/>
                </p:nvSpPr>
                <p:spPr>
                  <a:xfrm>
                    <a:off x="4493788"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6D5F65-688B-7141-8ECD-80FDD07AD31C}"/>
                      </a:ext>
                    </a:extLst>
                  </p:cNvPr>
                  <p:cNvSpPr/>
                  <p:nvPr/>
                </p:nvSpPr>
                <p:spPr>
                  <a:xfrm>
                    <a:off x="4812205"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447A1D0-91DC-1549-8D77-E9DCCC69D645}"/>
                      </a:ext>
                    </a:extLst>
                  </p:cNvPr>
                  <p:cNvSpPr/>
                  <p:nvPr/>
                </p:nvSpPr>
                <p:spPr>
                  <a:xfrm>
                    <a:off x="245149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E5520CE-74B4-4641-BBC7-9488FBECB848}"/>
                      </a:ext>
                    </a:extLst>
                  </p:cNvPr>
                  <p:cNvSpPr/>
                  <p:nvPr/>
                </p:nvSpPr>
                <p:spPr>
                  <a:xfrm>
                    <a:off x="2787797" y="2616629"/>
                    <a:ext cx="342506"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A3B137F-1D8D-D64E-9244-2FD1197B2E4A}"/>
                      </a:ext>
                    </a:extLst>
                  </p:cNvPr>
                  <p:cNvSpPr/>
                  <p:nvPr/>
                </p:nvSpPr>
                <p:spPr>
                  <a:xfrm>
                    <a:off x="323800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476453E-B129-634B-8D3E-B2F1D31B1180}"/>
                      </a:ext>
                    </a:extLst>
                  </p:cNvPr>
                  <p:cNvSpPr/>
                  <p:nvPr/>
                </p:nvSpPr>
                <p:spPr>
                  <a:xfrm>
                    <a:off x="3555514"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1D9B145-B31C-9146-94B1-8D2178E158C9}"/>
                      </a:ext>
                    </a:extLst>
                  </p:cNvPr>
                  <p:cNvSpPr/>
                  <p:nvPr/>
                </p:nvSpPr>
                <p:spPr>
                  <a:xfrm>
                    <a:off x="3865590"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96C63E-46A4-9146-B577-6B7D44D8F515}"/>
                      </a:ext>
                    </a:extLst>
                  </p:cNvPr>
                  <p:cNvSpPr/>
                  <p:nvPr/>
                </p:nvSpPr>
                <p:spPr>
                  <a:xfrm>
                    <a:off x="4184816" y="2616629"/>
                    <a:ext cx="525469"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4D243A7-81D5-DC47-AE0A-30917DE5E36C}"/>
                      </a:ext>
                    </a:extLst>
                  </p:cNvPr>
                  <p:cNvSpPr/>
                  <p:nvPr/>
                </p:nvSpPr>
                <p:spPr>
                  <a:xfrm>
                    <a:off x="4815976"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0B492E1-50AF-3F40-8C51-CA6030FE9847}"/>
                      </a:ext>
                    </a:extLst>
                  </p:cNvPr>
                  <p:cNvSpPr/>
                  <p:nvPr/>
                </p:nvSpPr>
                <p:spPr>
                  <a:xfrm>
                    <a:off x="5212063" y="2616628"/>
                    <a:ext cx="576072" cy="10409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5E7F6501-567E-0D4B-A23D-3FD51319DC13}"/>
                    </a:ext>
                  </a:extLst>
                </p:cNvPr>
                <p:cNvSpPr txBox="1"/>
                <p:nvPr/>
              </p:nvSpPr>
              <p:spPr>
                <a:xfrm>
                  <a:off x="3721517" y="4016747"/>
                  <a:ext cx="1586010" cy="432198"/>
                </a:xfrm>
                <a:prstGeom prst="rect">
                  <a:avLst/>
                </a:prstGeom>
                <a:noFill/>
              </p:spPr>
              <p:txBody>
                <a:bodyPr wrap="none" rtlCol="0">
                  <a:spAutoFit/>
                </a:bodyPr>
                <a:lstStyle/>
                <a:p>
                  <a:r>
                    <a:rPr lang="en-US" sz="800" dirty="0">
                      <a:solidFill>
                        <a:srgbClr val="C00000"/>
                      </a:solidFill>
                    </a:rPr>
                    <a:t>Private Offices</a:t>
                  </a:r>
                </a:p>
              </p:txBody>
            </p:sp>
          </p:grpSp>
          <p:grpSp>
            <p:nvGrpSpPr>
              <p:cNvPr id="25" name="Group 24">
                <a:extLst>
                  <a:ext uri="{FF2B5EF4-FFF2-40B4-BE49-F238E27FC236}">
                    <a16:creationId xmlns:a16="http://schemas.microsoft.com/office/drawing/2014/main" id="{4BB4AB5B-AA01-DE40-8B47-F563AF582B00}"/>
                  </a:ext>
                </a:extLst>
              </p:cNvPr>
              <p:cNvGrpSpPr/>
              <p:nvPr/>
            </p:nvGrpSpPr>
            <p:grpSpPr>
              <a:xfrm>
                <a:off x="1220831" y="2366545"/>
                <a:ext cx="1139224" cy="2487189"/>
                <a:chOff x="1220831" y="2366545"/>
                <a:chExt cx="1139224" cy="2487189"/>
              </a:xfrm>
            </p:grpSpPr>
            <p:grpSp>
              <p:nvGrpSpPr>
                <p:cNvPr id="48" name="Group 47">
                  <a:extLst>
                    <a:ext uri="{FF2B5EF4-FFF2-40B4-BE49-F238E27FC236}">
                      <a16:creationId xmlns:a16="http://schemas.microsoft.com/office/drawing/2014/main" id="{8A3744FC-4A83-EA45-B9C0-B2B09969F092}"/>
                    </a:ext>
                  </a:extLst>
                </p:cNvPr>
                <p:cNvGrpSpPr/>
                <p:nvPr/>
              </p:nvGrpSpPr>
              <p:grpSpPr>
                <a:xfrm>
                  <a:off x="1220831" y="2366545"/>
                  <a:ext cx="1139224" cy="2487189"/>
                  <a:chOff x="1220831" y="540920"/>
                  <a:chExt cx="1139224" cy="2487189"/>
                </a:xfrm>
              </p:grpSpPr>
              <p:sp>
                <p:nvSpPr>
                  <p:cNvPr id="53" name="Rectangle 52">
                    <a:extLst>
                      <a:ext uri="{FF2B5EF4-FFF2-40B4-BE49-F238E27FC236}">
                        <a16:creationId xmlns:a16="http://schemas.microsoft.com/office/drawing/2014/main" id="{307111B6-BDD7-6049-A16B-6813A1CA2C1C}"/>
                      </a:ext>
                    </a:extLst>
                  </p:cNvPr>
                  <p:cNvSpPr/>
                  <p:nvPr/>
                </p:nvSpPr>
                <p:spPr>
                  <a:xfrm>
                    <a:off x="1362906" y="540920"/>
                    <a:ext cx="370078" cy="745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737D949-173E-9D48-9192-CD5C45E00125}"/>
                      </a:ext>
                    </a:extLst>
                  </p:cNvPr>
                  <p:cNvSpPr/>
                  <p:nvPr/>
                </p:nvSpPr>
                <p:spPr>
                  <a:xfrm>
                    <a:off x="1838707" y="540920"/>
                    <a:ext cx="262213" cy="4719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EE4F251-892C-2243-86B8-2F8604E3436E}"/>
                      </a:ext>
                    </a:extLst>
                  </p:cNvPr>
                  <p:cNvSpPr/>
                  <p:nvPr/>
                </p:nvSpPr>
                <p:spPr>
                  <a:xfrm>
                    <a:off x="134967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A8E286A-080E-4B4E-88D1-4138792E5010}"/>
                      </a:ext>
                    </a:extLst>
                  </p:cNvPr>
                  <p:cNvSpPr/>
                  <p:nvPr/>
                </p:nvSpPr>
                <p:spPr>
                  <a:xfrm>
                    <a:off x="164603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A754DEA-3474-FC4E-9BD3-BAEB1F69A9A7}"/>
                      </a:ext>
                    </a:extLst>
                  </p:cNvPr>
                  <p:cNvSpPr/>
                  <p:nvPr/>
                </p:nvSpPr>
                <p:spPr>
                  <a:xfrm>
                    <a:off x="1980340" y="2616629"/>
                    <a:ext cx="379715"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C1AE99C-CBE3-064F-B66C-98D90D1E64B2}"/>
                      </a:ext>
                    </a:extLst>
                  </p:cNvPr>
                  <p:cNvSpPr/>
                  <p:nvPr/>
                </p:nvSpPr>
                <p:spPr>
                  <a:xfrm>
                    <a:off x="1519790" y="1348230"/>
                    <a:ext cx="740197"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6173857-172F-AB4B-9F95-E3F149F1E5C2}"/>
                      </a:ext>
                    </a:extLst>
                  </p:cNvPr>
                  <p:cNvSpPr/>
                  <p:nvPr/>
                </p:nvSpPr>
                <p:spPr>
                  <a:xfrm>
                    <a:off x="1220831" y="1819144"/>
                    <a:ext cx="1039156"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52D9AAB-A820-9143-BC3D-F246224F7812}"/>
                    </a:ext>
                  </a:extLst>
                </p:cNvPr>
                <p:cNvGrpSpPr/>
                <p:nvPr/>
              </p:nvGrpSpPr>
              <p:grpSpPr>
                <a:xfrm>
                  <a:off x="1306049" y="3131528"/>
                  <a:ext cx="1007192" cy="1317417"/>
                  <a:chOff x="1306049" y="3131528"/>
                  <a:chExt cx="1007192" cy="1317417"/>
                </a:xfrm>
              </p:grpSpPr>
              <p:sp>
                <p:nvSpPr>
                  <p:cNvPr id="50" name="TextBox 49">
                    <a:extLst>
                      <a:ext uri="{FF2B5EF4-FFF2-40B4-BE49-F238E27FC236}">
                        <a16:creationId xmlns:a16="http://schemas.microsoft.com/office/drawing/2014/main" id="{04CC25F8-FC85-2346-B896-B41917063F13}"/>
                      </a:ext>
                    </a:extLst>
                  </p:cNvPr>
                  <p:cNvSpPr txBox="1"/>
                  <p:nvPr/>
                </p:nvSpPr>
                <p:spPr>
                  <a:xfrm>
                    <a:off x="1325668" y="4016747"/>
                    <a:ext cx="946077" cy="432198"/>
                  </a:xfrm>
                  <a:prstGeom prst="rect">
                    <a:avLst/>
                  </a:prstGeom>
                  <a:noFill/>
                </p:spPr>
                <p:txBody>
                  <a:bodyPr wrap="none" rtlCol="0">
                    <a:spAutoFit/>
                  </a:bodyPr>
                  <a:lstStyle/>
                  <a:p>
                    <a:r>
                      <a:rPr lang="en-US" sz="800" dirty="0">
                        <a:solidFill>
                          <a:schemeClr val="accent4">
                            <a:lumMod val="75000"/>
                          </a:schemeClr>
                        </a:solidFill>
                      </a:rPr>
                      <a:t>Rooms</a:t>
                    </a:r>
                  </a:p>
                </p:txBody>
              </p:sp>
              <p:sp>
                <p:nvSpPr>
                  <p:cNvPr id="51" name="TextBox 50">
                    <a:extLst>
                      <a:ext uri="{FF2B5EF4-FFF2-40B4-BE49-F238E27FC236}">
                        <a16:creationId xmlns:a16="http://schemas.microsoft.com/office/drawing/2014/main" id="{84162DD8-4553-684B-92C6-F087E640F9F7}"/>
                      </a:ext>
                    </a:extLst>
                  </p:cNvPr>
                  <p:cNvSpPr txBox="1"/>
                  <p:nvPr/>
                </p:nvSpPr>
                <p:spPr>
                  <a:xfrm>
                    <a:off x="1470068" y="3131528"/>
                    <a:ext cx="843173" cy="432198"/>
                  </a:xfrm>
                  <a:prstGeom prst="rect">
                    <a:avLst/>
                  </a:prstGeom>
                  <a:noFill/>
                </p:spPr>
                <p:txBody>
                  <a:bodyPr wrap="none" rtlCol="0">
                    <a:spAutoFit/>
                  </a:bodyPr>
                  <a:lstStyle/>
                  <a:p>
                    <a:r>
                      <a:rPr lang="en-US" sz="800" dirty="0">
                        <a:solidFill>
                          <a:schemeClr val="accent4">
                            <a:lumMod val="75000"/>
                          </a:schemeClr>
                        </a:solidFill>
                      </a:rPr>
                      <a:t>Semi-</a:t>
                    </a:r>
                  </a:p>
                </p:txBody>
              </p:sp>
              <p:sp>
                <p:nvSpPr>
                  <p:cNvPr id="52" name="TextBox 51">
                    <a:extLst>
                      <a:ext uri="{FF2B5EF4-FFF2-40B4-BE49-F238E27FC236}">
                        <a16:creationId xmlns:a16="http://schemas.microsoft.com/office/drawing/2014/main" id="{359ED336-7682-574C-BB11-98515153FE2B}"/>
                      </a:ext>
                    </a:extLst>
                  </p:cNvPr>
                  <p:cNvSpPr txBox="1"/>
                  <p:nvPr/>
                </p:nvSpPr>
                <p:spPr>
                  <a:xfrm>
                    <a:off x="1306049" y="3621928"/>
                    <a:ext cx="958940" cy="432198"/>
                  </a:xfrm>
                  <a:prstGeom prst="rect">
                    <a:avLst/>
                  </a:prstGeom>
                  <a:noFill/>
                </p:spPr>
                <p:txBody>
                  <a:bodyPr wrap="none" rtlCol="0">
                    <a:spAutoFit/>
                  </a:bodyPr>
                  <a:lstStyle/>
                  <a:p>
                    <a:r>
                      <a:rPr lang="en-US" sz="800" dirty="0">
                        <a:solidFill>
                          <a:schemeClr val="accent4">
                            <a:lumMod val="75000"/>
                          </a:schemeClr>
                        </a:solidFill>
                      </a:rPr>
                      <a:t>Private</a:t>
                    </a:r>
                  </a:p>
                </p:txBody>
              </p:sp>
            </p:grpSp>
          </p:grpSp>
          <p:grpSp>
            <p:nvGrpSpPr>
              <p:cNvPr id="26" name="Group 25">
                <a:extLst>
                  <a:ext uri="{FF2B5EF4-FFF2-40B4-BE49-F238E27FC236}">
                    <a16:creationId xmlns:a16="http://schemas.microsoft.com/office/drawing/2014/main" id="{0041C860-F462-DD4A-BD6F-64381FC90AC0}"/>
                  </a:ext>
                </a:extLst>
              </p:cNvPr>
              <p:cNvGrpSpPr/>
              <p:nvPr/>
            </p:nvGrpSpPr>
            <p:grpSpPr>
              <a:xfrm>
                <a:off x="2810935" y="3936840"/>
                <a:ext cx="1881953" cy="1588909"/>
                <a:chOff x="2810935" y="3936840"/>
                <a:chExt cx="1881953" cy="1588909"/>
              </a:xfrm>
            </p:grpSpPr>
            <p:grpSp>
              <p:nvGrpSpPr>
                <p:cNvPr id="36" name="Group 35">
                  <a:extLst>
                    <a:ext uri="{FF2B5EF4-FFF2-40B4-BE49-F238E27FC236}">
                      <a16:creationId xmlns:a16="http://schemas.microsoft.com/office/drawing/2014/main" id="{77DBE8FA-6691-8748-BBBB-2F220C2E916B}"/>
                    </a:ext>
                  </a:extLst>
                </p:cNvPr>
                <p:cNvGrpSpPr/>
                <p:nvPr/>
              </p:nvGrpSpPr>
              <p:grpSpPr>
                <a:xfrm>
                  <a:off x="2810935" y="3936840"/>
                  <a:ext cx="731520" cy="295041"/>
                  <a:chOff x="9699621" y="3380438"/>
                  <a:chExt cx="731520" cy="295041"/>
                </a:xfrm>
              </p:grpSpPr>
              <p:sp>
                <p:nvSpPr>
                  <p:cNvPr id="40" name="Cube 39">
                    <a:extLst>
                      <a:ext uri="{FF2B5EF4-FFF2-40B4-BE49-F238E27FC236}">
                        <a16:creationId xmlns:a16="http://schemas.microsoft.com/office/drawing/2014/main" id="{3884377F-1CA6-F441-B903-077D937A9A4D}"/>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857942FF-6493-FA4A-B6B1-EECCF2466405}"/>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ACE475B2-6ED8-C944-AC56-EEC84AB8D47D}"/>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FBA5EE2B-4A1F-4349-8152-5D86345B5C33}"/>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5236FD43-12E6-7341-A941-0D65CE865F67}"/>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38E8D286-81BA-174C-B69C-84FBA64FCE38}"/>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62AC91BB-BD1C-3C45-A658-9A909E101BDE}"/>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725C53E9-3105-B64E-843A-0AEAE391EA50}"/>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2434A87-AE20-CF4F-8AFA-4C051095B6FF}"/>
                    </a:ext>
                  </a:extLst>
                </p:cNvPr>
                <p:cNvGrpSpPr/>
                <p:nvPr/>
              </p:nvGrpSpPr>
              <p:grpSpPr>
                <a:xfrm>
                  <a:off x="2946090" y="4260726"/>
                  <a:ext cx="1746798" cy="1265023"/>
                  <a:chOff x="2946090" y="4260726"/>
                  <a:chExt cx="1746798" cy="1265023"/>
                </a:xfrm>
              </p:grpSpPr>
              <p:cxnSp>
                <p:nvCxnSpPr>
                  <p:cNvPr id="38" name="Curved Connector 37">
                    <a:extLst>
                      <a:ext uri="{FF2B5EF4-FFF2-40B4-BE49-F238E27FC236}">
                        <a16:creationId xmlns:a16="http://schemas.microsoft.com/office/drawing/2014/main" id="{7101BD31-D861-CD4D-8791-86670D092B03}"/>
                      </a:ext>
                    </a:extLst>
                  </p:cNvPr>
                  <p:cNvCxnSpPr>
                    <a:cxnSpLocks/>
                    <a:stCxn id="39" idx="0"/>
                  </p:cNvCxnSpPr>
                  <p:nvPr/>
                </p:nvCxnSpPr>
                <p:spPr>
                  <a:xfrm rot="16200000" flipV="1">
                    <a:off x="3063097" y="4337156"/>
                    <a:ext cx="832824" cy="679964"/>
                  </a:xfrm>
                  <a:prstGeom prst="curved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91FD2B-B7DF-4146-BDD7-865D7884B7B0}"/>
                      </a:ext>
                    </a:extLst>
                  </p:cNvPr>
                  <p:cNvSpPr txBox="1"/>
                  <p:nvPr/>
                </p:nvSpPr>
                <p:spPr>
                  <a:xfrm>
                    <a:off x="2946090" y="5093551"/>
                    <a:ext cx="1746798" cy="432198"/>
                  </a:xfrm>
                  <a:prstGeom prst="rect">
                    <a:avLst/>
                  </a:prstGeom>
                  <a:noFill/>
                </p:spPr>
                <p:txBody>
                  <a:bodyPr wrap="none" rtlCol="0">
                    <a:spAutoFit/>
                  </a:bodyPr>
                  <a:lstStyle/>
                  <a:p>
                    <a:r>
                      <a:rPr lang="en-US" sz="800" dirty="0">
                        <a:solidFill>
                          <a:schemeClr val="accent1"/>
                        </a:solidFill>
                      </a:rPr>
                      <a:t>Dense Obstacles</a:t>
                    </a:r>
                  </a:p>
                </p:txBody>
              </p:sp>
            </p:grpSp>
          </p:grpSp>
          <p:grpSp>
            <p:nvGrpSpPr>
              <p:cNvPr id="27" name="Group 26">
                <a:extLst>
                  <a:ext uri="{FF2B5EF4-FFF2-40B4-BE49-F238E27FC236}">
                    <a16:creationId xmlns:a16="http://schemas.microsoft.com/office/drawing/2014/main" id="{EB924AB4-1414-1648-B1CA-9DF4216D7CDE}"/>
                  </a:ext>
                </a:extLst>
              </p:cNvPr>
              <p:cNvGrpSpPr/>
              <p:nvPr/>
            </p:nvGrpSpPr>
            <p:grpSpPr>
              <a:xfrm>
                <a:off x="3322567" y="1703362"/>
                <a:ext cx="1782173" cy="1250129"/>
                <a:chOff x="3322567" y="1703362"/>
                <a:chExt cx="1782173" cy="1250129"/>
              </a:xfrm>
            </p:grpSpPr>
            <p:grpSp>
              <p:nvGrpSpPr>
                <p:cNvPr id="28" name="Group 27">
                  <a:extLst>
                    <a:ext uri="{FF2B5EF4-FFF2-40B4-BE49-F238E27FC236}">
                      <a16:creationId xmlns:a16="http://schemas.microsoft.com/office/drawing/2014/main" id="{811CCCF2-71CB-A04B-8CEE-47EB0D35C08D}"/>
                    </a:ext>
                  </a:extLst>
                </p:cNvPr>
                <p:cNvGrpSpPr/>
                <p:nvPr/>
              </p:nvGrpSpPr>
              <p:grpSpPr>
                <a:xfrm>
                  <a:off x="4404041" y="2658450"/>
                  <a:ext cx="365760" cy="295041"/>
                  <a:chOff x="7803055" y="2574583"/>
                  <a:chExt cx="365760" cy="295041"/>
                </a:xfrm>
              </p:grpSpPr>
              <p:sp>
                <p:nvSpPr>
                  <p:cNvPr id="32" name="Cube 31">
                    <a:extLst>
                      <a:ext uri="{FF2B5EF4-FFF2-40B4-BE49-F238E27FC236}">
                        <a16:creationId xmlns:a16="http://schemas.microsoft.com/office/drawing/2014/main" id="{51A0D89D-AE0D-6040-8DE3-77E7137B127E}"/>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EAA9CA85-13BD-1D44-9754-C8374FD6D296}"/>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2A8D0202-FDFD-1F4C-9659-79991D1B16AB}"/>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EA8F59E5-E246-0348-832B-6B4D8C15DDE3}"/>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DB20F78-5E0F-6C4D-BFA8-57DF3E6B7BE3}"/>
                    </a:ext>
                  </a:extLst>
                </p:cNvPr>
                <p:cNvGrpSpPr/>
                <p:nvPr/>
              </p:nvGrpSpPr>
              <p:grpSpPr>
                <a:xfrm>
                  <a:off x="3322567" y="1703362"/>
                  <a:ext cx="1782173" cy="901505"/>
                  <a:chOff x="3322567" y="1703362"/>
                  <a:chExt cx="1782173" cy="901505"/>
                </a:xfrm>
              </p:grpSpPr>
              <p:sp>
                <p:nvSpPr>
                  <p:cNvPr id="30" name="TextBox 29">
                    <a:extLst>
                      <a:ext uri="{FF2B5EF4-FFF2-40B4-BE49-F238E27FC236}">
                        <a16:creationId xmlns:a16="http://schemas.microsoft.com/office/drawing/2014/main" id="{00AFDC80-79D3-D843-ADBC-A9E238FDD720}"/>
                      </a:ext>
                    </a:extLst>
                  </p:cNvPr>
                  <p:cNvSpPr txBox="1"/>
                  <p:nvPr/>
                </p:nvSpPr>
                <p:spPr>
                  <a:xfrm>
                    <a:off x="3322567" y="1703362"/>
                    <a:ext cx="1782173" cy="432198"/>
                  </a:xfrm>
                  <a:prstGeom prst="rect">
                    <a:avLst/>
                  </a:prstGeom>
                  <a:noFill/>
                </p:spPr>
                <p:txBody>
                  <a:bodyPr wrap="none" rtlCol="0">
                    <a:spAutoFit/>
                  </a:bodyPr>
                  <a:lstStyle/>
                  <a:p>
                    <a:r>
                      <a:rPr lang="en-US" sz="800" dirty="0">
                        <a:solidFill>
                          <a:schemeClr val="accent1"/>
                        </a:solidFill>
                      </a:rPr>
                      <a:t>Sparse Obstacles</a:t>
                    </a:r>
                  </a:p>
                </p:txBody>
              </p:sp>
              <p:cxnSp>
                <p:nvCxnSpPr>
                  <p:cNvPr id="31" name="Curved Connector 30">
                    <a:extLst>
                      <a:ext uri="{FF2B5EF4-FFF2-40B4-BE49-F238E27FC236}">
                        <a16:creationId xmlns:a16="http://schemas.microsoft.com/office/drawing/2014/main" id="{7BC10E3C-5607-FF4D-80AE-E542A3E5BAEE}"/>
                      </a:ext>
                    </a:extLst>
                  </p:cNvPr>
                  <p:cNvCxnSpPr>
                    <a:cxnSpLocks/>
                    <a:stCxn id="30" idx="2"/>
                  </p:cNvCxnSpPr>
                  <p:nvPr/>
                </p:nvCxnSpPr>
                <p:spPr>
                  <a:xfrm rot="16200000" flipH="1">
                    <a:off x="4165637" y="2183578"/>
                    <a:ext cx="469307" cy="373272"/>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82" name="TextBox 81">
              <a:extLst>
                <a:ext uri="{FF2B5EF4-FFF2-40B4-BE49-F238E27FC236}">
                  <a16:creationId xmlns:a16="http://schemas.microsoft.com/office/drawing/2014/main" id="{E73DA241-30E5-5345-88C2-6064A00BA591}"/>
                </a:ext>
              </a:extLst>
            </p:cNvPr>
            <p:cNvSpPr txBox="1"/>
            <p:nvPr/>
          </p:nvSpPr>
          <p:spPr>
            <a:xfrm>
              <a:off x="1160975" y="3662105"/>
              <a:ext cx="1340432" cy="369332"/>
            </a:xfrm>
            <a:prstGeom prst="rect">
              <a:avLst/>
            </a:prstGeom>
            <a:noFill/>
          </p:spPr>
          <p:txBody>
            <a:bodyPr wrap="none" rtlCol="0">
              <a:spAutoFit/>
            </a:bodyPr>
            <a:lstStyle/>
            <a:p>
              <a:pPr algn="ctr"/>
              <a:r>
                <a:rPr lang="en-US" dirty="0"/>
                <a:t>Robot’s Task</a:t>
              </a:r>
            </a:p>
          </p:txBody>
        </p:sp>
      </p:grpSp>
      <p:grpSp>
        <p:nvGrpSpPr>
          <p:cNvPr id="137" name="Group 136">
            <a:extLst>
              <a:ext uri="{FF2B5EF4-FFF2-40B4-BE49-F238E27FC236}">
                <a16:creationId xmlns:a16="http://schemas.microsoft.com/office/drawing/2014/main" id="{01DB3647-2FC2-8E49-8E05-58885E588588}"/>
              </a:ext>
            </a:extLst>
          </p:cNvPr>
          <p:cNvGrpSpPr/>
          <p:nvPr/>
        </p:nvGrpSpPr>
        <p:grpSpPr>
          <a:xfrm>
            <a:off x="7698991" y="4654850"/>
            <a:ext cx="2490103" cy="1789718"/>
            <a:chOff x="5267488" y="4654850"/>
            <a:chExt cx="2490103" cy="1789718"/>
          </a:xfrm>
        </p:grpSpPr>
        <p:sp>
          <p:nvSpPr>
            <p:cNvPr id="83" name="TextBox 82">
              <a:extLst>
                <a:ext uri="{FF2B5EF4-FFF2-40B4-BE49-F238E27FC236}">
                  <a16:creationId xmlns:a16="http://schemas.microsoft.com/office/drawing/2014/main" id="{E590C549-DC1F-B244-8483-860FB17BC1A6}"/>
                </a:ext>
              </a:extLst>
            </p:cNvPr>
            <p:cNvSpPr txBox="1"/>
            <p:nvPr/>
          </p:nvSpPr>
          <p:spPr>
            <a:xfrm>
              <a:off x="5892210" y="6075236"/>
              <a:ext cx="1641155" cy="369332"/>
            </a:xfrm>
            <a:prstGeom prst="rect">
              <a:avLst/>
            </a:prstGeom>
            <a:noFill/>
          </p:spPr>
          <p:txBody>
            <a:bodyPr wrap="none" rtlCol="0">
              <a:spAutoFit/>
            </a:bodyPr>
            <a:lstStyle/>
            <a:p>
              <a:pPr algn="ctr"/>
              <a:r>
                <a:rPr lang="en-US" dirty="0"/>
                <a:t>Navigation Plan</a:t>
              </a:r>
            </a:p>
          </p:txBody>
        </p:sp>
        <p:grpSp>
          <p:nvGrpSpPr>
            <p:cNvPr id="84" name="Group 83">
              <a:extLst>
                <a:ext uri="{FF2B5EF4-FFF2-40B4-BE49-F238E27FC236}">
                  <a16:creationId xmlns:a16="http://schemas.microsoft.com/office/drawing/2014/main" id="{7651C848-4B94-AA40-8AA1-5CC6CFF8B8AC}"/>
                </a:ext>
              </a:extLst>
            </p:cNvPr>
            <p:cNvGrpSpPr/>
            <p:nvPr/>
          </p:nvGrpSpPr>
          <p:grpSpPr>
            <a:xfrm>
              <a:off x="5267488" y="4654850"/>
              <a:ext cx="2490103" cy="1370597"/>
              <a:chOff x="0" y="0"/>
              <a:chExt cx="6645135" cy="3657600"/>
            </a:xfrm>
          </p:grpSpPr>
          <p:pic>
            <p:nvPicPr>
              <p:cNvPr id="85" name="Picture 84">
                <a:extLst>
                  <a:ext uri="{FF2B5EF4-FFF2-40B4-BE49-F238E27FC236}">
                    <a16:creationId xmlns:a16="http://schemas.microsoft.com/office/drawing/2014/main" id="{55F612A1-EDA1-0B4A-BB41-C8FB85371816}"/>
                  </a:ext>
                </a:extLst>
              </p:cNvPr>
              <p:cNvPicPr>
                <a:picLocks noChangeAspect="1"/>
              </p:cNvPicPr>
              <p:nvPr/>
            </p:nvPicPr>
            <p:blipFill rotWithShape="1">
              <a:blip r:embed="rId6">
                <a:alphaModFix amt="50000"/>
              </a:blip>
              <a:srcRect t="8798" r="51455" b="56701"/>
              <a:stretch/>
            </p:blipFill>
            <p:spPr>
              <a:xfrm>
                <a:off x="0" y="0"/>
                <a:ext cx="6645135" cy="3657600"/>
              </a:xfrm>
              <a:prstGeom prst="rect">
                <a:avLst/>
              </a:prstGeom>
            </p:spPr>
          </p:pic>
          <p:sp>
            <p:nvSpPr>
              <p:cNvPr id="86" name="5-Point Star 85">
                <a:extLst>
                  <a:ext uri="{FF2B5EF4-FFF2-40B4-BE49-F238E27FC236}">
                    <a16:creationId xmlns:a16="http://schemas.microsoft.com/office/drawing/2014/main" id="{E1353273-5EAE-5C47-B21A-6D33EAF4CC56}"/>
                  </a:ext>
                </a:extLst>
              </p:cNvPr>
              <p:cNvSpPr>
                <a:spLocks noChangeAspect="1"/>
              </p:cNvSpPr>
              <p:nvPr/>
            </p:nvSpPr>
            <p:spPr>
              <a:xfrm>
                <a:off x="6179004" y="2145402"/>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8DC7804-D869-9A43-9855-744E223E66E4}"/>
                  </a:ext>
                </a:extLst>
              </p:cNvPr>
              <p:cNvGrpSpPr/>
              <p:nvPr/>
            </p:nvGrpSpPr>
            <p:grpSpPr>
              <a:xfrm>
                <a:off x="4404041" y="832825"/>
                <a:ext cx="365760" cy="295041"/>
                <a:chOff x="7803055" y="2574583"/>
                <a:chExt cx="365760" cy="295041"/>
              </a:xfrm>
            </p:grpSpPr>
            <p:sp>
              <p:nvSpPr>
                <p:cNvPr id="126" name="Cube 125">
                  <a:extLst>
                    <a:ext uri="{FF2B5EF4-FFF2-40B4-BE49-F238E27FC236}">
                      <a16:creationId xmlns:a16="http://schemas.microsoft.com/office/drawing/2014/main" id="{ADE81A37-DE60-E940-97D8-7A02E355987F}"/>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Cube 126">
                  <a:extLst>
                    <a:ext uri="{FF2B5EF4-FFF2-40B4-BE49-F238E27FC236}">
                      <a16:creationId xmlns:a16="http://schemas.microsoft.com/office/drawing/2014/main" id="{AA4F6D4D-5628-D74F-BAB9-B6087CD799F3}"/>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Cube 127">
                  <a:extLst>
                    <a:ext uri="{FF2B5EF4-FFF2-40B4-BE49-F238E27FC236}">
                      <a16:creationId xmlns:a16="http://schemas.microsoft.com/office/drawing/2014/main" id="{8E75E970-DA10-3540-B0DA-17DF08294E02}"/>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ube 128">
                  <a:extLst>
                    <a:ext uri="{FF2B5EF4-FFF2-40B4-BE49-F238E27FC236}">
                      <a16:creationId xmlns:a16="http://schemas.microsoft.com/office/drawing/2014/main" id="{202555D5-9654-D542-8CE0-952A2B3A4B6E}"/>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a:extLst>
                  <a:ext uri="{FF2B5EF4-FFF2-40B4-BE49-F238E27FC236}">
                    <a16:creationId xmlns:a16="http://schemas.microsoft.com/office/drawing/2014/main" id="{6B8B3D6B-A9ED-BE47-8C92-2AF8AC86F9B8}"/>
                  </a:ext>
                </a:extLst>
              </p:cNvPr>
              <p:cNvPicPr>
                <a:picLocks noChangeAspect="1"/>
              </p:cNvPicPr>
              <p:nvPr/>
            </p:nvPicPr>
            <p:blipFill rotWithShape="1">
              <a:blip r:embed="rId7"/>
              <a:srcRect l="26302" t="1905" r="24095"/>
              <a:stretch/>
            </p:blipFill>
            <p:spPr>
              <a:xfrm>
                <a:off x="133213" y="1871082"/>
                <a:ext cx="431549" cy="640080"/>
              </a:xfrm>
              <a:prstGeom prst="rect">
                <a:avLst/>
              </a:prstGeom>
            </p:spPr>
          </p:pic>
          <p:cxnSp>
            <p:nvCxnSpPr>
              <p:cNvPr id="89" name="Elbow Connector 88">
                <a:extLst>
                  <a:ext uri="{FF2B5EF4-FFF2-40B4-BE49-F238E27FC236}">
                    <a16:creationId xmlns:a16="http://schemas.microsoft.com/office/drawing/2014/main" id="{8CA1A839-B7C1-C646-A830-C9D921FB9C3F}"/>
                  </a:ext>
                </a:extLst>
              </p:cNvPr>
              <p:cNvCxnSpPr>
                <a:cxnSpLocks/>
              </p:cNvCxnSpPr>
              <p:nvPr/>
            </p:nvCxnSpPr>
            <p:spPr>
              <a:xfrm flipV="1">
                <a:off x="564762" y="1159480"/>
                <a:ext cx="3457740" cy="1246776"/>
              </a:xfrm>
              <a:prstGeom prst="bentConnector3">
                <a:avLst>
                  <a:gd name="adj1" fmla="val 54068"/>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6125A81-BF4B-5A49-9A9B-B9708876214C}"/>
                  </a:ext>
                </a:extLst>
              </p:cNvPr>
              <p:cNvCxnSpPr/>
              <p:nvPr/>
            </p:nvCxnSpPr>
            <p:spPr>
              <a:xfrm>
                <a:off x="4022502" y="1159479"/>
                <a:ext cx="1240637" cy="0"/>
              </a:xfrm>
              <a:prstGeom prst="straightConnector1">
                <a:avLst/>
              </a:prstGeom>
              <a:ln w="28575">
                <a:solidFill>
                  <a:srgbClr val="87CEE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CB8DC59E-5E22-D543-9B76-DD2BC42F6547}"/>
                  </a:ext>
                </a:extLst>
              </p:cNvPr>
              <p:cNvCxnSpPr>
                <a:cxnSpLocks/>
              </p:cNvCxnSpPr>
              <p:nvPr/>
            </p:nvCxnSpPr>
            <p:spPr>
              <a:xfrm>
                <a:off x="5263139" y="1159479"/>
                <a:ext cx="1171495" cy="951736"/>
              </a:xfrm>
              <a:prstGeom prst="bentConnector3">
                <a:avLst>
                  <a:gd name="adj1" fmla="val 100178"/>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7746E1-78C5-5A40-ABF7-0A5326E6B3CA}"/>
                  </a:ext>
                </a:extLst>
              </p:cNvPr>
              <p:cNvGrpSpPr/>
              <p:nvPr/>
            </p:nvGrpSpPr>
            <p:grpSpPr>
              <a:xfrm>
                <a:off x="1220831" y="540920"/>
                <a:ext cx="1139224" cy="2487189"/>
                <a:chOff x="1220831" y="540920"/>
                <a:chExt cx="1139224" cy="2487189"/>
              </a:xfrm>
            </p:grpSpPr>
            <p:sp>
              <p:nvSpPr>
                <p:cNvPr id="119" name="Rectangle 118">
                  <a:extLst>
                    <a:ext uri="{FF2B5EF4-FFF2-40B4-BE49-F238E27FC236}">
                      <a16:creationId xmlns:a16="http://schemas.microsoft.com/office/drawing/2014/main" id="{2E7492AF-A9DA-564A-AA88-5495AB5C2667}"/>
                    </a:ext>
                  </a:extLst>
                </p:cNvPr>
                <p:cNvSpPr/>
                <p:nvPr/>
              </p:nvSpPr>
              <p:spPr>
                <a:xfrm>
                  <a:off x="1362906" y="540920"/>
                  <a:ext cx="370078" cy="745829"/>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31A982D3-5518-6A4D-8261-25D9BD7C3EA1}"/>
                    </a:ext>
                  </a:extLst>
                </p:cNvPr>
                <p:cNvSpPr/>
                <p:nvPr/>
              </p:nvSpPr>
              <p:spPr>
                <a:xfrm>
                  <a:off x="1838707" y="540920"/>
                  <a:ext cx="262213" cy="47194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D630C53-6973-6D44-8B0C-6B5DC1FCD4BB}"/>
                    </a:ext>
                  </a:extLst>
                </p:cNvPr>
                <p:cNvSpPr/>
                <p:nvPr/>
              </p:nvSpPr>
              <p:spPr>
                <a:xfrm>
                  <a:off x="134967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F4F7024-245E-A94B-940A-3B7417C1CE75}"/>
                    </a:ext>
                  </a:extLst>
                </p:cNvPr>
                <p:cNvSpPr/>
                <p:nvPr/>
              </p:nvSpPr>
              <p:spPr>
                <a:xfrm>
                  <a:off x="164603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F213621-3F51-C845-97C5-D1FB5F4B322E}"/>
                    </a:ext>
                  </a:extLst>
                </p:cNvPr>
                <p:cNvSpPr/>
                <p:nvPr/>
              </p:nvSpPr>
              <p:spPr>
                <a:xfrm>
                  <a:off x="1980340" y="2616629"/>
                  <a:ext cx="379715"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3B6A040-A4F3-1940-899F-606B9337CFB2}"/>
                    </a:ext>
                  </a:extLst>
                </p:cNvPr>
                <p:cNvSpPr/>
                <p:nvPr/>
              </p:nvSpPr>
              <p:spPr>
                <a:xfrm>
                  <a:off x="1519790" y="1348230"/>
                  <a:ext cx="740197"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5E09FA9-62D6-4342-90E0-471DBD920F2D}"/>
                    </a:ext>
                  </a:extLst>
                </p:cNvPr>
                <p:cNvSpPr/>
                <p:nvPr/>
              </p:nvSpPr>
              <p:spPr>
                <a:xfrm>
                  <a:off x="1220831" y="1819144"/>
                  <a:ext cx="1039156"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4A128718-E8B1-B648-98F3-3FF841F5DF78}"/>
                  </a:ext>
                </a:extLst>
              </p:cNvPr>
              <p:cNvGrpSpPr/>
              <p:nvPr/>
            </p:nvGrpSpPr>
            <p:grpSpPr>
              <a:xfrm>
                <a:off x="2451495" y="1827350"/>
                <a:ext cx="3336640" cy="1830249"/>
                <a:chOff x="2451495" y="1827350"/>
                <a:chExt cx="3336640" cy="1830249"/>
              </a:xfrm>
              <a:solidFill>
                <a:srgbClr val="FF0000"/>
              </a:solidFill>
            </p:grpSpPr>
            <p:sp>
              <p:nvSpPr>
                <p:cNvPr id="103" name="Rectangle 102">
                  <a:extLst>
                    <a:ext uri="{FF2B5EF4-FFF2-40B4-BE49-F238E27FC236}">
                      <a16:creationId xmlns:a16="http://schemas.microsoft.com/office/drawing/2014/main" id="{1F71F3BD-4EBA-D84B-A1E2-2CC6667CB7BB}"/>
                    </a:ext>
                  </a:extLst>
                </p:cNvPr>
                <p:cNvSpPr/>
                <p:nvPr/>
              </p:nvSpPr>
              <p:spPr>
                <a:xfrm>
                  <a:off x="2583286"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3C118FC-6B23-0D48-B8EE-BA337F091AF5}"/>
                    </a:ext>
                  </a:extLst>
                </p:cNvPr>
                <p:cNvSpPr/>
                <p:nvPr/>
              </p:nvSpPr>
              <p:spPr>
                <a:xfrm>
                  <a:off x="2901703"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218281A-AE6A-7E49-89E3-7E4B995CCF4E}"/>
                    </a:ext>
                  </a:extLst>
                </p:cNvPr>
                <p:cNvSpPr/>
                <p:nvPr/>
              </p:nvSpPr>
              <p:spPr>
                <a:xfrm>
                  <a:off x="3220120"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2DBC899-3193-BE44-8C46-B718F090A5AF}"/>
                    </a:ext>
                  </a:extLst>
                </p:cNvPr>
                <p:cNvSpPr/>
                <p:nvPr/>
              </p:nvSpPr>
              <p:spPr>
                <a:xfrm>
                  <a:off x="3538537"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B78113A-0F9D-C84E-A746-542A21C81B86}"/>
                    </a:ext>
                  </a:extLst>
                </p:cNvPr>
                <p:cNvSpPr/>
                <p:nvPr/>
              </p:nvSpPr>
              <p:spPr>
                <a:xfrm>
                  <a:off x="3856954"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EF3C170-EE3F-D545-9A6F-D75F79494734}"/>
                    </a:ext>
                  </a:extLst>
                </p:cNvPr>
                <p:cNvSpPr/>
                <p:nvPr/>
              </p:nvSpPr>
              <p:spPr>
                <a:xfrm>
                  <a:off x="4175371"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5646A5D-C147-6F48-A41C-5ABA33B7B5F1}"/>
                    </a:ext>
                  </a:extLst>
                </p:cNvPr>
                <p:cNvSpPr/>
                <p:nvPr/>
              </p:nvSpPr>
              <p:spPr>
                <a:xfrm>
                  <a:off x="4493788"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8B562E3-FA40-784E-A1BE-F1DAA044E01B}"/>
                    </a:ext>
                  </a:extLst>
                </p:cNvPr>
                <p:cNvSpPr/>
                <p:nvPr/>
              </p:nvSpPr>
              <p:spPr>
                <a:xfrm>
                  <a:off x="4812205"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FF621E7-57D1-3046-A9F4-5E2275E3AAFF}"/>
                    </a:ext>
                  </a:extLst>
                </p:cNvPr>
                <p:cNvSpPr/>
                <p:nvPr/>
              </p:nvSpPr>
              <p:spPr>
                <a:xfrm>
                  <a:off x="245149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62CD2A6-34B6-0844-8A69-4108740FC77E}"/>
                    </a:ext>
                  </a:extLst>
                </p:cNvPr>
                <p:cNvSpPr/>
                <p:nvPr/>
              </p:nvSpPr>
              <p:spPr>
                <a:xfrm>
                  <a:off x="2787797" y="2616629"/>
                  <a:ext cx="342506"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5F767EC-4FCE-384E-848A-D0AA7825B96C}"/>
                    </a:ext>
                  </a:extLst>
                </p:cNvPr>
                <p:cNvSpPr/>
                <p:nvPr/>
              </p:nvSpPr>
              <p:spPr>
                <a:xfrm>
                  <a:off x="323800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8F7F404-36CC-594E-9A99-5E1A7947B56A}"/>
                    </a:ext>
                  </a:extLst>
                </p:cNvPr>
                <p:cNvSpPr/>
                <p:nvPr/>
              </p:nvSpPr>
              <p:spPr>
                <a:xfrm>
                  <a:off x="3555514"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41228E7-42CC-AE45-8EAD-2046D342B58B}"/>
                    </a:ext>
                  </a:extLst>
                </p:cNvPr>
                <p:cNvSpPr/>
                <p:nvPr/>
              </p:nvSpPr>
              <p:spPr>
                <a:xfrm>
                  <a:off x="3865590"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E02FF85-BCC7-0C44-9C53-2FA15AA4EE40}"/>
                    </a:ext>
                  </a:extLst>
                </p:cNvPr>
                <p:cNvSpPr/>
                <p:nvPr/>
              </p:nvSpPr>
              <p:spPr>
                <a:xfrm>
                  <a:off x="4184816" y="2616629"/>
                  <a:ext cx="525469"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F706E3A-1589-7A44-BFD1-8ADE4AE62CA2}"/>
                    </a:ext>
                  </a:extLst>
                </p:cNvPr>
                <p:cNvSpPr/>
                <p:nvPr/>
              </p:nvSpPr>
              <p:spPr>
                <a:xfrm>
                  <a:off x="4815976"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8BFF388-08D2-274C-87BB-EEE72D0F25FD}"/>
                    </a:ext>
                  </a:extLst>
                </p:cNvPr>
                <p:cNvSpPr/>
                <p:nvPr/>
              </p:nvSpPr>
              <p:spPr>
                <a:xfrm>
                  <a:off x="5212063" y="2616628"/>
                  <a:ext cx="576072" cy="1040971"/>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D75FF6D4-092A-8E4A-AB20-BAA799B2AD37}"/>
                  </a:ext>
                </a:extLst>
              </p:cNvPr>
              <p:cNvGrpSpPr/>
              <p:nvPr/>
            </p:nvGrpSpPr>
            <p:grpSpPr>
              <a:xfrm>
                <a:off x="2810935" y="2111215"/>
                <a:ext cx="731520" cy="295041"/>
                <a:chOff x="9699621" y="3380438"/>
                <a:chExt cx="731520" cy="295041"/>
              </a:xfrm>
            </p:grpSpPr>
            <p:sp>
              <p:nvSpPr>
                <p:cNvPr id="95" name="Cube 94">
                  <a:extLst>
                    <a:ext uri="{FF2B5EF4-FFF2-40B4-BE49-F238E27FC236}">
                      <a16:creationId xmlns:a16="http://schemas.microsoft.com/office/drawing/2014/main" id="{F283B49D-E0FE-F84B-9EDE-F04B39AFD9FE}"/>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7004B125-E719-2A45-8FCA-EFDBB82684F3}"/>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2FADFE33-A1C6-8146-877D-104D87B8E70F}"/>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ube 97">
                  <a:extLst>
                    <a:ext uri="{FF2B5EF4-FFF2-40B4-BE49-F238E27FC236}">
                      <a16:creationId xmlns:a16="http://schemas.microsoft.com/office/drawing/2014/main" id="{56694E68-2AAB-C443-A154-4DA424DF9515}"/>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ube 98">
                  <a:extLst>
                    <a:ext uri="{FF2B5EF4-FFF2-40B4-BE49-F238E27FC236}">
                      <a16:creationId xmlns:a16="http://schemas.microsoft.com/office/drawing/2014/main" id="{DCEA826C-25AA-F54A-A600-FA6DE5E4B3CA}"/>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ube 99">
                  <a:extLst>
                    <a:ext uri="{FF2B5EF4-FFF2-40B4-BE49-F238E27FC236}">
                      <a16:creationId xmlns:a16="http://schemas.microsoft.com/office/drawing/2014/main" id="{3A6980D0-562E-B64B-A8D7-95D701D0A117}"/>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ube 100">
                  <a:extLst>
                    <a:ext uri="{FF2B5EF4-FFF2-40B4-BE49-F238E27FC236}">
                      <a16:creationId xmlns:a16="http://schemas.microsoft.com/office/drawing/2014/main" id="{E8A4ABDF-DAF9-DA46-AB23-64E5EDD0069A}"/>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ube 101">
                  <a:extLst>
                    <a:ext uri="{FF2B5EF4-FFF2-40B4-BE49-F238E27FC236}">
                      <a16:creationId xmlns:a16="http://schemas.microsoft.com/office/drawing/2014/main" id="{56DBBD26-9115-0349-A4C8-07557E6BF3BE}"/>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43" name="Group 142">
            <a:extLst>
              <a:ext uri="{FF2B5EF4-FFF2-40B4-BE49-F238E27FC236}">
                <a16:creationId xmlns:a16="http://schemas.microsoft.com/office/drawing/2014/main" id="{4CE19A1A-D850-C84E-8CAB-71DB8E3EC75F}"/>
              </a:ext>
            </a:extLst>
          </p:cNvPr>
          <p:cNvGrpSpPr/>
          <p:nvPr/>
        </p:nvGrpSpPr>
        <p:grpSpPr>
          <a:xfrm>
            <a:off x="4925668" y="1140248"/>
            <a:ext cx="3549117" cy="2703701"/>
            <a:chOff x="2849102" y="1140248"/>
            <a:chExt cx="3549117" cy="2703701"/>
          </a:xfrm>
        </p:grpSpPr>
        <p:sp>
          <p:nvSpPr>
            <p:cNvPr id="144" name="TextBox 143">
              <a:extLst>
                <a:ext uri="{FF2B5EF4-FFF2-40B4-BE49-F238E27FC236}">
                  <a16:creationId xmlns:a16="http://schemas.microsoft.com/office/drawing/2014/main" id="{B3E9F040-7E89-944F-B52D-635D4B2CE833}"/>
                </a:ext>
              </a:extLst>
            </p:cNvPr>
            <p:cNvSpPr txBox="1"/>
            <p:nvPr/>
          </p:nvSpPr>
          <p:spPr>
            <a:xfrm>
              <a:off x="3545404" y="2951397"/>
              <a:ext cx="2548796" cy="892552"/>
            </a:xfrm>
            <a:prstGeom prst="rect">
              <a:avLst/>
            </a:prstGeom>
            <a:noFill/>
          </p:spPr>
          <p:txBody>
            <a:bodyPr wrap="square" rtlCol="0">
              <a:spAutoFit/>
            </a:bodyPr>
            <a:lstStyle/>
            <a:p>
              <a:pPr>
                <a:lnSpc>
                  <a:spcPct val="100000"/>
                </a:lnSpc>
              </a:pPr>
              <a:r>
                <a:rPr lang="en-US" b="1" i="1" dirty="0">
                  <a:solidFill>
                    <a:srgbClr val="FF0000"/>
                  </a:solidFill>
                </a:rPr>
                <a:t>Explainable Representation</a:t>
              </a:r>
              <a:r>
                <a:rPr lang="en-US" b="1" dirty="0">
                  <a:solidFill>
                    <a:srgbClr val="FF0000"/>
                  </a:solidFill>
                </a:rPr>
                <a:t>: </a:t>
              </a:r>
              <a:r>
                <a:rPr lang="en-US" sz="1600" dirty="0">
                  <a:solidFill>
                    <a:srgbClr val="FF0000"/>
                  </a:solidFill>
                </a:rPr>
                <a:t>Preserve the semantics of QAs</a:t>
              </a:r>
            </a:p>
          </p:txBody>
        </p:sp>
        <p:sp>
          <p:nvSpPr>
            <p:cNvPr id="145" name="Oval 144">
              <a:extLst>
                <a:ext uri="{FF2B5EF4-FFF2-40B4-BE49-F238E27FC236}">
                  <a16:creationId xmlns:a16="http://schemas.microsoft.com/office/drawing/2014/main" id="{9866E4CF-1E22-1E40-A417-AD4F38D9B375}"/>
                </a:ext>
              </a:extLst>
            </p:cNvPr>
            <p:cNvSpPr/>
            <p:nvPr/>
          </p:nvSpPr>
          <p:spPr>
            <a:xfrm>
              <a:off x="2849102" y="1140248"/>
              <a:ext cx="3549117" cy="18026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5CF5BE14-8331-784D-8432-42D366F21467}"/>
              </a:ext>
            </a:extLst>
          </p:cNvPr>
          <p:cNvGrpSpPr/>
          <p:nvPr/>
        </p:nvGrpSpPr>
        <p:grpSpPr>
          <a:xfrm>
            <a:off x="5784139" y="1627284"/>
            <a:ext cx="1838452" cy="1248115"/>
            <a:chOff x="4498661" y="1958912"/>
            <a:chExt cx="2451267" cy="1664154"/>
          </a:xfrm>
        </p:grpSpPr>
        <p:pic>
          <p:nvPicPr>
            <p:cNvPr id="147" name="Picture 146">
              <a:extLst>
                <a:ext uri="{FF2B5EF4-FFF2-40B4-BE49-F238E27FC236}">
                  <a16:creationId xmlns:a16="http://schemas.microsoft.com/office/drawing/2014/main" id="{9EA745BB-0E41-9444-A1DF-7B81B315BBD6}"/>
                </a:ext>
              </a:extLst>
            </p:cNvPr>
            <p:cNvPicPr>
              <a:picLocks noChangeAspect="1"/>
            </p:cNvPicPr>
            <p:nvPr/>
          </p:nvPicPr>
          <p:blipFill>
            <a:blip r:embed="rId8"/>
            <a:stretch>
              <a:fillRect/>
            </a:stretch>
          </p:blipFill>
          <p:spPr>
            <a:xfrm>
              <a:off x="5323710" y="1958912"/>
              <a:ext cx="801170" cy="801170"/>
            </a:xfrm>
            <a:prstGeom prst="rect">
              <a:avLst/>
            </a:prstGeom>
          </p:spPr>
        </p:pic>
        <p:sp>
          <p:nvSpPr>
            <p:cNvPr id="148" name="TextBox 147">
              <a:extLst>
                <a:ext uri="{FF2B5EF4-FFF2-40B4-BE49-F238E27FC236}">
                  <a16:creationId xmlns:a16="http://schemas.microsoft.com/office/drawing/2014/main" id="{CC94D979-00B7-8647-8B66-5A8257574EE4}"/>
                </a:ext>
              </a:extLst>
            </p:cNvPr>
            <p:cNvSpPr txBox="1"/>
            <p:nvPr/>
          </p:nvSpPr>
          <p:spPr>
            <a:xfrm>
              <a:off x="4498661" y="2761291"/>
              <a:ext cx="2451267" cy="861775"/>
            </a:xfrm>
            <a:prstGeom prst="rect">
              <a:avLst/>
            </a:prstGeom>
            <a:noFill/>
          </p:spPr>
          <p:txBody>
            <a:bodyPr wrap="none" rtlCol="0">
              <a:spAutoFit/>
            </a:bodyPr>
            <a:lstStyle/>
            <a:p>
              <a:pPr algn="ctr"/>
              <a:r>
                <a:rPr lang="en-US" dirty="0"/>
                <a:t>Explainable </a:t>
              </a:r>
              <a:br>
                <a:rPr lang="en-US" dirty="0"/>
              </a:br>
              <a:r>
                <a:rPr lang="en-US" dirty="0"/>
                <a:t>Planning Problem</a:t>
              </a:r>
            </a:p>
          </p:txBody>
        </p:sp>
      </p:grpSp>
      <p:grpSp>
        <p:nvGrpSpPr>
          <p:cNvPr id="149" name="Group 148">
            <a:extLst>
              <a:ext uri="{FF2B5EF4-FFF2-40B4-BE49-F238E27FC236}">
                <a16:creationId xmlns:a16="http://schemas.microsoft.com/office/drawing/2014/main" id="{9DFEAAAA-2D22-9349-A856-63349FED65F6}"/>
              </a:ext>
            </a:extLst>
          </p:cNvPr>
          <p:cNvGrpSpPr/>
          <p:nvPr/>
        </p:nvGrpSpPr>
        <p:grpSpPr>
          <a:xfrm>
            <a:off x="4986105" y="1621933"/>
            <a:ext cx="1237968" cy="704807"/>
            <a:chOff x="2732349" y="2195793"/>
            <a:chExt cx="1237968" cy="704807"/>
          </a:xfrm>
        </p:grpSpPr>
        <p:sp>
          <p:nvSpPr>
            <p:cNvPr id="150" name="Right Arrow 149">
              <a:extLst>
                <a:ext uri="{FF2B5EF4-FFF2-40B4-BE49-F238E27FC236}">
                  <a16:creationId xmlns:a16="http://schemas.microsoft.com/office/drawing/2014/main" id="{44822B28-ED65-BC43-9417-7E24B1A40B18}"/>
                </a:ext>
              </a:extLst>
            </p:cNvPr>
            <p:cNvSpPr/>
            <p:nvPr/>
          </p:nvSpPr>
          <p:spPr>
            <a:xfrm>
              <a:off x="2982257" y="2537126"/>
              <a:ext cx="733806" cy="36347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TextBox 150">
              <a:extLst>
                <a:ext uri="{FF2B5EF4-FFF2-40B4-BE49-F238E27FC236}">
                  <a16:creationId xmlns:a16="http://schemas.microsoft.com/office/drawing/2014/main" id="{41FFE80C-E2D6-584C-B5F7-0DF1CABAD85C}"/>
                </a:ext>
              </a:extLst>
            </p:cNvPr>
            <p:cNvSpPr txBox="1"/>
            <p:nvPr/>
          </p:nvSpPr>
          <p:spPr>
            <a:xfrm>
              <a:off x="2732349" y="2195793"/>
              <a:ext cx="1237968" cy="338554"/>
            </a:xfrm>
            <a:prstGeom prst="rect">
              <a:avLst/>
            </a:prstGeom>
            <a:noFill/>
          </p:spPr>
          <p:txBody>
            <a:bodyPr wrap="none" rtlCol="0">
              <a:spAutoFit/>
            </a:bodyPr>
            <a:lstStyle/>
            <a:p>
              <a:r>
                <a:rPr lang="en-US" sz="1600" i="1" dirty="0">
                  <a:solidFill>
                    <a:srgbClr val="7030A0"/>
                  </a:solidFill>
                </a:rPr>
                <a:t>formulate as</a:t>
              </a:r>
            </a:p>
          </p:txBody>
        </p:sp>
      </p:grpSp>
      <p:grpSp>
        <p:nvGrpSpPr>
          <p:cNvPr id="152" name="Group 151">
            <a:extLst>
              <a:ext uri="{FF2B5EF4-FFF2-40B4-BE49-F238E27FC236}">
                <a16:creationId xmlns:a16="http://schemas.microsoft.com/office/drawing/2014/main" id="{A6769783-CB66-0647-B457-6FC93BB6D08F}"/>
              </a:ext>
            </a:extLst>
          </p:cNvPr>
          <p:cNvGrpSpPr/>
          <p:nvPr/>
        </p:nvGrpSpPr>
        <p:grpSpPr>
          <a:xfrm>
            <a:off x="7280351" y="1622955"/>
            <a:ext cx="1151597" cy="703785"/>
            <a:chOff x="4747431" y="2195793"/>
            <a:chExt cx="1151597" cy="703785"/>
          </a:xfrm>
        </p:grpSpPr>
        <p:sp>
          <p:nvSpPr>
            <p:cNvPr id="153" name="Right Arrow 152">
              <a:extLst>
                <a:ext uri="{FF2B5EF4-FFF2-40B4-BE49-F238E27FC236}">
                  <a16:creationId xmlns:a16="http://schemas.microsoft.com/office/drawing/2014/main" id="{B1BF882A-465C-1B4B-BD4C-52F0D301B22F}"/>
                </a:ext>
              </a:extLst>
            </p:cNvPr>
            <p:cNvSpPr/>
            <p:nvPr/>
          </p:nvSpPr>
          <p:spPr>
            <a:xfrm>
              <a:off x="4956326" y="2536104"/>
              <a:ext cx="733806" cy="36347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TextBox 153">
              <a:extLst>
                <a:ext uri="{FF2B5EF4-FFF2-40B4-BE49-F238E27FC236}">
                  <a16:creationId xmlns:a16="http://schemas.microsoft.com/office/drawing/2014/main" id="{7F65730A-CCE1-354B-B8EB-F445A3543352}"/>
                </a:ext>
              </a:extLst>
            </p:cNvPr>
            <p:cNvSpPr txBox="1"/>
            <p:nvPr/>
          </p:nvSpPr>
          <p:spPr>
            <a:xfrm>
              <a:off x="4747431" y="2195793"/>
              <a:ext cx="1151597" cy="338554"/>
            </a:xfrm>
            <a:prstGeom prst="rect">
              <a:avLst/>
            </a:prstGeom>
            <a:noFill/>
          </p:spPr>
          <p:txBody>
            <a:bodyPr wrap="none" rtlCol="0">
              <a:spAutoFit/>
            </a:bodyPr>
            <a:lstStyle/>
            <a:p>
              <a:r>
                <a:rPr lang="en-US" sz="1600" i="1" dirty="0">
                  <a:solidFill>
                    <a:srgbClr val="7030A0"/>
                  </a:solidFill>
                </a:rPr>
                <a:t>translate to</a:t>
              </a:r>
            </a:p>
          </p:txBody>
        </p:sp>
      </p:grpSp>
      <p:grpSp>
        <p:nvGrpSpPr>
          <p:cNvPr id="155" name="Group 154">
            <a:extLst>
              <a:ext uri="{FF2B5EF4-FFF2-40B4-BE49-F238E27FC236}">
                <a16:creationId xmlns:a16="http://schemas.microsoft.com/office/drawing/2014/main" id="{C8524945-BA3F-5448-A668-9E776D7C8913}"/>
              </a:ext>
            </a:extLst>
          </p:cNvPr>
          <p:cNvGrpSpPr/>
          <p:nvPr/>
        </p:nvGrpSpPr>
        <p:grpSpPr>
          <a:xfrm>
            <a:off x="890187" y="4293157"/>
            <a:ext cx="5376254" cy="2282083"/>
            <a:chOff x="137470" y="4293157"/>
            <a:chExt cx="5376254" cy="2282083"/>
          </a:xfrm>
        </p:grpSpPr>
        <p:grpSp>
          <p:nvGrpSpPr>
            <p:cNvPr id="156" name="Group 155">
              <a:extLst>
                <a:ext uri="{FF2B5EF4-FFF2-40B4-BE49-F238E27FC236}">
                  <a16:creationId xmlns:a16="http://schemas.microsoft.com/office/drawing/2014/main" id="{C9A0A4D4-9340-334D-821B-628CA9ED3935}"/>
                </a:ext>
              </a:extLst>
            </p:cNvPr>
            <p:cNvGrpSpPr/>
            <p:nvPr/>
          </p:nvGrpSpPr>
          <p:grpSpPr>
            <a:xfrm>
              <a:off x="3385612" y="4293157"/>
              <a:ext cx="2128112" cy="1154796"/>
              <a:chOff x="3689708" y="4293157"/>
              <a:chExt cx="2128112" cy="1154796"/>
            </a:xfrm>
          </p:grpSpPr>
          <p:sp>
            <p:nvSpPr>
              <p:cNvPr id="160" name="Right Arrow 159">
                <a:extLst>
                  <a:ext uri="{FF2B5EF4-FFF2-40B4-BE49-F238E27FC236}">
                    <a16:creationId xmlns:a16="http://schemas.microsoft.com/office/drawing/2014/main" id="{958A2E87-BA2F-2F41-A9BA-65B13BE74812}"/>
                  </a:ext>
                </a:extLst>
              </p:cNvPr>
              <p:cNvSpPr/>
              <p:nvPr/>
            </p:nvSpPr>
            <p:spPr>
              <a:xfrm flipH="1">
                <a:off x="3689708" y="5212067"/>
                <a:ext cx="2128112" cy="235886"/>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Cloud Callout 160">
                <a:extLst>
                  <a:ext uri="{FF2B5EF4-FFF2-40B4-BE49-F238E27FC236}">
                    <a16:creationId xmlns:a16="http://schemas.microsoft.com/office/drawing/2014/main" id="{197D0174-A2A0-6645-9B6E-02AA87AE9682}"/>
                  </a:ext>
                </a:extLst>
              </p:cNvPr>
              <p:cNvSpPr/>
              <p:nvPr/>
            </p:nvSpPr>
            <p:spPr>
              <a:xfrm>
                <a:off x="4583320" y="4293157"/>
                <a:ext cx="914400" cy="612648"/>
              </a:xfrm>
              <a:prstGeom prst="cloudCallout">
                <a:avLst>
                  <a:gd name="adj1" fmla="val -33876"/>
                  <a:gd name="adj2" fmla="val 884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2060"/>
                    </a:solidFill>
                  </a:rPr>
                  <a:t>?</a:t>
                </a:r>
              </a:p>
            </p:txBody>
          </p:sp>
        </p:grpSp>
        <p:grpSp>
          <p:nvGrpSpPr>
            <p:cNvPr id="157" name="Group 156">
              <a:extLst>
                <a:ext uri="{FF2B5EF4-FFF2-40B4-BE49-F238E27FC236}">
                  <a16:creationId xmlns:a16="http://schemas.microsoft.com/office/drawing/2014/main" id="{E98061CB-FCAC-AF4D-9D20-6DFE8C95226C}"/>
                </a:ext>
              </a:extLst>
            </p:cNvPr>
            <p:cNvGrpSpPr/>
            <p:nvPr/>
          </p:nvGrpSpPr>
          <p:grpSpPr>
            <a:xfrm>
              <a:off x="137470" y="4390026"/>
              <a:ext cx="2294370" cy="2185214"/>
              <a:chOff x="465875" y="4390026"/>
              <a:chExt cx="2294370" cy="2185214"/>
            </a:xfrm>
          </p:grpSpPr>
          <p:sp>
            <p:nvSpPr>
              <p:cNvPr id="158" name="TextBox 157">
                <a:extLst>
                  <a:ext uri="{FF2B5EF4-FFF2-40B4-BE49-F238E27FC236}">
                    <a16:creationId xmlns:a16="http://schemas.microsoft.com/office/drawing/2014/main" id="{3B2EED66-EB5B-5C48-BDD7-088DCD226BFE}"/>
                  </a:ext>
                </a:extLst>
              </p:cNvPr>
              <p:cNvSpPr txBox="1"/>
              <p:nvPr/>
            </p:nvSpPr>
            <p:spPr>
              <a:xfrm>
                <a:off x="465875" y="4390026"/>
                <a:ext cx="2294370" cy="1815882"/>
              </a:xfrm>
              <a:prstGeom prst="rect">
                <a:avLst/>
              </a:prstGeom>
              <a:noFill/>
            </p:spPr>
            <p:txBody>
              <a:bodyPr wrap="square" rtlCol="0">
                <a:spAutoFit/>
              </a:bodyPr>
              <a:lstStyle/>
              <a:p>
                <a:r>
                  <a:rPr lang="en-US" sz="1000" dirty="0"/>
                  <a:t>I’m planning to </a:t>
                </a:r>
                <a:r>
                  <a:rPr lang="en-US" sz="1000" dirty="0">
                    <a:solidFill>
                      <a:srgbClr val="F4AAE1"/>
                    </a:solidFill>
                  </a:rPr>
                  <a:t>[follow this plan]</a:t>
                </a:r>
                <a:r>
                  <a:rPr lang="en-US" sz="1000" dirty="0"/>
                  <a:t>. It is expected to </a:t>
                </a:r>
                <a:r>
                  <a:rPr lang="en-US" sz="1000" dirty="0">
                    <a:solidFill>
                      <a:schemeClr val="accent6"/>
                    </a:solidFill>
                  </a:rPr>
                  <a:t>[have these QA values]</a:t>
                </a:r>
                <a:r>
                  <a:rPr lang="en-US" sz="1000" dirty="0"/>
                  <a:t>.</a:t>
                </a:r>
              </a:p>
              <a:p>
                <a:endParaRPr lang="en-US" sz="1000" dirty="0"/>
              </a:p>
              <a:p>
                <a:r>
                  <a:rPr lang="en-US" sz="1000" dirty="0"/>
                  <a:t>I could </a:t>
                </a:r>
                <a:r>
                  <a:rPr lang="en-US" sz="1000" dirty="0">
                    <a:solidFill>
                      <a:schemeClr val="accent5"/>
                    </a:solidFill>
                  </a:rPr>
                  <a:t>[improve these QAs by these amounts]</a:t>
                </a:r>
                <a:r>
                  <a:rPr lang="en-US" sz="1000" dirty="0"/>
                  <a:t>, by </a:t>
                </a:r>
                <a:r>
                  <a:rPr lang="en-US" sz="1000" dirty="0">
                    <a:solidFill>
                      <a:srgbClr val="7030A0"/>
                    </a:solidFill>
                  </a:rPr>
                  <a:t>[carrying out this alternative plan] </a:t>
                </a:r>
                <a:r>
                  <a:rPr lang="en-US" sz="1000" dirty="0"/>
                  <a:t>instead. However, this</a:t>
                </a:r>
              </a:p>
              <a:p>
                <a:r>
                  <a:rPr lang="en-US" sz="1000" dirty="0"/>
                  <a:t>would </a:t>
                </a:r>
                <a:r>
                  <a:rPr lang="en-US" sz="1000" dirty="0">
                    <a:solidFill>
                      <a:schemeClr val="accent2"/>
                    </a:solidFill>
                  </a:rPr>
                  <a:t>[worsen these other QAs by these amounts]</a:t>
                </a:r>
                <a:r>
                  <a:rPr lang="en-US" sz="1000" dirty="0"/>
                  <a:t>. I decided not to do that because </a:t>
                </a:r>
                <a:r>
                  <a:rPr lang="en-US" sz="1000" dirty="0">
                    <a:solidFill>
                      <a:schemeClr val="accent5"/>
                    </a:solidFill>
                  </a:rPr>
                  <a:t>[the improvement in these QAs]</a:t>
                </a:r>
                <a:r>
                  <a:rPr lang="en-US" sz="1000" dirty="0"/>
                  <a:t> is not worth </a:t>
                </a:r>
                <a:r>
                  <a:rPr lang="en-US" sz="1000" dirty="0">
                    <a:solidFill>
                      <a:schemeClr val="accent2"/>
                    </a:solidFill>
                  </a:rPr>
                  <a:t>[the deterioration in these other QAs]</a:t>
                </a:r>
                <a:r>
                  <a:rPr lang="en-US" sz="1050" dirty="0"/>
                  <a:t>.</a:t>
                </a:r>
                <a:endParaRPr lang="en-US" sz="1000" dirty="0"/>
              </a:p>
            </p:txBody>
          </p:sp>
          <p:sp>
            <p:nvSpPr>
              <p:cNvPr id="159" name="TextBox 158">
                <a:extLst>
                  <a:ext uri="{FF2B5EF4-FFF2-40B4-BE49-F238E27FC236}">
                    <a16:creationId xmlns:a16="http://schemas.microsoft.com/office/drawing/2014/main" id="{B4567A83-15DF-5449-B464-FC9B90F2E9B1}"/>
                  </a:ext>
                </a:extLst>
              </p:cNvPr>
              <p:cNvSpPr txBox="1"/>
              <p:nvPr/>
            </p:nvSpPr>
            <p:spPr>
              <a:xfrm>
                <a:off x="1095650" y="6205908"/>
                <a:ext cx="1285416" cy="369332"/>
              </a:xfrm>
              <a:prstGeom prst="rect">
                <a:avLst/>
              </a:prstGeom>
              <a:noFill/>
            </p:spPr>
            <p:txBody>
              <a:bodyPr wrap="none" rtlCol="0">
                <a:spAutoFit/>
              </a:bodyPr>
              <a:lstStyle/>
              <a:p>
                <a:pPr algn="ctr"/>
                <a:r>
                  <a:rPr lang="en-US" dirty="0"/>
                  <a:t>Explanation</a:t>
                </a:r>
              </a:p>
            </p:txBody>
          </p:sp>
        </p:grpSp>
      </p:grpSp>
      <p:sp>
        <p:nvSpPr>
          <p:cNvPr id="3" name="Slide Number Placeholder 2">
            <a:extLst>
              <a:ext uri="{FF2B5EF4-FFF2-40B4-BE49-F238E27FC236}">
                <a16:creationId xmlns:a16="http://schemas.microsoft.com/office/drawing/2014/main" id="{E73C7669-022E-A945-8852-BF40C0CDA3EA}"/>
              </a:ext>
            </a:extLst>
          </p:cNvPr>
          <p:cNvSpPr>
            <a:spLocks noGrp="1"/>
          </p:cNvSpPr>
          <p:nvPr>
            <p:ph type="sldNum" sz="quarter" idx="12"/>
          </p:nvPr>
        </p:nvSpPr>
        <p:spPr/>
        <p:txBody>
          <a:bodyPr/>
          <a:lstStyle/>
          <a:p>
            <a:fld id="{A22F3049-4D5D-CD49-9C0B-231D69548CC5}" type="slidenum">
              <a:rPr lang="en-US" smtClean="0"/>
              <a:t>6</a:t>
            </a:fld>
            <a:endParaRPr lang="en-US"/>
          </a:p>
        </p:txBody>
      </p:sp>
    </p:spTree>
    <p:extLst>
      <p:ext uri="{BB962C8B-B14F-4D97-AF65-F5344CB8AC3E}">
        <p14:creationId xmlns:p14="http://schemas.microsoft.com/office/powerpoint/2010/main" val="3077950488"/>
      </p:ext>
    </p:extLst>
  </p:cSld>
  <p:clrMapOvr>
    <a:masterClrMapping/>
  </p:clrMapOvr>
  <mc:AlternateContent xmlns:mc="http://schemas.openxmlformats.org/markup-compatibility/2006" xmlns:p14="http://schemas.microsoft.com/office/powerpoint/2010/main">
    <mc:Choice Requires="p14">
      <p:transition spd="slow" p14:dur="2000" advTm="21891"/>
    </mc:Choice>
    <mc:Fallback xmlns="">
      <p:transition spd="slow" advTm="2189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2E9E-92A6-C24E-9EA9-5828F8F03245}"/>
              </a:ext>
            </a:extLst>
          </p:cNvPr>
          <p:cNvSpPr>
            <a:spLocks noGrp="1"/>
          </p:cNvSpPr>
          <p:nvPr>
            <p:ph type="title"/>
          </p:nvPr>
        </p:nvSpPr>
        <p:spPr/>
        <p:txBody>
          <a:bodyPr/>
          <a:lstStyle/>
          <a:p>
            <a:r>
              <a:rPr lang="en-US" dirty="0"/>
              <a:t>Explainable Planning Approach: Overview</a:t>
            </a:r>
          </a:p>
        </p:txBody>
      </p:sp>
      <p:grpSp>
        <p:nvGrpSpPr>
          <p:cNvPr id="4" name="Group 3">
            <a:extLst>
              <a:ext uri="{FF2B5EF4-FFF2-40B4-BE49-F238E27FC236}">
                <a16:creationId xmlns:a16="http://schemas.microsoft.com/office/drawing/2014/main" id="{1127A347-E8A5-514B-BF45-5F419412E9BA}"/>
              </a:ext>
            </a:extLst>
          </p:cNvPr>
          <p:cNvGrpSpPr/>
          <p:nvPr/>
        </p:nvGrpSpPr>
        <p:grpSpPr>
          <a:xfrm>
            <a:off x="9125003" y="1627284"/>
            <a:ext cx="2230328" cy="1324113"/>
            <a:chOff x="6803600" y="2058891"/>
            <a:chExt cx="2973769" cy="1765485"/>
          </a:xfrm>
        </p:grpSpPr>
        <p:pic>
          <p:nvPicPr>
            <p:cNvPr id="5" name="Picture 4">
              <a:extLst>
                <a:ext uri="{FF2B5EF4-FFF2-40B4-BE49-F238E27FC236}">
                  <a16:creationId xmlns:a16="http://schemas.microsoft.com/office/drawing/2014/main" id="{4E5A5442-38B4-DA48-AC93-81CF1887D494}"/>
                </a:ext>
              </a:extLst>
            </p:cNvPr>
            <p:cNvPicPr>
              <a:picLocks noChangeAspect="1"/>
            </p:cNvPicPr>
            <p:nvPr/>
          </p:nvPicPr>
          <p:blipFill rotWithShape="1">
            <a:blip r:embed="rId3"/>
            <a:srcRect l="48575" t="15178" r="15494" b="50091"/>
            <a:stretch/>
          </p:blipFill>
          <p:spPr>
            <a:xfrm>
              <a:off x="6803600" y="2058891"/>
              <a:ext cx="1736393" cy="813408"/>
            </a:xfrm>
            <a:prstGeom prst="rect">
              <a:avLst/>
            </a:prstGeom>
          </p:spPr>
        </p:pic>
        <p:pic>
          <p:nvPicPr>
            <p:cNvPr id="6" name="Picture 5">
              <a:extLst>
                <a:ext uri="{FF2B5EF4-FFF2-40B4-BE49-F238E27FC236}">
                  <a16:creationId xmlns:a16="http://schemas.microsoft.com/office/drawing/2014/main" id="{59D76D19-E641-4F4D-966E-9ACD7BFD752A}"/>
                </a:ext>
              </a:extLst>
            </p:cNvPr>
            <p:cNvPicPr>
              <a:picLocks noChangeAspect="1"/>
            </p:cNvPicPr>
            <p:nvPr/>
          </p:nvPicPr>
          <p:blipFill>
            <a:blip r:embed="rId4"/>
            <a:stretch>
              <a:fillRect/>
            </a:stretch>
          </p:blipFill>
          <p:spPr>
            <a:xfrm>
              <a:off x="8588295" y="2058891"/>
              <a:ext cx="1189074" cy="852541"/>
            </a:xfrm>
            <a:prstGeom prst="rect">
              <a:avLst/>
            </a:prstGeom>
          </p:spPr>
        </p:pic>
        <p:sp>
          <p:nvSpPr>
            <p:cNvPr id="7" name="TextBox 6">
              <a:extLst>
                <a:ext uri="{FF2B5EF4-FFF2-40B4-BE49-F238E27FC236}">
                  <a16:creationId xmlns:a16="http://schemas.microsoft.com/office/drawing/2014/main" id="{E7112C57-7123-5A45-90F6-9A93A205C2BC}"/>
                </a:ext>
              </a:extLst>
            </p:cNvPr>
            <p:cNvSpPr txBox="1"/>
            <p:nvPr/>
          </p:nvSpPr>
          <p:spPr>
            <a:xfrm>
              <a:off x="7557969" y="2962601"/>
              <a:ext cx="2155289" cy="861775"/>
            </a:xfrm>
            <a:prstGeom prst="rect">
              <a:avLst/>
            </a:prstGeom>
            <a:noFill/>
          </p:spPr>
          <p:txBody>
            <a:bodyPr wrap="none" rtlCol="0">
              <a:spAutoFit/>
            </a:bodyPr>
            <a:lstStyle/>
            <a:p>
              <a:pPr algn="ctr"/>
              <a:r>
                <a:rPr lang="en-US" dirty="0"/>
                <a:t>MDP Problem</a:t>
              </a:r>
              <a:br>
                <a:rPr lang="en-US" dirty="0"/>
              </a:br>
              <a:r>
                <a:rPr lang="en-US" dirty="0"/>
                <a:t>Representation</a:t>
              </a:r>
            </a:p>
          </p:txBody>
        </p:sp>
      </p:grpSp>
      <p:grpSp>
        <p:nvGrpSpPr>
          <p:cNvPr id="8" name="Group 7">
            <a:extLst>
              <a:ext uri="{FF2B5EF4-FFF2-40B4-BE49-F238E27FC236}">
                <a16:creationId xmlns:a16="http://schemas.microsoft.com/office/drawing/2014/main" id="{7B939FE4-3FA0-9240-BE33-FBD6F4AE17B0}"/>
              </a:ext>
            </a:extLst>
          </p:cNvPr>
          <p:cNvGrpSpPr/>
          <p:nvPr/>
        </p:nvGrpSpPr>
        <p:grpSpPr>
          <a:xfrm>
            <a:off x="10429505" y="3909361"/>
            <a:ext cx="906017" cy="1059452"/>
            <a:chOff x="7027383" y="3933341"/>
            <a:chExt cx="906017" cy="1059452"/>
          </a:xfrm>
        </p:grpSpPr>
        <p:pic>
          <p:nvPicPr>
            <p:cNvPr id="9" name="Picture 8">
              <a:extLst>
                <a:ext uri="{FF2B5EF4-FFF2-40B4-BE49-F238E27FC236}">
                  <a16:creationId xmlns:a16="http://schemas.microsoft.com/office/drawing/2014/main" id="{8B22199B-DFED-FE45-8FF3-37E8F52AABFA}"/>
                </a:ext>
              </a:extLst>
            </p:cNvPr>
            <p:cNvPicPr>
              <a:picLocks noChangeAspect="1"/>
            </p:cNvPicPr>
            <p:nvPr/>
          </p:nvPicPr>
          <p:blipFill>
            <a:blip r:embed="rId5"/>
            <a:stretch>
              <a:fillRect/>
            </a:stretch>
          </p:blipFill>
          <p:spPr>
            <a:xfrm>
              <a:off x="7135331" y="3933341"/>
              <a:ext cx="690120" cy="690120"/>
            </a:xfrm>
            <a:prstGeom prst="rect">
              <a:avLst/>
            </a:prstGeom>
          </p:spPr>
        </p:pic>
        <p:sp>
          <p:nvSpPr>
            <p:cNvPr id="10" name="TextBox 9">
              <a:extLst>
                <a:ext uri="{FF2B5EF4-FFF2-40B4-BE49-F238E27FC236}">
                  <a16:creationId xmlns:a16="http://schemas.microsoft.com/office/drawing/2014/main" id="{066FF05D-7C7C-604A-9089-8050E8A776A4}"/>
                </a:ext>
              </a:extLst>
            </p:cNvPr>
            <p:cNvSpPr txBox="1"/>
            <p:nvPr/>
          </p:nvSpPr>
          <p:spPr>
            <a:xfrm>
              <a:off x="7027383" y="4623461"/>
              <a:ext cx="906017" cy="369332"/>
            </a:xfrm>
            <a:prstGeom prst="rect">
              <a:avLst/>
            </a:prstGeom>
            <a:noFill/>
          </p:spPr>
          <p:txBody>
            <a:bodyPr wrap="none" rtlCol="0">
              <a:spAutoFit/>
            </a:bodyPr>
            <a:lstStyle/>
            <a:p>
              <a:pPr algn="ctr"/>
              <a:r>
                <a:rPr lang="en-US" dirty="0"/>
                <a:t>Planner</a:t>
              </a:r>
            </a:p>
          </p:txBody>
        </p:sp>
      </p:grpSp>
      <p:grpSp>
        <p:nvGrpSpPr>
          <p:cNvPr id="14" name="Group 13">
            <a:extLst>
              <a:ext uri="{FF2B5EF4-FFF2-40B4-BE49-F238E27FC236}">
                <a16:creationId xmlns:a16="http://schemas.microsoft.com/office/drawing/2014/main" id="{D6E77CE4-4A1A-A54C-A4DD-95797C3CDE57}"/>
              </a:ext>
            </a:extLst>
          </p:cNvPr>
          <p:cNvGrpSpPr/>
          <p:nvPr/>
        </p:nvGrpSpPr>
        <p:grpSpPr>
          <a:xfrm>
            <a:off x="10408672" y="2997308"/>
            <a:ext cx="575636" cy="749746"/>
            <a:chOff x="7234985" y="2997308"/>
            <a:chExt cx="575636" cy="749746"/>
          </a:xfrm>
        </p:grpSpPr>
        <p:sp>
          <p:nvSpPr>
            <p:cNvPr id="15" name="Right Arrow 14">
              <a:extLst>
                <a:ext uri="{FF2B5EF4-FFF2-40B4-BE49-F238E27FC236}">
                  <a16:creationId xmlns:a16="http://schemas.microsoft.com/office/drawing/2014/main" id="{A50D19E7-70A7-E44E-951C-D8C0CA6014DB}"/>
                </a:ext>
              </a:extLst>
            </p:cNvPr>
            <p:cNvSpPr/>
            <p:nvPr/>
          </p:nvSpPr>
          <p:spPr>
            <a:xfrm rot="5400000">
              <a:off x="7345330" y="3281764"/>
              <a:ext cx="726995" cy="203586"/>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3D4EF758-743D-864F-9E24-3B0F7CB16C6A}"/>
                </a:ext>
              </a:extLst>
            </p:cNvPr>
            <p:cNvSpPr txBox="1"/>
            <p:nvPr/>
          </p:nvSpPr>
          <p:spPr>
            <a:xfrm rot="16200000">
              <a:off x="7046399" y="3185894"/>
              <a:ext cx="746504" cy="369332"/>
            </a:xfrm>
            <a:prstGeom prst="rect">
              <a:avLst/>
            </a:prstGeom>
            <a:noFill/>
          </p:spPr>
          <p:txBody>
            <a:bodyPr wrap="square" rtlCol="0">
              <a:spAutoFit/>
            </a:bodyPr>
            <a:lstStyle/>
            <a:p>
              <a:pPr algn="ctr"/>
              <a:r>
                <a:rPr lang="en-US" i="1" dirty="0">
                  <a:solidFill>
                    <a:srgbClr val="7030A0"/>
                  </a:solidFill>
                </a:rPr>
                <a:t>input</a:t>
              </a:r>
            </a:p>
          </p:txBody>
        </p:sp>
      </p:grpSp>
      <p:grpSp>
        <p:nvGrpSpPr>
          <p:cNvPr id="17" name="Group 16">
            <a:extLst>
              <a:ext uri="{FF2B5EF4-FFF2-40B4-BE49-F238E27FC236}">
                <a16:creationId xmlns:a16="http://schemas.microsoft.com/office/drawing/2014/main" id="{C2E435F1-3955-F041-9F23-EFB9E8EB8609}"/>
              </a:ext>
            </a:extLst>
          </p:cNvPr>
          <p:cNvGrpSpPr/>
          <p:nvPr/>
        </p:nvGrpSpPr>
        <p:grpSpPr>
          <a:xfrm>
            <a:off x="10370619" y="5117464"/>
            <a:ext cx="987154" cy="946381"/>
            <a:chOff x="7196932" y="5117464"/>
            <a:chExt cx="987154" cy="946381"/>
          </a:xfrm>
        </p:grpSpPr>
        <p:sp>
          <p:nvSpPr>
            <p:cNvPr id="18" name="Bent Arrow 17">
              <a:extLst>
                <a:ext uri="{FF2B5EF4-FFF2-40B4-BE49-F238E27FC236}">
                  <a16:creationId xmlns:a16="http://schemas.microsoft.com/office/drawing/2014/main" id="{528DCA2C-11EA-C24C-9844-D535F104B16C}"/>
                </a:ext>
              </a:extLst>
            </p:cNvPr>
            <p:cNvSpPr/>
            <p:nvPr/>
          </p:nvSpPr>
          <p:spPr>
            <a:xfrm rot="10800000">
              <a:off x="7196932" y="5117464"/>
              <a:ext cx="613689" cy="619966"/>
            </a:xfrm>
            <a:prstGeom prst="bentArrow">
              <a:avLst>
                <a:gd name="adj1" fmla="val 20885"/>
                <a:gd name="adj2" fmla="val 15840"/>
                <a:gd name="adj3" fmla="val 25000"/>
                <a:gd name="adj4" fmla="val 4375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B933B874-06BE-F844-8594-6B5F7BAB81A1}"/>
                </a:ext>
              </a:extLst>
            </p:cNvPr>
            <p:cNvSpPr txBox="1"/>
            <p:nvPr/>
          </p:nvSpPr>
          <p:spPr>
            <a:xfrm>
              <a:off x="7371043" y="5694513"/>
              <a:ext cx="813043" cy="369332"/>
            </a:xfrm>
            <a:prstGeom prst="rect">
              <a:avLst/>
            </a:prstGeom>
            <a:noFill/>
          </p:spPr>
          <p:txBody>
            <a:bodyPr wrap="none" rtlCol="0">
              <a:spAutoFit/>
            </a:bodyPr>
            <a:lstStyle/>
            <a:p>
              <a:r>
                <a:rPr lang="en-US" i="1" dirty="0">
                  <a:solidFill>
                    <a:srgbClr val="7030A0"/>
                  </a:solidFill>
                </a:rPr>
                <a:t>output</a:t>
              </a:r>
            </a:p>
          </p:txBody>
        </p:sp>
      </p:grpSp>
      <p:grpSp>
        <p:nvGrpSpPr>
          <p:cNvPr id="139" name="Group 138">
            <a:extLst>
              <a:ext uri="{FF2B5EF4-FFF2-40B4-BE49-F238E27FC236}">
                <a16:creationId xmlns:a16="http://schemas.microsoft.com/office/drawing/2014/main" id="{E41757A3-762B-C146-8400-0B4E254478BE}"/>
              </a:ext>
            </a:extLst>
          </p:cNvPr>
          <p:cNvGrpSpPr/>
          <p:nvPr/>
        </p:nvGrpSpPr>
        <p:grpSpPr>
          <a:xfrm>
            <a:off x="820003" y="1631825"/>
            <a:ext cx="3689522" cy="2399612"/>
            <a:chOff x="67286" y="1631825"/>
            <a:chExt cx="3689522" cy="2399612"/>
          </a:xfrm>
        </p:grpSpPr>
        <p:grpSp>
          <p:nvGrpSpPr>
            <p:cNvPr id="20" name="Group 19">
              <a:extLst>
                <a:ext uri="{FF2B5EF4-FFF2-40B4-BE49-F238E27FC236}">
                  <a16:creationId xmlns:a16="http://schemas.microsoft.com/office/drawing/2014/main" id="{B0BCD5B6-5182-504E-8CEC-389106AA244F}"/>
                </a:ext>
              </a:extLst>
            </p:cNvPr>
            <p:cNvGrpSpPr/>
            <p:nvPr/>
          </p:nvGrpSpPr>
          <p:grpSpPr>
            <a:xfrm>
              <a:off x="67286" y="1631825"/>
              <a:ext cx="3689522" cy="1905401"/>
              <a:chOff x="0" y="1703362"/>
              <a:chExt cx="7401479" cy="3822387"/>
            </a:xfrm>
          </p:grpSpPr>
          <p:pic>
            <p:nvPicPr>
              <p:cNvPr id="21" name="Picture 20">
                <a:extLst>
                  <a:ext uri="{FF2B5EF4-FFF2-40B4-BE49-F238E27FC236}">
                    <a16:creationId xmlns:a16="http://schemas.microsoft.com/office/drawing/2014/main" id="{A5A99788-9ECA-5B4D-98D6-518DC335C3C0}"/>
                  </a:ext>
                </a:extLst>
              </p:cNvPr>
              <p:cNvPicPr>
                <a:picLocks noChangeAspect="1"/>
              </p:cNvPicPr>
              <p:nvPr/>
            </p:nvPicPr>
            <p:blipFill rotWithShape="1">
              <a:blip r:embed="rId6"/>
              <a:srcRect t="8798" r="51455" b="56701"/>
              <a:stretch/>
            </p:blipFill>
            <p:spPr>
              <a:xfrm>
                <a:off x="0" y="1825625"/>
                <a:ext cx="6645135" cy="3657600"/>
              </a:xfrm>
              <a:prstGeom prst="rect">
                <a:avLst/>
              </a:prstGeom>
            </p:spPr>
          </p:pic>
          <p:grpSp>
            <p:nvGrpSpPr>
              <p:cNvPr id="22" name="Group 21">
                <a:extLst>
                  <a:ext uri="{FF2B5EF4-FFF2-40B4-BE49-F238E27FC236}">
                    <a16:creationId xmlns:a16="http://schemas.microsoft.com/office/drawing/2014/main" id="{6EAC2596-1D23-514E-8A92-255259B99200}"/>
                  </a:ext>
                </a:extLst>
              </p:cNvPr>
              <p:cNvGrpSpPr/>
              <p:nvPr/>
            </p:nvGrpSpPr>
            <p:grpSpPr>
              <a:xfrm>
                <a:off x="6179004" y="3971027"/>
                <a:ext cx="1222475" cy="477919"/>
                <a:chOff x="6179004" y="3971027"/>
                <a:chExt cx="1222475" cy="477919"/>
              </a:xfrm>
            </p:grpSpPr>
            <p:sp>
              <p:nvSpPr>
                <p:cNvPr id="80" name="5-Point Star 79">
                  <a:extLst>
                    <a:ext uri="{FF2B5EF4-FFF2-40B4-BE49-F238E27FC236}">
                      <a16:creationId xmlns:a16="http://schemas.microsoft.com/office/drawing/2014/main" id="{BF35E047-1909-5B43-A43C-C0661AE17041}"/>
                    </a:ext>
                  </a:extLst>
                </p:cNvPr>
                <p:cNvSpPr>
                  <a:spLocks noChangeAspect="1"/>
                </p:cNvSpPr>
                <p:nvPr/>
              </p:nvSpPr>
              <p:spPr>
                <a:xfrm>
                  <a:off x="6179004" y="3971027"/>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7B39B74-3DB6-9E43-AE91-3B9F7CE96FF5}"/>
                    </a:ext>
                  </a:extLst>
                </p:cNvPr>
                <p:cNvSpPr txBox="1"/>
                <p:nvPr/>
              </p:nvSpPr>
              <p:spPr>
                <a:xfrm>
                  <a:off x="6645135" y="4016748"/>
                  <a:ext cx="756344" cy="432198"/>
                </a:xfrm>
                <a:prstGeom prst="rect">
                  <a:avLst/>
                </a:prstGeom>
                <a:noFill/>
              </p:spPr>
              <p:txBody>
                <a:bodyPr wrap="none" rtlCol="0">
                  <a:spAutoFit/>
                </a:bodyPr>
                <a:lstStyle/>
                <a:p>
                  <a:r>
                    <a:rPr lang="en-US" sz="800" dirty="0"/>
                    <a:t>Goal</a:t>
                  </a:r>
                </a:p>
              </p:txBody>
            </p:sp>
          </p:grpSp>
          <p:grpSp>
            <p:nvGrpSpPr>
              <p:cNvPr id="23" name="Group 22">
                <a:extLst>
                  <a:ext uri="{FF2B5EF4-FFF2-40B4-BE49-F238E27FC236}">
                    <a16:creationId xmlns:a16="http://schemas.microsoft.com/office/drawing/2014/main" id="{A020EC7C-3717-954A-9C8A-126B03EA1A71}"/>
                  </a:ext>
                </a:extLst>
              </p:cNvPr>
              <p:cNvGrpSpPr/>
              <p:nvPr/>
            </p:nvGrpSpPr>
            <p:grpSpPr>
              <a:xfrm>
                <a:off x="133213" y="3696707"/>
                <a:ext cx="1196313" cy="784703"/>
                <a:chOff x="133213" y="1871082"/>
                <a:chExt cx="1196313" cy="784703"/>
              </a:xfrm>
            </p:grpSpPr>
            <p:pic>
              <p:nvPicPr>
                <p:cNvPr id="78" name="Picture 77">
                  <a:extLst>
                    <a:ext uri="{FF2B5EF4-FFF2-40B4-BE49-F238E27FC236}">
                      <a16:creationId xmlns:a16="http://schemas.microsoft.com/office/drawing/2014/main" id="{9F144720-92A2-FF4B-BBBE-1A9516BCA967}"/>
                    </a:ext>
                  </a:extLst>
                </p:cNvPr>
                <p:cNvPicPr>
                  <a:picLocks noChangeAspect="1"/>
                </p:cNvPicPr>
                <p:nvPr/>
              </p:nvPicPr>
              <p:blipFill rotWithShape="1">
                <a:blip r:embed="rId7"/>
                <a:srcRect l="26302" t="1905" r="24095"/>
                <a:stretch/>
              </p:blipFill>
              <p:spPr>
                <a:xfrm>
                  <a:off x="133213" y="1871082"/>
                  <a:ext cx="431549" cy="640080"/>
                </a:xfrm>
                <a:prstGeom prst="rect">
                  <a:avLst/>
                </a:prstGeom>
              </p:spPr>
            </p:pic>
            <p:sp>
              <p:nvSpPr>
                <p:cNvPr id="79" name="TextBox 78">
                  <a:extLst>
                    <a:ext uri="{FF2B5EF4-FFF2-40B4-BE49-F238E27FC236}">
                      <a16:creationId xmlns:a16="http://schemas.microsoft.com/office/drawing/2014/main" id="{8D310FB6-CB59-4D4C-9DD5-1384109BBD20}"/>
                    </a:ext>
                  </a:extLst>
                </p:cNvPr>
                <p:cNvSpPr txBox="1"/>
                <p:nvPr/>
              </p:nvSpPr>
              <p:spPr>
                <a:xfrm>
                  <a:off x="560318" y="2223588"/>
                  <a:ext cx="769208" cy="432197"/>
                </a:xfrm>
                <a:prstGeom prst="rect">
                  <a:avLst/>
                </a:prstGeom>
                <a:noFill/>
              </p:spPr>
              <p:txBody>
                <a:bodyPr wrap="none" rtlCol="0">
                  <a:spAutoFit/>
                </a:bodyPr>
                <a:lstStyle/>
                <a:p>
                  <a:r>
                    <a:rPr lang="en-US" sz="800" dirty="0"/>
                    <a:t>Start</a:t>
                  </a:r>
                </a:p>
              </p:txBody>
            </p:sp>
          </p:grpSp>
          <p:grpSp>
            <p:nvGrpSpPr>
              <p:cNvPr id="24" name="Group 23">
                <a:extLst>
                  <a:ext uri="{FF2B5EF4-FFF2-40B4-BE49-F238E27FC236}">
                    <a16:creationId xmlns:a16="http://schemas.microsoft.com/office/drawing/2014/main" id="{D18A6F58-EA5B-2947-894B-E11D8CAC956D}"/>
                  </a:ext>
                </a:extLst>
              </p:cNvPr>
              <p:cNvGrpSpPr/>
              <p:nvPr/>
            </p:nvGrpSpPr>
            <p:grpSpPr>
              <a:xfrm>
                <a:off x="2451495" y="3652975"/>
                <a:ext cx="3336640" cy="1830249"/>
                <a:chOff x="2451495" y="3652975"/>
                <a:chExt cx="3336640" cy="1830249"/>
              </a:xfrm>
            </p:grpSpPr>
            <p:grpSp>
              <p:nvGrpSpPr>
                <p:cNvPr id="60" name="Group 59">
                  <a:extLst>
                    <a:ext uri="{FF2B5EF4-FFF2-40B4-BE49-F238E27FC236}">
                      <a16:creationId xmlns:a16="http://schemas.microsoft.com/office/drawing/2014/main" id="{4B46D9F3-74AF-B348-BC0D-4F272250501F}"/>
                    </a:ext>
                  </a:extLst>
                </p:cNvPr>
                <p:cNvGrpSpPr/>
                <p:nvPr/>
              </p:nvGrpSpPr>
              <p:grpSpPr>
                <a:xfrm>
                  <a:off x="2451495" y="3652975"/>
                  <a:ext cx="3336640" cy="1830249"/>
                  <a:chOff x="2451495" y="1827350"/>
                  <a:chExt cx="3336640" cy="1830249"/>
                </a:xfrm>
                <a:solidFill>
                  <a:srgbClr val="FF0000"/>
                </a:solidFill>
              </p:grpSpPr>
              <p:sp>
                <p:nvSpPr>
                  <p:cNvPr id="62" name="Rectangle 61">
                    <a:extLst>
                      <a:ext uri="{FF2B5EF4-FFF2-40B4-BE49-F238E27FC236}">
                        <a16:creationId xmlns:a16="http://schemas.microsoft.com/office/drawing/2014/main" id="{41BD33B0-80D4-C54C-AD51-E8191905FD16}"/>
                      </a:ext>
                    </a:extLst>
                  </p:cNvPr>
                  <p:cNvSpPr/>
                  <p:nvPr/>
                </p:nvSpPr>
                <p:spPr>
                  <a:xfrm>
                    <a:off x="2583286"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479F8D2-2CE8-7B4E-B27C-6FEBCBB440BF}"/>
                      </a:ext>
                    </a:extLst>
                  </p:cNvPr>
                  <p:cNvSpPr/>
                  <p:nvPr/>
                </p:nvSpPr>
                <p:spPr>
                  <a:xfrm>
                    <a:off x="2901703"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514352-E8E6-D94E-91C2-3674AABF8C32}"/>
                      </a:ext>
                    </a:extLst>
                  </p:cNvPr>
                  <p:cNvSpPr/>
                  <p:nvPr/>
                </p:nvSpPr>
                <p:spPr>
                  <a:xfrm>
                    <a:off x="3220120"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8272221-CEC8-904F-8D77-0CA2E7DD7B59}"/>
                      </a:ext>
                    </a:extLst>
                  </p:cNvPr>
                  <p:cNvSpPr/>
                  <p:nvPr/>
                </p:nvSpPr>
                <p:spPr>
                  <a:xfrm>
                    <a:off x="3538537"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EDF464A-FC8D-6A41-9AC1-C9A0C0BA8642}"/>
                      </a:ext>
                    </a:extLst>
                  </p:cNvPr>
                  <p:cNvSpPr/>
                  <p:nvPr/>
                </p:nvSpPr>
                <p:spPr>
                  <a:xfrm>
                    <a:off x="3856954"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F75133A-4A71-F74C-B855-3E6ECA9830A7}"/>
                      </a:ext>
                    </a:extLst>
                  </p:cNvPr>
                  <p:cNvSpPr/>
                  <p:nvPr/>
                </p:nvSpPr>
                <p:spPr>
                  <a:xfrm>
                    <a:off x="4175371"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F383DDC-DC42-BE4F-BC0C-35ED2F6C1BC2}"/>
                      </a:ext>
                    </a:extLst>
                  </p:cNvPr>
                  <p:cNvSpPr/>
                  <p:nvPr/>
                </p:nvSpPr>
                <p:spPr>
                  <a:xfrm>
                    <a:off x="4493788"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6D5F65-688B-7141-8ECD-80FDD07AD31C}"/>
                      </a:ext>
                    </a:extLst>
                  </p:cNvPr>
                  <p:cNvSpPr/>
                  <p:nvPr/>
                </p:nvSpPr>
                <p:spPr>
                  <a:xfrm>
                    <a:off x="4812205" y="1827350"/>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447A1D0-91DC-1549-8D77-E9DCCC69D645}"/>
                      </a:ext>
                    </a:extLst>
                  </p:cNvPr>
                  <p:cNvSpPr/>
                  <p:nvPr/>
                </p:nvSpPr>
                <p:spPr>
                  <a:xfrm>
                    <a:off x="245149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E5520CE-74B4-4641-BBC7-9488FBECB848}"/>
                      </a:ext>
                    </a:extLst>
                  </p:cNvPr>
                  <p:cNvSpPr/>
                  <p:nvPr/>
                </p:nvSpPr>
                <p:spPr>
                  <a:xfrm>
                    <a:off x="2787797" y="2616629"/>
                    <a:ext cx="342506"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A3B137F-1D8D-D64E-9244-2FD1197B2E4A}"/>
                      </a:ext>
                    </a:extLst>
                  </p:cNvPr>
                  <p:cNvSpPr/>
                  <p:nvPr/>
                </p:nvSpPr>
                <p:spPr>
                  <a:xfrm>
                    <a:off x="3238005"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476453E-B129-634B-8D3E-B2F1D31B1180}"/>
                      </a:ext>
                    </a:extLst>
                  </p:cNvPr>
                  <p:cNvSpPr/>
                  <p:nvPr/>
                </p:nvSpPr>
                <p:spPr>
                  <a:xfrm>
                    <a:off x="3555514"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1D9B145-B31C-9146-94B1-8D2178E158C9}"/>
                      </a:ext>
                    </a:extLst>
                  </p:cNvPr>
                  <p:cNvSpPr/>
                  <p:nvPr/>
                </p:nvSpPr>
                <p:spPr>
                  <a:xfrm>
                    <a:off x="3865590"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796C63E-46A4-9146-B577-6B7D44D8F515}"/>
                      </a:ext>
                    </a:extLst>
                  </p:cNvPr>
                  <p:cNvSpPr/>
                  <p:nvPr/>
                </p:nvSpPr>
                <p:spPr>
                  <a:xfrm>
                    <a:off x="4184816" y="2616629"/>
                    <a:ext cx="525469"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4D243A7-81D5-DC47-AE0A-30917DE5E36C}"/>
                      </a:ext>
                    </a:extLst>
                  </p:cNvPr>
                  <p:cNvSpPr/>
                  <p:nvPr/>
                </p:nvSpPr>
                <p:spPr>
                  <a:xfrm>
                    <a:off x="4815976" y="2616629"/>
                    <a:ext cx="228600" cy="4114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0B492E1-50AF-3F40-8C51-CA6030FE9847}"/>
                      </a:ext>
                    </a:extLst>
                  </p:cNvPr>
                  <p:cNvSpPr/>
                  <p:nvPr/>
                </p:nvSpPr>
                <p:spPr>
                  <a:xfrm>
                    <a:off x="5212063" y="2616628"/>
                    <a:ext cx="576072" cy="10409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5E7F6501-567E-0D4B-A23D-3FD51319DC13}"/>
                    </a:ext>
                  </a:extLst>
                </p:cNvPr>
                <p:cNvSpPr txBox="1"/>
                <p:nvPr/>
              </p:nvSpPr>
              <p:spPr>
                <a:xfrm>
                  <a:off x="3721517" y="4016747"/>
                  <a:ext cx="1586010" cy="432198"/>
                </a:xfrm>
                <a:prstGeom prst="rect">
                  <a:avLst/>
                </a:prstGeom>
                <a:noFill/>
              </p:spPr>
              <p:txBody>
                <a:bodyPr wrap="none" rtlCol="0">
                  <a:spAutoFit/>
                </a:bodyPr>
                <a:lstStyle/>
                <a:p>
                  <a:r>
                    <a:rPr lang="en-US" sz="800" dirty="0">
                      <a:solidFill>
                        <a:srgbClr val="C00000"/>
                      </a:solidFill>
                    </a:rPr>
                    <a:t>Private Offices</a:t>
                  </a:r>
                </a:p>
              </p:txBody>
            </p:sp>
          </p:grpSp>
          <p:grpSp>
            <p:nvGrpSpPr>
              <p:cNvPr id="25" name="Group 24">
                <a:extLst>
                  <a:ext uri="{FF2B5EF4-FFF2-40B4-BE49-F238E27FC236}">
                    <a16:creationId xmlns:a16="http://schemas.microsoft.com/office/drawing/2014/main" id="{4BB4AB5B-AA01-DE40-8B47-F563AF582B00}"/>
                  </a:ext>
                </a:extLst>
              </p:cNvPr>
              <p:cNvGrpSpPr/>
              <p:nvPr/>
            </p:nvGrpSpPr>
            <p:grpSpPr>
              <a:xfrm>
                <a:off x="1220831" y="2366545"/>
                <a:ext cx="1139224" cy="2487189"/>
                <a:chOff x="1220831" y="2366545"/>
                <a:chExt cx="1139224" cy="2487189"/>
              </a:xfrm>
            </p:grpSpPr>
            <p:grpSp>
              <p:nvGrpSpPr>
                <p:cNvPr id="48" name="Group 47">
                  <a:extLst>
                    <a:ext uri="{FF2B5EF4-FFF2-40B4-BE49-F238E27FC236}">
                      <a16:creationId xmlns:a16="http://schemas.microsoft.com/office/drawing/2014/main" id="{8A3744FC-4A83-EA45-B9C0-B2B09969F092}"/>
                    </a:ext>
                  </a:extLst>
                </p:cNvPr>
                <p:cNvGrpSpPr/>
                <p:nvPr/>
              </p:nvGrpSpPr>
              <p:grpSpPr>
                <a:xfrm>
                  <a:off x="1220831" y="2366545"/>
                  <a:ext cx="1139224" cy="2487189"/>
                  <a:chOff x="1220831" y="540920"/>
                  <a:chExt cx="1139224" cy="2487189"/>
                </a:xfrm>
              </p:grpSpPr>
              <p:sp>
                <p:nvSpPr>
                  <p:cNvPr id="53" name="Rectangle 52">
                    <a:extLst>
                      <a:ext uri="{FF2B5EF4-FFF2-40B4-BE49-F238E27FC236}">
                        <a16:creationId xmlns:a16="http://schemas.microsoft.com/office/drawing/2014/main" id="{307111B6-BDD7-6049-A16B-6813A1CA2C1C}"/>
                      </a:ext>
                    </a:extLst>
                  </p:cNvPr>
                  <p:cNvSpPr/>
                  <p:nvPr/>
                </p:nvSpPr>
                <p:spPr>
                  <a:xfrm>
                    <a:off x="1362906" y="540920"/>
                    <a:ext cx="370078" cy="745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5737D949-173E-9D48-9192-CD5C45E00125}"/>
                      </a:ext>
                    </a:extLst>
                  </p:cNvPr>
                  <p:cNvSpPr/>
                  <p:nvPr/>
                </p:nvSpPr>
                <p:spPr>
                  <a:xfrm>
                    <a:off x="1838707" y="540920"/>
                    <a:ext cx="262213" cy="4719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EE4F251-892C-2243-86B8-2F8604E3436E}"/>
                      </a:ext>
                    </a:extLst>
                  </p:cNvPr>
                  <p:cNvSpPr/>
                  <p:nvPr/>
                </p:nvSpPr>
                <p:spPr>
                  <a:xfrm>
                    <a:off x="134967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A8E286A-080E-4B4E-88D1-4138792E5010}"/>
                      </a:ext>
                    </a:extLst>
                  </p:cNvPr>
                  <p:cNvSpPr/>
                  <p:nvPr/>
                </p:nvSpPr>
                <p:spPr>
                  <a:xfrm>
                    <a:off x="1646039" y="2616629"/>
                    <a:ext cx="274320"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A754DEA-3474-FC4E-9BD3-BAEB1F69A9A7}"/>
                      </a:ext>
                    </a:extLst>
                  </p:cNvPr>
                  <p:cNvSpPr/>
                  <p:nvPr/>
                </p:nvSpPr>
                <p:spPr>
                  <a:xfrm>
                    <a:off x="1980340" y="2616629"/>
                    <a:ext cx="379715" cy="4114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C1AE99C-CBE3-064F-B66C-98D90D1E64B2}"/>
                      </a:ext>
                    </a:extLst>
                  </p:cNvPr>
                  <p:cNvSpPr/>
                  <p:nvPr/>
                </p:nvSpPr>
                <p:spPr>
                  <a:xfrm>
                    <a:off x="1519790" y="1348230"/>
                    <a:ext cx="740197"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6173857-172F-AB4B-9F95-E3F149F1E5C2}"/>
                      </a:ext>
                    </a:extLst>
                  </p:cNvPr>
                  <p:cNvSpPr/>
                  <p:nvPr/>
                </p:nvSpPr>
                <p:spPr>
                  <a:xfrm>
                    <a:off x="1220831" y="1819144"/>
                    <a:ext cx="1039156" cy="36800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52D9AAB-A820-9143-BC3D-F246224F7812}"/>
                    </a:ext>
                  </a:extLst>
                </p:cNvPr>
                <p:cNvGrpSpPr/>
                <p:nvPr/>
              </p:nvGrpSpPr>
              <p:grpSpPr>
                <a:xfrm>
                  <a:off x="1306049" y="3131528"/>
                  <a:ext cx="1007192" cy="1317417"/>
                  <a:chOff x="1306049" y="3131528"/>
                  <a:chExt cx="1007192" cy="1317417"/>
                </a:xfrm>
              </p:grpSpPr>
              <p:sp>
                <p:nvSpPr>
                  <p:cNvPr id="50" name="TextBox 49">
                    <a:extLst>
                      <a:ext uri="{FF2B5EF4-FFF2-40B4-BE49-F238E27FC236}">
                        <a16:creationId xmlns:a16="http://schemas.microsoft.com/office/drawing/2014/main" id="{04CC25F8-FC85-2346-B896-B41917063F13}"/>
                      </a:ext>
                    </a:extLst>
                  </p:cNvPr>
                  <p:cNvSpPr txBox="1"/>
                  <p:nvPr/>
                </p:nvSpPr>
                <p:spPr>
                  <a:xfrm>
                    <a:off x="1325668" y="4016747"/>
                    <a:ext cx="946077" cy="432198"/>
                  </a:xfrm>
                  <a:prstGeom prst="rect">
                    <a:avLst/>
                  </a:prstGeom>
                  <a:noFill/>
                </p:spPr>
                <p:txBody>
                  <a:bodyPr wrap="none" rtlCol="0">
                    <a:spAutoFit/>
                  </a:bodyPr>
                  <a:lstStyle/>
                  <a:p>
                    <a:r>
                      <a:rPr lang="en-US" sz="800" dirty="0">
                        <a:solidFill>
                          <a:schemeClr val="accent4">
                            <a:lumMod val="75000"/>
                          </a:schemeClr>
                        </a:solidFill>
                      </a:rPr>
                      <a:t>Rooms</a:t>
                    </a:r>
                  </a:p>
                </p:txBody>
              </p:sp>
              <p:sp>
                <p:nvSpPr>
                  <p:cNvPr id="51" name="TextBox 50">
                    <a:extLst>
                      <a:ext uri="{FF2B5EF4-FFF2-40B4-BE49-F238E27FC236}">
                        <a16:creationId xmlns:a16="http://schemas.microsoft.com/office/drawing/2014/main" id="{84162DD8-4553-684B-92C6-F087E640F9F7}"/>
                      </a:ext>
                    </a:extLst>
                  </p:cNvPr>
                  <p:cNvSpPr txBox="1"/>
                  <p:nvPr/>
                </p:nvSpPr>
                <p:spPr>
                  <a:xfrm>
                    <a:off x="1470068" y="3131528"/>
                    <a:ext cx="843173" cy="432198"/>
                  </a:xfrm>
                  <a:prstGeom prst="rect">
                    <a:avLst/>
                  </a:prstGeom>
                  <a:noFill/>
                </p:spPr>
                <p:txBody>
                  <a:bodyPr wrap="none" rtlCol="0">
                    <a:spAutoFit/>
                  </a:bodyPr>
                  <a:lstStyle/>
                  <a:p>
                    <a:r>
                      <a:rPr lang="en-US" sz="800" dirty="0">
                        <a:solidFill>
                          <a:schemeClr val="accent4">
                            <a:lumMod val="75000"/>
                          </a:schemeClr>
                        </a:solidFill>
                      </a:rPr>
                      <a:t>Semi-</a:t>
                    </a:r>
                  </a:p>
                </p:txBody>
              </p:sp>
              <p:sp>
                <p:nvSpPr>
                  <p:cNvPr id="52" name="TextBox 51">
                    <a:extLst>
                      <a:ext uri="{FF2B5EF4-FFF2-40B4-BE49-F238E27FC236}">
                        <a16:creationId xmlns:a16="http://schemas.microsoft.com/office/drawing/2014/main" id="{359ED336-7682-574C-BB11-98515153FE2B}"/>
                      </a:ext>
                    </a:extLst>
                  </p:cNvPr>
                  <p:cNvSpPr txBox="1"/>
                  <p:nvPr/>
                </p:nvSpPr>
                <p:spPr>
                  <a:xfrm>
                    <a:off x="1306049" y="3621928"/>
                    <a:ext cx="958940" cy="432198"/>
                  </a:xfrm>
                  <a:prstGeom prst="rect">
                    <a:avLst/>
                  </a:prstGeom>
                  <a:noFill/>
                </p:spPr>
                <p:txBody>
                  <a:bodyPr wrap="none" rtlCol="0">
                    <a:spAutoFit/>
                  </a:bodyPr>
                  <a:lstStyle/>
                  <a:p>
                    <a:r>
                      <a:rPr lang="en-US" sz="800" dirty="0">
                        <a:solidFill>
                          <a:schemeClr val="accent4">
                            <a:lumMod val="75000"/>
                          </a:schemeClr>
                        </a:solidFill>
                      </a:rPr>
                      <a:t>Private</a:t>
                    </a:r>
                  </a:p>
                </p:txBody>
              </p:sp>
            </p:grpSp>
          </p:grpSp>
          <p:grpSp>
            <p:nvGrpSpPr>
              <p:cNvPr id="26" name="Group 25">
                <a:extLst>
                  <a:ext uri="{FF2B5EF4-FFF2-40B4-BE49-F238E27FC236}">
                    <a16:creationId xmlns:a16="http://schemas.microsoft.com/office/drawing/2014/main" id="{0041C860-F462-DD4A-BD6F-64381FC90AC0}"/>
                  </a:ext>
                </a:extLst>
              </p:cNvPr>
              <p:cNvGrpSpPr/>
              <p:nvPr/>
            </p:nvGrpSpPr>
            <p:grpSpPr>
              <a:xfrm>
                <a:off x="2810935" y="3936840"/>
                <a:ext cx="1881953" cy="1588909"/>
                <a:chOff x="2810935" y="3936840"/>
                <a:chExt cx="1881953" cy="1588909"/>
              </a:xfrm>
            </p:grpSpPr>
            <p:grpSp>
              <p:nvGrpSpPr>
                <p:cNvPr id="36" name="Group 35">
                  <a:extLst>
                    <a:ext uri="{FF2B5EF4-FFF2-40B4-BE49-F238E27FC236}">
                      <a16:creationId xmlns:a16="http://schemas.microsoft.com/office/drawing/2014/main" id="{77DBE8FA-6691-8748-BBBB-2F220C2E916B}"/>
                    </a:ext>
                  </a:extLst>
                </p:cNvPr>
                <p:cNvGrpSpPr/>
                <p:nvPr/>
              </p:nvGrpSpPr>
              <p:grpSpPr>
                <a:xfrm>
                  <a:off x="2810935" y="3936840"/>
                  <a:ext cx="731520" cy="295041"/>
                  <a:chOff x="9699621" y="3380438"/>
                  <a:chExt cx="731520" cy="295041"/>
                </a:xfrm>
              </p:grpSpPr>
              <p:sp>
                <p:nvSpPr>
                  <p:cNvPr id="40" name="Cube 39">
                    <a:extLst>
                      <a:ext uri="{FF2B5EF4-FFF2-40B4-BE49-F238E27FC236}">
                        <a16:creationId xmlns:a16="http://schemas.microsoft.com/office/drawing/2014/main" id="{3884377F-1CA6-F441-B903-077D937A9A4D}"/>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be 40">
                    <a:extLst>
                      <a:ext uri="{FF2B5EF4-FFF2-40B4-BE49-F238E27FC236}">
                        <a16:creationId xmlns:a16="http://schemas.microsoft.com/office/drawing/2014/main" id="{857942FF-6493-FA4A-B6B1-EECCF2466405}"/>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ube 41">
                    <a:extLst>
                      <a:ext uri="{FF2B5EF4-FFF2-40B4-BE49-F238E27FC236}">
                        <a16:creationId xmlns:a16="http://schemas.microsoft.com/office/drawing/2014/main" id="{ACE475B2-6ED8-C944-AC56-EEC84AB8D47D}"/>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id="{FBA5EE2B-4A1F-4349-8152-5D86345B5C33}"/>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5236FD43-12E6-7341-A941-0D65CE865F67}"/>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38E8D286-81BA-174C-B69C-84FBA64FCE38}"/>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62AC91BB-BD1C-3C45-A658-9A909E101BDE}"/>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be 46">
                    <a:extLst>
                      <a:ext uri="{FF2B5EF4-FFF2-40B4-BE49-F238E27FC236}">
                        <a16:creationId xmlns:a16="http://schemas.microsoft.com/office/drawing/2014/main" id="{725C53E9-3105-B64E-843A-0AEAE391EA50}"/>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52434A87-AE20-CF4F-8AFA-4C051095B6FF}"/>
                    </a:ext>
                  </a:extLst>
                </p:cNvPr>
                <p:cNvGrpSpPr/>
                <p:nvPr/>
              </p:nvGrpSpPr>
              <p:grpSpPr>
                <a:xfrm>
                  <a:off x="2946090" y="4260726"/>
                  <a:ext cx="1746798" cy="1265023"/>
                  <a:chOff x="2946090" y="4260726"/>
                  <a:chExt cx="1746798" cy="1265023"/>
                </a:xfrm>
              </p:grpSpPr>
              <p:cxnSp>
                <p:nvCxnSpPr>
                  <p:cNvPr id="38" name="Curved Connector 37">
                    <a:extLst>
                      <a:ext uri="{FF2B5EF4-FFF2-40B4-BE49-F238E27FC236}">
                        <a16:creationId xmlns:a16="http://schemas.microsoft.com/office/drawing/2014/main" id="{7101BD31-D861-CD4D-8791-86670D092B03}"/>
                      </a:ext>
                    </a:extLst>
                  </p:cNvPr>
                  <p:cNvCxnSpPr>
                    <a:cxnSpLocks/>
                    <a:stCxn id="39" idx="0"/>
                  </p:cNvCxnSpPr>
                  <p:nvPr/>
                </p:nvCxnSpPr>
                <p:spPr>
                  <a:xfrm rot="16200000" flipV="1">
                    <a:off x="3063097" y="4337156"/>
                    <a:ext cx="832824" cy="679964"/>
                  </a:xfrm>
                  <a:prstGeom prst="curvedConnector3">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691FD2B-B7DF-4146-BDD7-865D7884B7B0}"/>
                      </a:ext>
                    </a:extLst>
                  </p:cNvPr>
                  <p:cNvSpPr txBox="1"/>
                  <p:nvPr/>
                </p:nvSpPr>
                <p:spPr>
                  <a:xfrm>
                    <a:off x="2946090" y="5093551"/>
                    <a:ext cx="1746798" cy="432198"/>
                  </a:xfrm>
                  <a:prstGeom prst="rect">
                    <a:avLst/>
                  </a:prstGeom>
                  <a:noFill/>
                </p:spPr>
                <p:txBody>
                  <a:bodyPr wrap="none" rtlCol="0">
                    <a:spAutoFit/>
                  </a:bodyPr>
                  <a:lstStyle/>
                  <a:p>
                    <a:r>
                      <a:rPr lang="en-US" sz="800" dirty="0">
                        <a:solidFill>
                          <a:schemeClr val="accent1"/>
                        </a:solidFill>
                      </a:rPr>
                      <a:t>Dense Obstacles</a:t>
                    </a:r>
                  </a:p>
                </p:txBody>
              </p:sp>
            </p:grpSp>
          </p:grpSp>
          <p:grpSp>
            <p:nvGrpSpPr>
              <p:cNvPr id="27" name="Group 26">
                <a:extLst>
                  <a:ext uri="{FF2B5EF4-FFF2-40B4-BE49-F238E27FC236}">
                    <a16:creationId xmlns:a16="http://schemas.microsoft.com/office/drawing/2014/main" id="{EB924AB4-1414-1648-B1CA-9DF4216D7CDE}"/>
                  </a:ext>
                </a:extLst>
              </p:cNvPr>
              <p:cNvGrpSpPr/>
              <p:nvPr/>
            </p:nvGrpSpPr>
            <p:grpSpPr>
              <a:xfrm>
                <a:off x="3322567" y="1703362"/>
                <a:ext cx="1782173" cy="1250129"/>
                <a:chOff x="3322567" y="1703362"/>
                <a:chExt cx="1782173" cy="1250129"/>
              </a:xfrm>
            </p:grpSpPr>
            <p:grpSp>
              <p:nvGrpSpPr>
                <p:cNvPr id="28" name="Group 27">
                  <a:extLst>
                    <a:ext uri="{FF2B5EF4-FFF2-40B4-BE49-F238E27FC236}">
                      <a16:creationId xmlns:a16="http://schemas.microsoft.com/office/drawing/2014/main" id="{811CCCF2-71CB-A04B-8CEE-47EB0D35C08D}"/>
                    </a:ext>
                  </a:extLst>
                </p:cNvPr>
                <p:cNvGrpSpPr/>
                <p:nvPr/>
              </p:nvGrpSpPr>
              <p:grpSpPr>
                <a:xfrm>
                  <a:off x="4404041" y="2658450"/>
                  <a:ext cx="365760" cy="295041"/>
                  <a:chOff x="7803055" y="2574583"/>
                  <a:chExt cx="365760" cy="295041"/>
                </a:xfrm>
              </p:grpSpPr>
              <p:sp>
                <p:nvSpPr>
                  <p:cNvPr id="32" name="Cube 31">
                    <a:extLst>
                      <a:ext uri="{FF2B5EF4-FFF2-40B4-BE49-F238E27FC236}">
                        <a16:creationId xmlns:a16="http://schemas.microsoft.com/office/drawing/2014/main" id="{51A0D89D-AE0D-6040-8DE3-77E7137B127E}"/>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EAA9CA85-13BD-1D44-9754-C8374FD6D296}"/>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2A8D0202-FDFD-1F4C-9659-79991D1B16AB}"/>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be 34">
                    <a:extLst>
                      <a:ext uri="{FF2B5EF4-FFF2-40B4-BE49-F238E27FC236}">
                        <a16:creationId xmlns:a16="http://schemas.microsoft.com/office/drawing/2014/main" id="{EA8F59E5-E246-0348-832B-6B4D8C15DDE3}"/>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DDB20F78-5E0F-6C4D-BFA8-57DF3E6B7BE3}"/>
                    </a:ext>
                  </a:extLst>
                </p:cNvPr>
                <p:cNvGrpSpPr/>
                <p:nvPr/>
              </p:nvGrpSpPr>
              <p:grpSpPr>
                <a:xfrm>
                  <a:off x="3322567" y="1703362"/>
                  <a:ext cx="1782173" cy="901505"/>
                  <a:chOff x="3322567" y="1703362"/>
                  <a:chExt cx="1782173" cy="901505"/>
                </a:xfrm>
              </p:grpSpPr>
              <p:sp>
                <p:nvSpPr>
                  <p:cNvPr id="30" name="TextBox 29">
                    <a:extLst>
                      <a:ext uri="{FF2B5EF4-FFF2-40B4-BE49-F238E27FC236}">
                        <a16:creationId xmlns:a16="http://schemas.microsoft.com/office/drawing/2014/main" id="{00AFDC80-79D3-D843-ADBC-A9E238FDD720}"/>
                      </a:ext>
                    </a:extLst>
                  </p:cNvPr>
                  <p:cNvSpPr txBox="1"/>
                  <p:nvPr/>
                </p:nvSpPr>
                <p:spPr>
                  <a:xfrm>
                    <a:off x="3322567" y="1703362"/>
                    <a:ext cx="1782173" cy="432198"/>
                  </a:xfrm>
                  <a:prstGeom prst="rect">
                    <a:avLst/>
                  </a:prstGeom>
                  <a:noFill/>
                </p:spPr>
                <p:txBody>
                  <a:bodyPr wrap="none" rtlCol="0">
                    <a:spAutoFit/>
                  </a:bodyPr>
                  <a:lstStyle/>
                  <a:p>
                    <a:r>
                      <a:rPr lang="en-US" sz="800" dirty="0">
                        <a:solidFill>
                          <a:schemeClr val="accent1"/>
                        </a:solidFill>
                      </a:rPr>
                      <a:t>Sparse Obstacles</a:t>
                    </a:r>
                  </a:p>
                </p:txBody>
              </p:sp>
              <p:cxnSp>
                <p:nvCxnSpPr>
                  <p:cNvPr id="31" name="Curved Connector 30">
                    <a:extLst>
                      <a:ext uri="{FF2B5EF4-FFF2-40B4-BE49-F238E27FC236}">
                        <a16:creationId xmlns:a16="http://schemas.microsoft.com/office/drawing/2014/main" id="{7BC10E3C-5607-FF4D-80AE-E542A3E5BAEE}"/>
                      </a:ext>
                    </a:extLst>
                  </p:cNvPr>
                  <p:cNvCxnSpPr>
                    <a:cxnSpLocks/>
                    <a:stCxn id="30" idx="2"/>
                  </p:cNvCxnSpPr>
                  <p:nvPr/>
                </p:nvCxnSpPr>
                <p:spPr>
                  <a:xfrm rot="16200000" flipH="1">
                    <a:off x="4165637" y="2183578"/>
                    <a:ext cx="469307" cy="373272"/>
                  </a:xfrm>
                  <a:prstGeom prst="curvedConnector3">
                    <a:avLst>
                      <a:gd name="adj1" fmla="val 5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82" name="TextBox 81">
              <a:extLst>
                <a:ext uri="{FF2B5EF4-FFF2-40B4-BE49-F238E27FC236}">
                  <a16:creationId xmlns:a16="http://schemas.microsoft.com/office/drawing/2014/main" id="{E73DA241-30E5-5345-88C2-6064A00BA591}"/>
                </a:ext>
              </a:extLst>
            </p:cNvPr>
            <p:cNvSpPr txBox="1"/>
            <p:nvPr/>
          </p:nvSpPr>
          <p:spPr>
            <a:xfrm>
              <a:off x="1160975" y="3662105"/>
              <a:ext cx="1340432" cy="369332"/>
            </a:xfrm>
            <a:prstGeom prst="rect">
              <a:avLst/>
            </a:prstGeom>
            <a:noFill/>
          </p:spPr>
          <p:txBody>
            <a:bodyPr wrap="none" rtlCol="0">
              <a:spAutoFit/>
            </a:bodyPr>
            <a:lstStyle/>
            <a:p>
              <a:pPr algn="ctr"/>
              <a:r>
                <a:rPr lang="en-US" dirty="0"/>
                <a:t>Robot’s Task</a:t>
              </a:r>
            </a:p>
          </p:txBody>
        </p:sp>
      </p:grpSp>
      <p:grpSp>
        <p:nvGrpSpPr>
          <p:cNvPr id="137" name="Group 136">
            <a:extLst>
              <a:ext uri="{FF2B5EF4-FFF2-40B4-BE49-F238E27FC236}">
                <a16:creationId xmlns:a16="http://schemas.microsoft.com/office/drawing/2014/main" id="{01DB3647-2FC2-8E49-8E05-58885E588588}"/>
              </a:ext>
            </a:extLst>
          </p:cNvPr>
          <p:cNvGrpSpPr/>
          <p:nvPr/>
        </p:nvGrpSpPr>
        <p:grpSpPr>
          <a:xfrm>
            <a:off x="7698991" y="4654850"/>
            <a:ext cx="2490103" cy="1789718"/>
            <a:chOff x="5267488" y="4654850"/>
            <a:chExt cx="2490103" cy="1789718"/>
          </a:xfrm>
        </p:grpSpPr>
        <p:sp>
          <p:nvSpPr>
            <p:cNvPr id="83" name="TextBox 82">
              <a:extLst>
                <a:ext uri="{FF2B5EF4-FFF2-40B4-BE49-F238E27FC236}">
                  <a16:creationId xmlns:a16="http://schemas.microsoft.com/office/drawing/2014/main" id="{E590C549-DC1F-B244-8483-860FB17BC1A6}"/>
                </a:ext>
              </a:extLst>
            </p:cNvPr>
            <p:cNvSpPr txBox="1"/>
            <p:nvPr/>
          </p:nvSpPr>
          <p:spPr>
            <a:xfrm>
              <a:off x="5892210" y="6075236"/>
              <a:ext cx="1641155" cy="369332"/>
            </a:xfrm>
            <a:prstGeom prst="rect">
              <a:avLst/>
            </a:prstGeom>
            <a:noFill/>
          </p:spPr>
          <p:txBody>
            <a:bodyPr wrap="none" rtlCol="0">
              <a:spAutoFit/>
            </a:bodyPr>
            <a:lstStyle/>
            <a:p>
              <a:pPr algn="ctr"/>
              <a:r>
                <a:rPr lang="en-US" dirty="0"/>
                <a:t>Navigation Plan</a:t>
              </a:r>
            </a:p>
          </p:txBody>
        </p:sp>
        <p:grpSp>
          <p:nvGrpSpPr>
            <p:cNvPr id="84" name="Group 83">
              <a:extLst>
                <a:ext uri="{FF2B5EF4-FFF2-40B4-BE49-F238E27FC236}">
                  <a16:creationId xmlns:a16="http://schemas.microsoft.com/office/drawing/2014/main" id="{7651C848-4B94-AA40-8AA1-5CC6CFF8B8AC}"/>
                </a:ext>
              </a:extLst>
            </p:cNvPr>
            <p:cNvGrpSpPr/>
            <p:nvPr/>
          </p:nvGrpSpPr>
          <p:grpSpPr>
            <a:xfrm>
              <a:off x="5267488" y="4654850"/>
              <a:ext cx="2490103" cy="1370597"/>
              <a:chOff x="0" y="0"/>
              <a:chExt cx="6645135" cy="3657600"/>
            </a:xfrm>
          </p:grpSpPr>
          <p:pic>
            <p:nvPicPr>
              <p:cNvPr id="85" name="Picture 84">
                <a:extLst>
                  <a:ext uri="{FF2B5EF4-FFF2-40B4-BE49-F238E27FC236}">
                    <a16:creationId xmlns:a16="http://schemas.microsoft.com/office/drawing/2014/main" id="{55F612A1-EDA1-0B4A-BB41-C8FB85371816}"/>
                  </a:ext>
                </a:extLst>
              </p:cNvPr>
              <p:cNvPicPr>
                <a:picLocks noChangeAspect="1"/>
              </p:cNvPicPr>
              <p:nvPr/>
            </p:nvPicPr>
            <p:blipFill rotWithShape="1">
              <a:blip r:embed="rId6">
                <a:alphaModFix amt="50000"/>
              </a:blip>
              <a:srcRect t="8798" r="51455" b="56701"/>
              <a:stretch/>
            </p:blipFill>
            <p:spPr>
              <a:xfrm>
                <a:off x="0" y="0"/>
                <a:ext cx="6645135" cy="3657600"/>
              </a:xfrm>
              <a:prstGeom prst="rect">
                <a:avLst/>
              </a:prstGeom>
            </p:spPr>
          </p:pic>
          <p:sp>
            <p:nvSpPr>
              <p:cNvPr id="86" name="5-Point Star 85">
                <a:extLst>
                  <a:ext uri="{FF2B5EF4-FFF2-40B4-BE49-F238E27FC236}">
                    <a16:creationId xmlns:a16="http://schemas.microsoft.com/office/drawing/2014/main" id="{E1353273-5EAE-5C47-B21A-6D33EAF4CC56}"/>
                  </a:ext>
                </a:extLst>
              </p:cNvPr>
              <p:cNvSpPr>
                <a:spLocks noChangeAspect="1"/>
              </p:cNvSpPr>
              <p:nvPr/>
            </p:nvSpPr>
            <p:spPr>
              <a:xfrm>
                <a:off x="6179004" y="2145402"/>
                <a:ext cx="365760" cy="365760"/>
              </a:xfrm>
              <a:prstGeom prst="star5">
                <a:avLst/>
              </a:prstGeom>
              <a:solidFill>
                <a:srgbClr val="CC79A7"/>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8DC7804-D869-9A43-9855-744E223E66E4}"/>
                  </a:ext>
                </a:extLst>
              </p:cNvPr>
              <p:cNvGrpSpPr/>
              <p:nvPr/>
            </p:nvGrpSpPr>
            <p:grpSpPr>
              <a:xfrm>
                <a:off x="4404041" y="832825"/>
                <a:ext cx="365760" cy="295041"/>
                <a:chOff x="7803055" y="2574583"/>
                <a:chExt cx="365760" cy="295041"/>
              </a:xfrm>
            </p:grpSpPr>
            <p:sp>
              <p:nvSpPr>
                <p:cNvPr id="126" name="Cube 125">
                  <a:extLst>
                    <a:ext uri="{FF2B5EF4-FFF2-40B4-BE49-F238E27FC236}">
                      <a16:creationId xmlns:a16="http://schemas.microsoft.com/office/drawing/2014/main" id="{ADE81A37-DE60-E940-97D8-7A02E355987F}"/>
                    </a:ext>
                  </a:extLst>
                </p:cNvPr>
                <p:cNvSpPr>
                  <a:spLocks noChangeAspect="1"/>
                </p:cNvSpPr>
                <p:nvPr/>
              </p:nvSpPr>
              <p:spPr>
                <a:xfrm>
                  <a:off x="780305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Cube 126">
                  <a:extLst>
                    <a:ext uri="{FF2B5EF4-FFF2-40B4-BE49-F238E27FC236}">
                      <a16:creationId xmlns:a16="http://schemas.microsoft.com/office/drawing/2014/main" id="{AA4F6D4D-5628-D74F-BAB9-B6087CD799F3}"/>
                    </a:ext>
                  </a:extLst>
                </p:cNvPr>
                <p:cNvSpPr>
                  <a:spLocks noChangeAspect="1"/>
                </p:cNvSpPr>
                <p:nvPr/>
              </p:nvSpPr>
              <p:spPr>
                <a:xfrm>
                  <a:off x="7985935" y="2686744"/>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Cube 127">
                  <a:extLst>
                    <a:ext uri="{FF2B5EF4-FFF2-40B4-BE49-F238E27FC236}">
                      <a16:creationId xmlns:a16="http://schemas.microsoft.com/office/drawing/2014/main" id="{8E75E970-DA10-3540-B0DA-17DF08294E02}"/>
                    </a:ext>
                  </a:extLst>
                </p:cNvPr>
                <p:cNvSpPr>
                  <a:spLocks noChangeAspect="1"/>
                </p:cNvSpPr>
                <p:nvPr/>
              </p:nvSpPr>
              <p:spPr>
                <a:xfrm>
                  <a:off x="780305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ube 128">
                  <a:extLst>
                    <a:ext uri="{FF2B5EF4-FFF2-40B4-BE49-F238E27FC236}">
                      <a16:creationId xmlns:a16="http://schemas.microsoft.com/office/drawing/2014/main" id="{202555D5-9654-D542-8CE0-952A2B3A4B6E}"/>
                    </a:ext>
                  </a:extLst>
                </p:cNvPr>
                <p:cNvSpPr>
                  <a:spLocks noChangeAspect="1"/>
                </p:cNvSpPr>
                <p:nvPr/>
              </p:nvSpPr>
              <p:spPr>
                <a:xfrm>
                  <a:off x="7985935" y="2574583"/>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a:extLst>
                  <a:ext uri="{FF2B5EF4-FFF2-40B4-BE49-F238E27FC236}">
                    <a16:creationId xmlns:a16="http://schemas.microsoft.com/office/drawing/2014/main" id="{6B8B3D6B-A9ED-BE47-8C92-2AF8AC86F9B8}"/>
                  </a:ext>
                </a:extLst>
              </p:cNvPr>
              <p:cNvPicPr>
                <a:picLocks noChangeAspect="1"/>
              </p:cNvPicPr>
              <p:nvPr/>
            </p:nvPicPr>
            <p:blipFill rotWithShape="1">
              <a:blip r:embed="rId7"/>
              <a:srcRect l="26302" t="1905" r="24095"/>
              <a:stretch/>
            </p:blipFill>
            <p:spPr>
              <a:xfrm>
                <a:off x="133213" y="1871082"/>
                <a:ext cx="431549" cy="640080"/>
              </a:xfrm>
              <a:prstGeom prst="rect">
                <a:avLst/>
              </a:prstGeom>
            </p:spPr>
          </p:pic>
          <p:cxnSp>
            <p:nvCxnSpPr>
              <p:cNvPr id="89" name="Elbow Connector 88">
                <a:extLst>
                  <a:ext uri="{FF2B5EF4-FFF2-40B4-BE49-F238E27FC236}">
                    <a16:creationId xmlns:a16="http://schemas.microsoft.com/office/drawing/2014/main" id="{8CA1A839-B7C1-C646-A830-C9D921FB9C3F}"/>
                  </a:ext>
                </a:extLst>
              </p:cNvPr>
              <p:cNvCxnSpPr>
                <a:cxnSpLocks/>
              </p:cNvCxnSpPr>
              <p:nvPr/>
            </p:nvCxnSpPr>
            <p:spPr>
              <a:xfrm flipV="1">
                <a:off x="564762" y="1159480"/>
                <a:ext cx="3457740" cy="1246776"/>
              </a:xfrm>
              <a:prstGeom prst="bentConnector3">
                <a:avLst>
                  <a:gd name="adj1" fmla="val 54068"/>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6125A81-BF4B-5A49-9A9B-B9708876214C}"/>
                  </a:ext>
                </a:extLst>
              </p:cNvPr>
              <p:cNvCxnSpPr/>
              <p:nvPr/>
            </p:nvCxnSpPr>
            <p:spPr>
              <a:xfrm>
                <a:off x="4022502" y="1159479"/>
                <a:ext cx="1240637" cy="0"/>
              </a:xfrm>
              <a:prstGeom prst="straightConnector1">
                <a:avLst/>
              </a:prstGeom>
              <a:ln w="28575">
                <a:solidFill>
                  <a:srgbClr val="87CEEB"/>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CB8DC59E-5E22-D543-9B76-DD2BC42F6547}"/>
                  </a:ext>
                </a:extLst>
              </p:cNvPr>
              <p:cNvCxnSpPr>
                <a:cxnSpLocks/>
              </p:cNvCxnSpPr>
              <p:nvPr/>
            </p:nvCxnSpPr>
            <p:spPr>
              <a:xfrm>
                <a:off x="5263139" y="1159479"/>
                <a:ext cx="1171495" cy="951736"/>
              </a:xfrm>
              <a:prstGeom prst="bentConnector3">
                <a:avLst>
                  <a:gd name="adj1" fmla="val 100178"/>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7746E1-78C5-5A40-ABF7-0A5326E6B3CA}"/>
                  </a:ext>
                </a:extLst>
              </p:cNvPr>
              <p:cNvGrpSpPr/>
              <p:nvPr/>
            </p:nvGrpSpPr>
            <p:grpSpPr>
              <a:xfrm>
                <a:off x="1220831" y="540920"/>
                <a:ext cx="1139224" cy="2487189"/>
                <a:chOff x="1220831" y="540920"/>
                <a:chExt cx="1139224" cy="2487189"/>
              </a:xfrm>
            </p:grpSpPr>
            <p:sp>
              <p:nvSpPr>
                <p:cNvPr id="119" name="Rectangle 118">
                  <a:extLst>
                    <a:ext uri="{FF2B5EF4-FFF2-40B4-BE49-F238E27FC236}">
                      <a16:creationId xmlns:a16="http://schemas.microsoft.com/office/drawing/2014/main" id="{2E7492AF-A9DA-564A-AA88-5495AB5C2667}"/>
                    </a:ext>
                  </a:extLst>
                </p:cNvPr>
                <p:cNvSpPr/>
                <p:nvPr/>
              </p:nvSpPr>
              <p:spPr>
                <a:xfrm>
                  <a:off x="1362906" y="540920"/>
                  <a:ext cx="370078" cy="745829"/>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31A982D3-5518-6A4D-8261-25D9BD7C3EA1}"/>
                    </a:ext>
                  </a:extLst>
                </p:cNvPr>
                <p:cNvSpPr/>
                <p:nvPr/>
              </p:nvSpPr>
              <p:spPr>
                <a:xfrm>
                  <a:off x="1838707" y="540920"/>
                  <a:ext cx="262213" cy="47194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9D630C53-6973-6D44-8B0C-6B5DC1FCD4BB}"/>
                    </a:ext>
                  </a:extLst>
                </p:cNvPr>
                <p:cNvSpPr/>
                <p:nvPr/>
              </p:nvSpPr>
              <p:spPr>
                <a:xfrm>
                  <a:off x="134967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F4F7024-245E-A94B-940A-3B7417C1CE75}"/>
                    </a:ext>
                  </a:extLst>
                </p:cNvPr>
                <p:cNvSpPr/>
                <p:nvPr/>
              </p:nvSpPr>
              <p:spPr>
                <a:xfrm>
                  <a:off x="1646039" y="2616629"/>
                  <a:ext cx="274320"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F213621-3F51-C845-97C5-D1FB5F4B322E}"/>
                    </a:ext>
                  </a:extLst>
                </p:cNvPr>
                <p:cNvSpPr/>
                <p:nvPr/>
              </p:nvSpPr>
              <p:spPr>
                <a:xfrm>
                  <a:off x="1980340" y="2616629"/>
                  <a:ext cx="379715" cy="41148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73B6A040-A4F3-1940-899F-606B9337CFB2}"/>
                    </a:ext>
                  </a:extLst>
                </p:cNvPr>
                <p:cNvSpPr/>
                <p:nvPr/>
              </p:nvSpPr>
              <p:spPr>
                <a:xfrm>
                  <a:off x="1519790" y="1348230"/>
                  <a:ext cx="740197"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65E09FA9-62D6-4342-90E0-471DBD920F2D}"/>
                    </a:ext>
                  </a:extLst>
                </p:cNvPr>
                <p:cNvSpPr/>
                <p:nvPr/>
              </p:nvSpPr>
              <p:spPr>
                <a:xfrm>
                  <a:off x="1220831" y="1819144"/>
                  <a:ext cx="1039156" cy="36800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4A128718-E8B1-B648-98F3-3FF841F5DF78}"/>
                  </a:ext>
                </a:extLst>
              </p:cNvPr>
              <p:cNvGrpSpPr/>
              <p:nvPr/>
            </p:nvGrpSpPr>
            <p:grpSpPr>
              <a:xfrm>
                <a:off x="2451495" y="1827350"/>
                <a:ext cx="3336640" cy="1830249"/>
                <a:chOff x="2451495" y="1827350"/>
                <a:chExt cx="3336640" cy="1830249"/>
              </a:xfrm>
              <a:solidFill>
                <a:srgbClr val="FF0000"/>
              </a:solidFill>
            </p:grpSpPr>
            <p:sp>
              <p:nvSpPr>
                <p:cNvPr id="103" name="Rectangle 102">
                  <a:extLst>
                    <a:ext uri="{FF2B5EF4-FFF2-40B4-BE49-F238E27FC236}">
                      <a16:creationId xmlns:a16="http://schemas.microsoft.com/office/drawing/2014/main" id="{1F71F3BD-4EBA-D84B-A1E2-2CC6667CB7BB}"/>
                    </a:ext>
                  </a:extLst>
                </p:cNvPr>
                <p:cNvSpPr/>
                <p:nvPr/>
              </p:nvSpPr>
              <p:spPr>
                <a:xfrm>
                  <a:off x="2583286"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3C118FC-6B23-0D48-B8EE-BA337F091AF5}"/>
                    </a:ext>
                  </a:extLst>
                </p:cNvPr>
                <p:cNvSpPr/>
                <p:nvPr/>
              </p:nvSpPr>
              <p:spPr>
                <a:xfrm>
                  <a:off x="2901703"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218281A-AE6A-7E49-89E3-7E4B995CCF4E}"/>
                    </a:ext>
                  </a:extLst>
                </p:cNvPr>
                <p:cNvSpPr/>
                <p:nvPr/>
              </p:nvSpPr>
              <p:spPr>
                <a:xfrm>
                  <a:off x="3220120"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2DBC899-3193-BE44-8C46-B718F090A5AF}"/>
                    </a:ext>
                  </a:extLst>
                </p:cNvPr>
                <p:cNvSpPr/>
                <p:nvPr/>
              </p:nvSpPr>
              <p:spPr>
                <a:xfrm>
                  <a:off x="3538537"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0B78113A-0F9D-C84E-A746-542A21C81B86}"/>
                    </a:ext>
                  </a:extLst>
                </p:cNvPr>
                <p:cNvSpPr/>
                <p:nvPr/>
              </p:nvSpPr>
              <p:spPr>
                <a:xfrm>
                  <a:off x="3856954"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EF3C170-EE3F-D545-9A6F-D75F79494734}"/>
                    </a:ext>
                  </a:extLst>
                </p:cNvPr>
                <p:cNvSpPr/>
                <p:nvPr/>
              </p:nvSpPr>
              <p:spPr>
                <a:xfrm>
                  <a:off x="4175371"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5646A5D-C147-6F48-A41C-5ABA33B7B5F1}"/>
                    </a:ext>
                  </a:extLst>
                </p:cNvPr>
                <p:cNvSpPr/>
                <p:nvPr/>
              </p:nvSpPr>
              <p:spPr>
                <a:xfrm>
                  <a:off x="4493788"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8B562E3-FA40-784E-A1BE-F1DAA044E01B}"/>
                    </a:ext>
                  </a:extLst>
                </p:cNvPr>
                <p:cNvSpPr/>
                <p:nvPr/>
              </p:nvSpPr>
              <p:spPr>
                <a:xfrm>
                  <a:off x="4812205" y="1827350"/>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FF621E7-57D1-3046-A9F4-5E2275E3AAFF}"/>
                    </a:ext>
                  </a:extLst>
                </p:cNvPr>
                <p:cNvSpPr/>
                <p:nvPr/>
              </p:nvSpPr>
              <p:spPr>
                <a:xfrm>
                  <a:off x="245149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762CD2A6-34B6-0844-8A69-4108740FC77E}"/>
                    </a:ext>
                  </a:extLst>
                </p:cNvPr>
                <p:cNvSpPr/>
                <p:nvPr/>
              </p:nvSpPr>
              <p:spPr>
                <a:xfrm>
                  <a:off x="2787797" y="2616629"/>
                  <a:ext cx="342506"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5F767EC-4FCE-384E-848A-D0AA7825B96C}"/>
                    </a:ext>
                  </a:extLst>
                </p:cNvPr>
                <p:cNvSpPr/>
                <p:nvPr/>
              </p:nvSpPr>
              <p:spPr>
                <a:xfrm>
                  <a:off x="3238005"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8F7F404-36CC-594E-9A99-5E1A7947B56A}"/>
                    </a:ext>
                  </a:extLst>
                </p:cNvPr>
                <p:cNvSpPr/>
                <p:nvPr/>
              </p:nvSpPr>
              <p:spPr>
                <a:xfrm>
                  <a:off x="3555514"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41228E7-42CC-AE45-8EAD-2046D342B58B}"/>
                    </a:ext>
                  </a:extLst>
                </p:cNvPr>
                <p:cNvSpPr/>
                <p:nvPr/>
              </p:nvSpPr>
              <p:spPr>
                <a:xfrm>
                  <a:off x="3865590"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E02FF85-BCC7-0C44-9C53-2FA15AA4EE40}"/>
                    </a:ext>
                  </a:extLst>
                </p:cNvPr>
                <p:cNvSpPr/>
                <p:nvPr/>
              </p:nvSpPr>
              <p:spPr>
                <a:xfrm>
                  <a:off x="4184816" y="2616629"/>
                  <a:ext cx="525469"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F706E3A-1589-7A44-BFD1-8ADE4AE62CA2}"/>
                    </a:ext>
                  </a:extLst>
                </p:cNvPr>
                <p:cNvSpPr/>
                <p:nvPr/>
              </p:nvSpPr>
              <p:spPr>
                <a:xfrm>
                  <a:off x="4815976" y="2616629"/>
                  <a:ext cx="228600" cy="411480"/>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8BFF388-08D2-274C-87BB-EEE72D0F25FD}"/>
                    </a:ext>
                  </a:extLst>
                </p:cNvPr>
                <p:cNvSpPr/>
                <p:nvPr/>
              </p:nvSpPr>
              <p:spPr>
                <a:xfrm>
                  <a:off x="5212063" y="2616628"/>
                  <a:ext cx="576072" cy="1040971"/>
                </a:xfrm>
                <a:prstGeom prst="rect">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D75FF6D4-092A-8E4A-AB20-BAA799B2AD37}"/>
                  </a:ext>
                </a:extLst>
              </p:cNvPr>
              <p:cNvGrpSpPr/>
              <p:nvPr/>
            </p:nvGrpSpPr>
            <p:grpSpPr>
              <a:xfrm>
                <a:off x="2810935" y="2111215"/>
                <a:ext cx="731520" cy="295041"/>
                <a:chOff x="9699621" y="3380438"/>
                <a:chExt cx="731520" cy="295041"/>
              </a:xfrm>
            </p:grpSpPr>
            <p:sp>
              <p:nvSpPr>
                <p:cNvPr id="95" name="Cube 94">
                  <a:extLst>
                    <a:ext uri="{FF2B5EF4-FFF2-40B4-BE49-F238E27FC236}">
                      <a16:creationId xmlns:a16="http://schemas.microsoft.com/office/drawing/2014/main" id="{F283B49D-E0FE-F84B-9EDE-F04B39AFD9FE}"/>
                    </a:ext>
                  </a:extLst>
                </p:cNvPr>
                <p:cNvSpPr>
                  <a:spLocks noChangeAspect="1"/>
                </p:cNvSpPr>
                <p:nvPr/>
              </p:nvSpPr>
              <p:spPr>
                <a:xfrm>
                  <a:off x="988250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a:extLst>
                    <a:ext uri="{FF2B5EF4-FFF2-40B4-BE49-F238E27FC236}">
                      <a16:creationId xmlns:a16="http://schemas.microsoft.com/office/drawing/2014/main" id="{7004B125-E719-2A45-8FCA-EFDBB82684F3}"/>
                    </a:ext>
                  </a:extLst>
                </p:cNvPr>
                <p:cNvSpPr>
                  <a:spLocks noChangeAspect="1"/>
                </p:cNvSpPr>
                <p:nvPr/>
              </p:nvSpPr>
              <p:spPr>
                <a:xfrm>
                  <a:off x="1006538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a:extLst>
                    <a:ext uri="{FF2B5EF4-FFF2-40B4-BE49-F238E27FC236}">
                      <a16:creationId xmlns:a16="http://schemas.microsoft.com/office/drawing/2014/main" id="{2FADFE33-A1C6-8146-877D-104D87B8E70F}"/>
                    </a:ext>
                  </a:extLst>
                </p:cNvPr>
                <p:cNvSpPr>
                  <a:spLocks noChangeAspect="1"/>
                </p:cNvSpPr>
                <p:nvPr/>
              </p:nvSpPr>
              <p:spPr>
                <a:xfrm>
                  <a:off x="988250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ube 97">
                  <a:extLst>
                    <a:ext uri="{FF2B5EF4-FFF2-40B4-BE49-F238E27FC236}">
                      <a16:creationId xmlns:a16="http://schemas.microsoft.com/office/drawing/2014/main" id="{56694E68-2AAB-C443-A154-4DA424DF9515}"/>
                    </a:ext>
                  </a:extLst>
                </p:cNvPr>
                <p:cNvSpPr>
                  <a:spLocks noChangeAspect="1"/>
                </p:cNvSpPr>
                <p:nvPr/>
              </p:nvSpPr>
              <p:spPr>
                <a:xfrm>
                  <a:off x="1006538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Cube 98">
                  <a:extLst>
                    <a:ext uri="{FF2B5EF4-FFF2-40B4-BE49-F238E27FC236}">
                      <a16:creationId xmlns:a16="http://schemas.microsoft.com/office/drawing/2014/main" id="{DCEA826C-25AA-F54A-A600-FA6DE5E4B3CA}"/>
                    </a:ext>
                  </a:extLst>
                </p:cNvPr>
                <p:cNvSpPr>
                  <a:spLocks noChangeAspect="1"/>
                </p:cNvSpPr>
                <p:nvPr/>
              </p:nvSpPr>
              <p:spPr>
                <a:xfrm>
                  <a:off x="1024826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ube 99">
                  <a:extLst>
                    <a:ext uri="{FF2B5EF4-FFF2-40B4-BE49-F238E27FC236}">
                      <a16:creationId xmlns:a16="http://schemas.microsoft.com/office/drawing/2014/main" id="{3A6980D0-562E-B64B-A8D7-95D701D0A117}"/>
                    </a:ext>
                  </a:extLst>
                </p:cNvPr>
                <p:cNvSpPr>
                  <a:spLocks noChangeAspect="1"/>
                </p:cNvSpPr>
                <p:nvPr/>
              </p:nvSpPr>
              <p:spPr>
                <a:xfrm>
                  <a:off x="1024826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ube 100">
                  <a:extLst>
                    <a:ext uri="{FF2B5EF4-FFF2-40B4-BE49-F238E27FC236}">
                      <a16:creationId xmlns:a16="http://schemas.microsoft.com/office/drawing/2014/main" id="{E8A4ABDF-DAF9-DA46-AB23-64E5EDD0069A}"/>
                    </a:ext>
                  </a:extLst>
                </p:cNvPr>
                <p:cNvSpPr>
                  <a:spLocks noChangeAspect="1"/>
                </p:cNvSpPr>
                <p:nvPr/>
              </p:nvSpPr>
              <p:spPr>
                <a:xfrm>
                  <a:off x="9699621" y="3492599"/>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Cube 101">
                  <a:extLst>
                    <a:ext uri="{FF2B5EF4-FFF2-40B4-BE49-F238E27FC236}">
                      <a16:creationId xmlns:a16="http://schemas.microsoft.com/office/drawing/2014/main" id="{56DBBD26-9115-0349-A4C8-07557E6BF3BE}"/>
                    </a:ext>
                  </a:extLst>
                </p:cNvPr>
                <p:cNvSpPr>
                  <a:spLocks noChangeAspect="1"/>
                </p:cNvSpPr>
                <p:nvPr/>
              </p:nvSpPr>
              <p:spPr>
                <a:xfrm>
                  <a:off x="9699621" y="3380438"/>
                  <a:ext cx="182880" cy="182880"/>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32" name="Group 131">
            <a:extLst>
              <a:ext uri="{FF2B5EF4-FFF2-40B4-BE49-F238E27FC236}">
                <a16:creationId xmlns:a16="http://schemas.microsoft.com/office/drawing/2014/main" id="{72153669-47FD-8D4E-AAD5-1F84F0747E64}"/>
              </a:ext>
            </a:extLst>
          </p:cNvPr>
          <p:cNvGrpSpPr/>
          <p:nvPr/>
        </p:nvGrpSpPr>
        <p:grpSpPr>
          <a:xfrm>
            <a:off x="890187" y="4390026"/>
            <a:ext cx="2294370" cy="2185214"/>
            <a:chOff x="465875" y="4390026"/>
            <a:chExt cx="2294370" cy="2185214"/>
          </a:xfrm>
        </p:grpSpPr>
        <p:sp>
          <p:nvSpPr>
            <p:cNvPr id="133" name="TextBox 132">
              <a:extLst>
                <a:ext uri="{FF2B5EF4-FFF2-40B4-BE49-F238E27FC236}">
                  <a16:creationId xmlns:a16="http://schemas.microsoft.com/office/drawing/2014/main" id="{C77F6A39-4BA3-6548-95F8-E9C70E83B0AD}"/>
                </a:ext>
              </a:extLst>
            </p:cNvPr>
            <p:cNvSpPr txBox="1"/>
            <p:nvPr/>
          </p:nvSpPr>
          <p:spPr>
            <a:xfrm>
              <a:off x="465875" y="4390026"/>
              <a:ext cx="2294370" cy="1815882"/>
            </a:xfrm>
            <a:prstGeom prst="rect">
              <a:avLst/>
            </a:prstGeom>
            <a:noFill/>
          </p:spPr>
          <p:txBody>
            <a:bodyPr wrap="square" rtlCol="0">
              <a:spAutoFit/>
            </a:bodyPr>
            <a:lstStyle/>
            <a:p>
              <a:r>
                <a:rPr lang="en-US" sz="1000" dirty="0"/>
                <a:t>I’m planning to </a:t>
              </a:r>
              <a:r>
                <a:rPr lang="en-US" sz="1000" dirty="0">
                  <a:solidFill>
                    <a:srgbClr val="F4AAE1"/>
                  </a:solidFill>
                </a:rPr>
                <a:t>[follow this plan]</a:t>
              </a:r>
              <a:r>
                <a:rPr lang="en-US" sz="1000" dirty="0"/>
                <a:t>. It is expected to </a:t>
              </a:r>
              <a:r>
                <a:rPr lang="en-US" sz="1000" dirty="0">
                  <a:solidFill>
                    <a:schemeClr val="accent6"/>
                  </a:solidFill>
                </a:rPr>
                <a:t>[have these QA values]</a:t>
              </a:r>
              <a:r>
                <a:rPr lang="en-US" sz="1000" dirty="0"/>
                <a:t>.</a:t>
              </a:r>
            </a:p>
            <a:p>
              <a:endParaRPr lang="en-US" sz="1000" dirty="0"/>
            </a:p>
            <a:p>
              <a:r>
                <a:rPr lang="en-US" sz="1000" dirty="0"/>
                <a:t>I could </a:t>
              </a:r>
              <a:r>
                <a:rPr lang="en-US" sz="1000" dirty="0">
                  <a:solidFill>
                    <a:schemeClr val="accent5"/>
                  </a:solidFill>
                </a:rPr>
                <a:t>[improve these QAs by these amounts]</a:t>
              </a:r>
              <a:r>
                <a:rPr lang="en-US" sz="1000" dirty="0"/>
                <a:t>, by </a:t>
              </a:r>
              <a:r>
                <a:rPr lang="en-US" sz="1000" dirty="0">
                  <a:solidFill>
                    <a:srgbClr val="7030A0"/>
                  </a:solidFill>
                </a:rPr>
                <a:t>[carrying out this alternative plan] </a:t>
              </a:r>
              <a:r>
                <a:rPr lang="en-US" sz="1000" dirty="0"/>
                <a:t>instead. However, this</a:t>
              </a:r>
            </a:p>
            <a:p>
              <a:r>
                <a:rPr lang="en-US" sz="1000" dirty="0"/>
                <a:t>would </a:t>
              </a:r>
              <a:r>
                <a:rPr lang="en-US" sz="1000" dirty="0">
                  <a:solidFill>
                    <a:schemeClr val="accent2"/>
                  </a:solidFill>
                </a:rPr>
                <a:t>[worsen these other QAs by these amounts]</a:t>
              </a:r>
              <a:r>
                <a:rPr lang="en-US" sz="1000" dirty="0"/>
                <a:t>. I decided not to do that because </a:t>
              </a:r>
              <a:r>
                <a:rPr lang="en-US" sz="1000" dirty="0">
                  <a:solidFill>
                    <a:schemeClr val="accent5"/>
                  </a:solidFill>
                </a:rPr>
                <a:t>[the improvement in these QAs]</a:t>
              </a:r>
              <a:r>
                <a:rPr lang="en-US" sz="1000" dirty="0"/>
                <a:t> is not worth </a:t>
              </a:r>
              <a:r>
                <a:rPr lang="en-US" sz="1000" dirty="0">
                  <a:solidFill>
                    <a:schemeClr val="accent2"/>
                  </a:solidFill>
                </a:rPr>
                <a:t>[the deterioration in these other QAs]</a:t>
              </a:r>
              <a:r>
                <a:rPr lang="en-US" sz="1050" dirty="0"/>
                <a:t>.</a:t>
              </a:r>
              <a:endParaRPr lang="en-US" sz="1000" dirty="0"/>
            </a:p>
          </p:txBody>
        </p:sp>
        <p:sp>
          <p:nvSpPr>
            <p:cNvPr id="134" name="TextBox 133">
              <a:extLst>
                <a:ext uri="{FF2B5EF4-FFF2-40B4-BE49-F238E27FC236}">
                  <a16:creationId xmlns:a16="http://schemas.microsoft.com/office/drawing/2014/main" id="{E16E1CFE-67F6-AA40-8D22-DB45D24F5396}"/>
                </a:ext>
              </a:extLst>
            </p:cNvPr>
            <p:cNvSpPr txBox="1"/>
            <p:nvPr/>
          </p:nvSpPr>
          <p:spPr>
            <a:xfrm>
              <a:off x="1095650" y="6205908"/>
              <a:ext cx="1285416" cy="369332"/>
            </a:xfrm>
            <a:prstGeom prst="rect">
              <a:avLst/>
            </a:prstGeom>
            <a:noFill/>
          </p:spPr>
          <p:txBody>
            <a:bodyPr wrap="none" rtlCol="0">
              <a:spAutoFit/>
            </a:bodyPr>
            <a:lstStyle/>
            <a:p>
              <a:pPr algn="ctr"/>
              <a:r>
                <a:rPr lang="en-US" dirty="0"/>
                <a:t>Explanation</a:t>
              </a:r>
            </a:p>
          </p:txBody>
        </p:sp>
      </p:grpSp>
      <p:grpSp>
        <p:nvGrpSpPr>
          <p:cNvPr id="146" name="Group 145">
            <a:extLst>
              <a:ext uri="{FF2B5EF4-FFF2-40B4-BE49-F238E27FC236}">
                <a16:creationId xmlns:a16="http://schemas.microsoft.com/office/drawing/2014/main" id="{5CF5BE14-8331-784D-8432-42D366F21467}"/>
              </a:ext>
            </a:extLst>
          </p:cNvPr>
          <p:cNvGrpSpPr/>
          <p:nvPr/>
        </p:nvGrpSpPr>
        <p:grpSpPr>
          <a:xfrm>
            <a:off x="5784139" y="1627284"/>
            <a:ext cx="1838452" cy="1248115"/>
            <a:chOff x="4498661" y="1958912"/>
            <a:chExt cx="2451267" cy="1664154"/>
          </a:xfrm>
        </p:grpSpPr>
        <p:pic>
          <p:nvPicPr>
            <p:cNvPr id="147" name="Picture 146">
              <a:extLst>
                <a:ext uri="{FF2B5EF4-FFF2-40B4-BE49-F238E27FC236}">
                  <a16:creationId xmlns:a16="http://schemas.microsoft.com/office/drawing/2014/main" id="{9EA745BB-0E41-9444-A1DF-7B81B315BBD6}"/>
                </a:ext>
              </a:extLst>
            </p:cNvPr>
            <p:cNvPicPr>
              <a:picLocks noChangeAspect="1"/>
            </p:cNvPicPr>
            <p:nvPr/>
          </p:nvPicPr>
          <p:blipFill>
            <a:blip r:embed="rId8"/>
            <a:stretch>
              <a:fillRect/>
            </a:stretch>
          </p:blipFill>
          <p:spPr>
            <a:xfrm>
              <a:off x="5323710" y="1958912"/>
              <a:ext cx="801170" cy="801170"/>
            </a:xfrm>
            <a:prstGeom prst="rect">
              <a:avLst/>
            </a:prstGeom>
          </p:spPr>
        </p:pic>
        <p:sp>
          <p:nvSpPr>
            <p:cNvPr id="148" name="TextBox 147">
              <a:extLst>
                <a:ext uri="{FF2B5EF4-FFF2-40B4-BE49-F238E27FC236}">
                  <a16:creationId xmlns:a16="http://schemas.microsoft.com/office/drawing/2014/main" id="{CC94D979-00B7-8647-8B66-5A8257574EE4}"/>
                </a:ext>
              </a:extLst>
            </p:cNvPr>
            <p:cNvSpPr txBox="1"/>
            <p:nvPr/>
          </p:nvSpPr>
          <p:spPr>
            <a:xfrm>
              <a:off x="4498661" y="2761291"/>
              <a:ext cx="2451267" cy="861775"/>
            </a:xfrm>
            <a:prstGeom prst="rect">
              <a:avLst/>
            </a:prstGeom>
            <a:noFill/>
          </p:spPr>
          <p:txBody>
            <a:bodyPr wrap="none" rtlCol="0">
              <a:spAutoFit/>
            </a:bodyPr>
            <a:lstStyle/>
            <a:p>
              <a:pPr algn="ctr"/>
              <a:r>
                <a:rPr lang="en-US" dirty="0"/>
                <a:t>Explainable </a:t>
              </a:r>
              <a:br>
                <a:rPr lang="en-US" dirty="0"/>
              </a:br>
              <a:r>
                <a:rPr lang="en-US" dirty="0"/>
                <a:t>Planning Problem</a:t>
              </a:r>
            </a:p>
          </p:txBody>
        </p:sp>
      </p:grpSp>
      <p:grpSp>
        <p:nvGrpSpPr>
          <p:cNvPr id="149" name="Group 148">
            <a:extLst>
              <a:ext uri="{FF2B5EF4-FFF2-40B4-BE49-F238E27FC236}">
                <a16:creationId xmlns:a16="http://schemas.microsoft.com/office/drawing/2014/main" id="{9DFEAAAA-2D22-9349-A856-63349FED65F6}"/>
              </a:ext>
            </a:extLst>
          </p:cNvPr>
          <p:cNvGrpSpPr/>
          <p:nvPr/>
        </p:nvGrpSpPr>
        <p:grpSpPr>
          <a:xfrm>
            <a:off x="4986105" y="1621933"/>
            <a:ext cx="1237968" cy="704807"/>
            <a:chOff x="2732349" y="2195793"/>
            <a:chExt cx="1237968" cy="704807"/>
          </a:xfrm>
        </p:grpSpPr>
        <p:sp>
          <p:nvSpPr>
            <p:cNvPr id="150" name="Right Arrow 149">
              <a:extLst>
                <a:ext uri="{FF2B5EF4-FFF2-40B4-BE49-F238E27FC236}">
                  <a16:creationId xmlns:a16="http://schemas.microsoft.com/office/drawing/2014/main" id="{44822B28-ED65-BC43-9417-7E24B1A40B18}"/>
                </a:ext>
              </a:extLst>
            </p:cNvPr>
            <p:cNvSpPr/>
            <p:nvPr/>
          </p:nvSpPr>
          <p:spPr>
            <a:xfrm>
              <a:off x="2982257" y="2537126"/>
              <a:ext cx="733806" cy="36347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TextBox 150">
              <a:extLst>
                <a:ext uri="{FF2B5EF4-FFF2-40B4-BE49-F238E27FC236}">
                  <a16:creationId xmlns:a16="http://schemas.microsoft.com/office/drawing/2014/main" id="{41FFE80C-E2D6-584C-B5F7-0DF1CABAD85C}"/>
                </a:ext>
              </a:extLst>
            </p:cNvPr>
            <p:cNvSpPr txBox="1"/>
            <p:nvPr/>
          </p:nvSpPr>
          <p:spPr>
            <a:xfrm>
              <a:off x="2732349" y="2195793"/>
              <a:ext cx="1237968" cy="338554"/>
            </a:xfrm>
            <a:prstGeom prst="rect">
              <a:avLst/>
            </a:prstGeom>
            <a:noFill/>
          </p:spPr>
          <p:txBody>
            <a:bodyPr wrap="none" rtlCol="0">
              <a:spAutoFit/>
            </a:bodyPr>
            <a:lstStyle/>
            <a:p>
              <a:r>
                <a:rPr lang="en-US" sz="1600" i="1" dirty="0">
                  <a:solidFill>
                    <a:srgbClr val="7030A0"/>
                  </a:solidFill>
                </a:rPr>
                <a:t>formulate as</a:t>
              </a:r>
            </a:p>
          </p:txBody>
        </p:sp>
      </p:grpSp>
      <p:grpSp>
        <p:nvGrpSpPr>
          <p:cNvPr id="152" name="Group 151">
            <a:extLst>
              <a:ext uri="{FF2B5EF4-FFF2-40B4-BE49-F238E27FC236}">
                <a16:creationId xmlns:a16="http://schemas.microsoft.com/office/drawing/2014/main" id="{A6769783-CB66-0647-B457-6FC93BB6D08F}"/>
              </a:ext>
            </a:extLst>
          </p:cNvPr>
          <p:cNvGrpSpPr/>
          <p:nvPr/>
        </p:nvGrpSpPr>
        <p:grpSpPr>
          <a:xfrm>
            <a:off x="7280351" y="1622955"/>
            <a:ext cx="1151597" cy="703785"/>
            <a:chOff x="4747431" y="2195793"/>
            <a:chExt cx="1151597" cy="703785"/>
          </a:xfrm>
        </p:grpSpPr>
        <p:sp>
          <p:nvSpPr>
            <p:cNvPr id="153" name="Right Arrow 152">
              <a:extLst>
                <a:ext uri="{FF2B5EF4-FFF2-40B4-BE49-F238E27FC236}">
                  <a16:creationId xmlns:a16="http://schemas.microsoft.com/office/drawing/2014/main" id="{B1BF882A-465C-1B4B-BD4C-52F0D301B22F}"/>
                </a:ext>
              </a:extLst>
            </p:cNvPr>
            <p:cNvSpPr/>
            <p:nvPr/>
          </p:nvSpPr>
          <p:spPr>
            <a:xfrm>
              <a:off x="4956326" y="2536104"/>
              <a:ext cx="733806" cy="36347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TextBox 153">
              <a:extLst>
                <a:ext uri="{FF2B5EF4-FFF2-40B4-BE49-F238E27FC236}">
                  <a16:creationId xmlns:a16="http://schemas.microsoft.com/office/drawing/2014/main" id="{7F65730A-CCE1-354B-B8EB-F445A3543352}"/>
                </a:ext>
              </a:extLst>
            </p:cNvPr>
            <p:cNvSpPr txBox="1"/>
            <p:nvPr/>
          </p:nvSpPr>
          <p:spPr>
            <a:xfrm>
              <a:off x="4747431" y="2195793"/>
              <a:ext cx="1151597" cy="338554"/>
            </a:xfrm>
            <a:prstGeom prst="rect">
              <a:avLst/>
            </a:prstGeom>
            <a:noFill/>
          </p:spPr>
          <p:txBody>
            <a:bodyPr wrap="none" rtlCol="0">
              <a:spAutoFit/>
            </a:bodyPr>
            <a:lstStyle/>
            <a:p>
              <a:r>
                <a:rPr lang="en-US" sz="1600" i="1" dirty="0">
                  <a:solidFill>
                    <a:srgbClr val="7030A0"/>
                  </a:solidFill>
                </a:rPr>
                <a:t>translate to</a:t>
              </a:r>
            </a:p>
          </p:txBody>
        </p:sp>
      </p:grpSp>
      <p:grpSp>
        <p:nvGrpSpPr>
          <p:cNvPr id="167" name="Group 166">
            <a:extLst>
              <a:ext uri="{FF2B5EF4-FFF2-40B4-BE49-F238E27FC236}">
                <a16:creationId xmlns:a16="http://schemas.microsoft.com/office/drawing/2014/main" id="{2975AF3C-E0D6-D746-990A-00B3D686E352}"/>
              </a:ext>
            </a:extLst>
          </p:cNvPr>
          <p:cNvGrpSpPr/>
          <p:nvPr/>
        </p:nvGrpSpPr>
        <p:grpSpPr>
          <a:xfrm>
            <a:off x="3884354" y="4657946"/>
            <a:ext cx="745717" cy="702028"/>
            <a:chOff x="5013469" y="2195793"/>
            <a:chExt cx="745717" cy="702028"/>
          </a:xfrm>
        </p:grpSpPr>
        <p:sp>
          <p:nvSpPr>
            <p:cNvPr id="168" name="Right Arrow 167">
              <a:extLst>
                <a:ext uri="{FF2B5EF4-FFF2-40B4-BE49-F238E27FC236}">
                  <a16:creationId xmlns:a16="http://schemas.microsoft.com/office/drawing/2014/main" id="{EC7901CD-C286-7A47-9A14-F40147CD60A7}"/>
                </a:ext>
              </a:extLst>
            </p:cNvPr>
            <p:cNvSpPr/>
            <p:nvPr/>
          </p:nvSpPr>
          <p:spPr>
            <a:xfrm flipH="1">
              <a:off x="5019424" y="2534347"/>
              <a:ext cx="733806" cy="36347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TextBox 168">
              <a:extLst>
                <a:ext uri="{FF2B5EF4-FFF2-40B4-BE49-F238E27FC236}">
                  <a16:creationId xmlns:a16="http://schemas.microsoft.com/office/drawing/2014/main" id="{F629D210-AA23-8D46-A773-7C679E3FAD00}"/>
                </a:ext>
              </a:extLst>
            </p:cNvPr>
            <p:cNvSpPr txBox="1"/>
            <p:nvPr/>
          </p:nvSpPr>
          <p:spPr>
            <a:xfrm>
              <a:off x="5013469" y="2195793"/>
              <a:ext cx="745717" cy="338554"/>
            </a:xfrm>
            <a:prstGeom prst="rect">
              <a:avLst/>
            </a:prstGeom>
            <a:noFill/>
          </p:spPr>
          <p:txBody>
            <a:bodyPr wrap="none" rtlCol="0">
              <a:spAutoFit/>
            </a:bodyPr>
            <a:lstStyle/>
            <a:p>
              <a:r>
                <a:rPr lang="en-US" sz="1600" i="1" dirty="0">
                  <a:solidFill>
                    <a:srgbClr val="7030A0"/>
                  </a:solidFill>
                </a:rPr>
                <a:t>output</a:t>
              </a:r>
            </a:p>
          </p:txBody>
        </p:sp>
      </p:grpSp>
      <p:grpSp>
        <p:nvGrpSpPr>
          <p:cNvPr id="170" name="Group 169">
            <a:extLst>
              <a:ext uri="{FF2B5EF4-FFF2-40B4-BE49-F238E27FC236}">
                <a16:creationId xmlns:a16="http://schemas.microsoft.com/office/drawing/2014/main" id="{A3B05A93-38C0-0644-A4F3-F9E91055168A}"/>
              </a:ext>
            </a:extLst>
          </p:cNvPr>
          <p:cNvGrpSpPr/>
          <p:nvPr/>
        </p:nvGrpSpPr>
        <p:grpSpPr>
          <a:xfrm>
            <a:off x="5767528" y="5694513"/>
            <a:ext cx="998629" cy="557199"/>
            <a:chOff x="6805994" y="5120602"/>
            <a:chExt cx="998629" cy="557199"/>
          </a:xfrm>
        </p:grpSpPr>
        <p:sp>
          <p:nvSpPr>
            <p:cNvPr id="171" name="Bent Arrow 170">
              <a:extLst>
                <a:ext uri="{FF2B5EF4-FFF2-40B4-BE49-F238E27FC236}">
                  <a16:creationId xmlns:a16="http://schemas.microsoft.com/office/drawing/2014/main" id="{E344EE30-F429-084F-8186-6363F37A5062}"/>
                </a:ext>
              </a:extLst>
            </p:cNvPr>
            <p:cNvSpPr/>
            <p:nvPr/>
          </p:nvSpPr>
          <p:spPr>
            <a:xfrm rot="16200000">
              <a:off x="6985149" y="4941447"/>
              <a:ext cx="557199" cy="915510"/>
            </a:xfrm>
            <a:prstGeom prst="bentArrow">
              <a:avLst>
                <a:gd name="adj1" fmla="val 25026"/>
                <a:gd name="adj2" fmla="val 31367"/>
                <a:gd name="adj3" fmla="val 33281"/>
                <a:gd name="adj4" fmla="val 4375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TextBox 171">
              <a:extLst>
                <a:ext uri="{FF2B5EF4-FFF2-40B4-BE49-F238E27FC236}">
                  <a16:creationId xmlns:a16="http://schemas.microsoft.com/office/drawing/2014/main" id="{61A1B6E9-4020-6446-8222-96599D599F6E}"/>
                </a:ext>
              </a:extLst>
            </p:cNvPr>
            <p:cNvSpPr txBox="1"/>
            <p:nvPr/>
          </p:nvSpPr>
          <p:spPr>
            <a:xfrm>
              <a:off x="7134247" y="5129431"/>
              <a:ext cx="670376" cy="369332"/>
            </a:xfrm>
            <a:prstGeom prst="rect">
              <a:avLst/>
            </a:prstGeom>
            <a:noFill/>
          </p:spPr>
          <p:txBody>
            <a:bodyPr wrap="none" rtlCol="0">
              <a:spAutoFit/>
            </a:bodyPr>
            <a:lstStyle/>
            <a:p>
              <a:r>
                <a:rPr lang="en-US" i="1" dirty="0">
                  <a:solidFill>
                    <a:srgbClr val="7030A0"/>
                  </a:solidFill>
                </a:rPr>
                <a:t>input</a:t>
              </a:r>
            </a:p>
          </p:txBody>
        </p:sp>
      </p:grpSp>
      <p:grpSp>
        <p:nvGrpSpPr>
          <p:cNvPr id="173" name="Group 172">
            <a:extLst>
              <a:ext uri="{FF2B5EF4-FFF2-40B4-BE49-F238E27FC236}">
                <a16:creationId xmlns:a16="http://schemas.microsoft.com/office/drawing/2014/main" id="{F357EB7B-C3BB-E249-98DC-B5D44807A9E6}"/>
              </a:ext>
            </a:extLst>
          </p:cNvPr>
          <p:cNvGrpSpPr/>
          <p:nvPr/>
        </p:nvGrpSpPr>
        <p:grpSpPr>
          <a:xfrm>
            <a:off x="4838376" y="3246040"/>
            <a:ext cx="3957305" cy="2636364"/>
            <a:chOff x="3642851" y="3246040"/>
            <a:chExt cx="3957305" cy="2636364"/>
          </a:xfrm>
        </p:grpSpPr>
        <p:sp>
          <p:nvSpPr>
            <p:cNvPr id="174" name="TextBox 173">
              <a:extLst>
                <a:ext uri="{FF2B5EF4-FFF2-40B4-BE49-F238E27FC236}">
                  <a16:creationId xmlns:a16="http://schemas.microsoft.com/office/drawing/2014/main" id="{1524A1CC-07ED-E94C-BC74-5E0B1797F564}"/>
                </a:ext>
              </a:extLst>
            </p:cNvPr>
            <p:cNvSpPr txBox="1"/>
            <p:nvPr/>
          </p:nvSpPr>
          <p:spPr>
            <a:xfrm>
              <a:off x="5227277" y="3246040"/>
              <a:ext cx="2372879" cy="1107996"/>
            </a:xfrm>
            <a:prstGeom prst="rect">
              <a:avLst/>
            </a:prstGeom>
            <a:noFill/>
          </p:spPr>
          <p:txBody>
            <a:bodyPr wrap="square" rtlCol="0">
              <a:spAutoFit/>
            </a:bodyPr>
            <a:lstStyle/>
            <a:p>
              <a:pPr>
                <a:lnSpc>
                  <a:spcPct val="100000"/>
                </a:lnSpc>
              </a:pPr>
              <a:r>
                <a:rPr lang="en-US" b="1" i="1" dirty="0">
                  <a:solidFill>
                    <a:srgbClr val="FF0000"/>
                  </a:solidFill>
                </a:rPr>
                <a:t>Policy Explanation</a:t>
              </a:r>
              <a:r>
                <a:rPr lang="en-US" b="1" dirty="0">
                  <a:solidFill>
                    <a:srgbClr val="FF0000"/>
                  </a:solidFill>
                </a:rPr>
                <a:t>:</a:t>
              </a:r>
              <a:r>
                <a:rPr lang="en-US" dirty="0">
                  <a:solidFill>
                    <a:srgbClr val="FF0000"/>
                  </a:solidFill>
                </a:rPr>
                <a:t> </a:t>
              </a:r>
              <a:r>
                <a:rPr lang="en-US" sz="1600" dirty="0">
                  <a:solidFill>
                    <a:srgbClr val="FF0000"/>
                  </a:solidFill>
                </a:rPr>
                <a:t>Explain consequences &amp; tradeoffs among competing objectives</a:t>
              </a:r>
            </a:p>
          </p:txBody>
        </p:sp>
        <p:sp>
          <p:nvSpPr>
            <p:cNvPr id="175" name="Oval 174">
              <a:extLst>
                <a:ext uri="{FF2B5EF4-FFF2-40B4-BE49-F238E27FC236}">
                  <a16:creationId xmlns:a16="http://schemas.microsoft.com/office/drawing/2014/main" id="{1F681987-D5AF-5148-BF17-A4CF5323187E}"/>
                </a:ext>
              </a:extLst>
            </p:cNvPr>
            <p:cNvSpPr/>
            <p:nvPr/>
          </p:nvSpPr>
          <p:spPr>
            <a:xfrm>
              <a:off x="3642851" y="4474376"/>
              <a:ext cx="2072534" cy="1408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6" name="Rounded Rectangle 175">
            <a:extLst>
              <a:ext uri="{FF2B5EF4-FFF2-40B4-BE49-F238E27FC236}">
                <a16:creationId xmlns:a16="http://schemas.microsoft.com/office/drawing/2014/main" id="{99A4A738-06FE-DC4B-8613-FB9EBAA4CE55}"/>
              </a:ext>
            </a:extLst>
          </p:cNvPr>
          <p:cNvSpPr/>
          <p:nvPr/>
        </p:nvSpPr>
        <p:spPr>
          <a:xfrm>
            <a:off x="5065310" y="4739304"/>
            <a:ext cx="1617726" cy="85665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Explanation Generator</a:t>
            </a:r>
          </a:p>
        </p:txBody>
      </p:sp>
      <p:grpSp>
        <p:nvGrpSpPr>
          <p:cNvPr id="177" name="Group 176">
            <a:extLst>
              <a:ext uri="{FF2B5EF4-FFF2-40B4-BE49-F238E27FC236}">
                <a16:creationId xmlns:a16="http://schemas.microsoft.com/office/drawing/2014/main" id="{64A06297-480D-E442-97A8-4431FBEF6BEC}"/>
              </a:ext>
            </a:extLst>
          </p:cNvPr>
          <p:cNvGrpSpPr/>
          <p:nvPr/>
        </p:nvGrpSpPr>
        <p:grpSpPr>
          <a:xfrm>
            <a:off x="5433100" y="3223333"/>
            <a:ext cx="735524" cy="1308083"/>
            <a:chOff x="4096467" y="3223333"/>
            <a:chExt cx="735524" cy="1308083"/>
          </a:xfrm>
        </p:grpSpPr>
        <p:sp>
          <p:nvSpPr>
            <p:cNvPr id="178" name="Right Arrow 177">
              <a:extLst>
                <a:ext uri="{FF2B5EF4-FFF2-40B4-BE49-F238E27FC236}">
                  <a16:creationId xmlns:a16="http://schemas.microsoft.com/office/drawing/2014/main" id="{A13D3E6D-97AD-F549-89AB-2EE058B641FA}"/>
                </a:ext>
              </a:extLst>
            </p:cNvPr>
            <p:cNvSpPr/>
            <p:nvPr/>
          </p:nvSpPr>
          <p:spPr>
            <a:xfrm rot="5400000">
              <a:off x="3996212" y="3695638"/>
              <a:ext cx="1308083" cy="36347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TextBox 178">
              <a:extLst>
                <a:ext uri="{FF2B5EF4-FFF2-40B4-BE49-F238E27FC236}">
                  <a16:creationId xmlns:a16="http://schemas.microsoft.com/office/drawing/2014/main" id="{54622ADD-3D97-FD4C-BF6B-2A3F0A7E7D46}"/>
                </a:ext>
              </a:extLst>
            </p:cNvPr>
            <p:cNvSpPr txBox="1"/>
            <p:nvPr/>
          </p:nvSpPr>
          <p:spPr>
            <a:xfrm rot="16200000">
              <a:off x="3907881" y="3692709"/>
              <a:ext cx="746504" cy="369332"/>
            </a:xfrm>
            <a:prstGeom prst="rect">
              <a:avLst/>
            </a:prstGeom>
            <a:noFill/>
          </p:spPr>
          <p:txBody>
            <a:bodyPr wrap="square" rtlCol="0">
              <a:spAutoFit/>
            </a:bodyPr>
            <a:lstStyle/>
            <a:p>
              <a:pPr algn="ctr"/>
              <a:r>
                <a:rPr lang="en-US" i="1" dirty="0">
                  <a:solidFill>
                    <a:srgbClr val="7030A0"/>
                  </a:solidFill>
                </a:rPr>
                <a:t>input</a:t>
              </a:r>
            </a:p>
          </p:txBody>
        </p:sp>
      </p:grpSp>
      <p:sp>
        <p:nvSpPr>
          <p:cNvPr id="3" name="Slide Number Placeholder 2">
            <a:extLst>
              <a:ext uri="{FF2B5EF4-FFF2-40B4-BE49-F238E27FC236}">
                <a16:creationId xmlns:a16="http://schemas.microsoft.com/office/drawing/2014/main" id="{F44061B2-BD99-F247-B5F5-46C18DE3D68E}"/>
              </a:ext>
            </a:extLst>
          </p:cNvPr>
          <p:cNvSpPr>
            <a:spLocks noGrp="1"/>
          </p:cNvSpPr>
          <p:nvPr>
            <p:ph type="sldNum" sz="quarter" idx="12"/>
          </p:nvPr>
        </p:nvSpPr>
        <p:spPr/>
        <p:txBody>
          <a:bodyPr/>
          <a:lstStyle/>
          <a:p>
            <a:fld id="{A22F3049-4D5D-CD49-9C0B-231D69548CC5}" type="slidenum">
              <a:rPr lang="en-US" smtClean="0"/>
              <a:t>7</a:t>
            </a:fld>
            <a:endParaRPr lang="en-US"/>
          </a:p>
        </p:txBody>
      </p:sp>
    </p:spTree>
    <p:extLst>
      <p:ext uri="{BB962C8B-B14F-4D97-AF65-F5344CB8AC3E}">
        <p14:creationId xmlns:p14="http://schemas.microsoft.com/office/powerpoint/2010/main" val="3757127898"/>
      </p:ext>
    </p:extLst>
  </p:cSld>
  <p:clrMapOvr>
    <a:masterClrMapping/>
  </p:clrMapOvr>
  <mc:AlternateContent xmlns:mc="http://schemas.openxmlformats.org/markup-compatibility/2006" xmlns:p14="http://schemas.microsoft.com/office/powerpoint/2010/main">
    <mc:Choice Requires="p14">
      <p:transition spd="slow" p14:dur="2000" advTm="14051"/>
    </mc:Choice>
    <mc:Fallback xmlns="">
      <p:transition spd="slow" advTm="1405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0FAA-D740-B64E-BC23-2E285CAB9F66}"/>
              </a:ext>
            </a:extLst>
          </p:cNvPr>
          <p:cNvSpPr>
            <a:spLocks noGrp="1"/>
          </p:cNvSpPr>
          <p:nvPr>
            <p:ph type="title"/>
          </p:nvPr>
        </p:nvSpPr>
        <p:spPr/>
        <p:txBody>
          <a:bodyPr/>
          <a:lstStyle/>
          <a:p>
            <a:r>
              <a:rPr lang="en-US" dirty="0"/>
              <a:t>General Applicability</a:t>
            </a:r>
          </a:p>
        </p:txBody>
      </p:sp>
      <p:grpSp>
        <p:nvGrpSpPr>
          <p:cNvPr id="11" name="Group 10">
            <a:extLst>
              <a:ext uri="{FF2B5EF4-FFF2-40B4-BE49-F238E27FC236}">
                <a16:creationId xmlns:a16="http://schemas.microsoft.com/office/drawing/2014/main" id="{E145E2D5-3A99-7E4C-A7FA-DE94781F2834}"/>
              </a:ext>
            </a:extLst>
          </p:cNvPr>
          <p:cNvGrpSpPr/>
          <p:nvPr/>
        </p:nvGrpSpPr>
        <p:grpSpPr>
          <a:xfrm>
            <a:off x="838200" y="4001294"/>
            <a:ext cx="10218234" cy="2556038"/>
            <a:chOff x="838200" y="4001294"/>
            <a:chExt cx="10218234" cy="2556038"/>
          </a:xfrm>
        </p:grpSpPr>
        <p:pic>
          <p:nvPicPr>
            <p:cNvPr id="8" name="Picture 7">
              <a:extLst>
                <a:ext uri="{FF2B5EF4-FFF2-40B4-BE49-F238E27FC236}">
                  <a16:creationId xmlns:a16="http://schemas.microsoft.com/office/drawing/2014/main" id="{647AAFB5-6575-DE45-AA87-FF762169BE5D}"/>
                </a:ext>
              </a:extLst>
            </p:cNvPr>
            <p:cNvPicPr>
              <a:picLocks noChangeAspect="1"/>
            </p:cNvPicPr>
            <p:nvPr/>
          </p:nvPicPr>
          <p:blipFill rotWithShape="1">
            <a:blip r:embed="rId3"/>
            <a:srcRect b="10407"/>
            <a:stretch/>
          </p:blipFill>
          <p:spPr>
            <a:xfrm>
              <a:off x="838200" y="4001294"/>
              <a:ext cx="3657600" cy="2556038"/>
            </a:xfrm>
            <a:prstGeom prst="rect">
              <a:avLst/>
            </a:prstGeom>
          </p:spPr>
        </p:pic>
        <p:sp>
          <p:nvSpPr>
            <p:cNvPr id="10" name="Content Placeholder 2">
              <a:extLst>
                <a:ext uri="{FF2B5EF4-FFF2-40B4-BE49-F238E27FC236}">
                  <a16:creationId xmlns:a16="http://schemas.microsoft.com/office/drawing/2014/main" id="{64766C37-7842-8043-A5B8-0F4471A6F825}"/>
                </a:ext>
              </a:extLst>
            </p:cNvPr>
            <p:cNvSpPr txBox="1">
              <a:spLocks/>
            </p:cNvSpPr>
            <p:nvPr/>
          </p:nvSpPr>
          <p:spPr>
            <a:xfrm>
              <a:off x="5189034" y="4352011"/>
              <a:ext cx="5867400" cy="2205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Outpatient clinic scheduling:</a:t>
              </a:r>
            </a:p>
            <a:p>
              <a:pPr>
                <a:lnSpc>
                  <a:spcPct val="150000"/>
                </a:lnSpc>
              </a:pPr>
              <a:r>
                <a:rPr lang="en-US" sz="2000" dirty="0"/>
                <a:t>Patient-related concerns: lead times</a:t>
              </a:r>
            </a:p>
            <a:p>
              <a:pPr>
                <a:lnSpc>
                  <a:spcPct val="150000"/>
                </a:lnSpc>
              </a:pPr>
              <a:r>
                <a:rPr lang="en-US" sz="2000" dirty="0"/>
                <a:t>Physician/system-related concerns: revenue, overtime and idle time</a:t>
              </a:r>
            </a:p>
          </p:txBody>
        </p:sp>
      </p:grpSp>
      <p:grpSp>
        <p:nvGrpSpPr>
          <p:cNvPr id="15" name="Group 14">
            <a:extLst>
              <a:ext uri="{FF2B5EF4-FFF2-40B4-BE49-F238E27FC236}">
                <a16:creationId xmlns:a16="http://schemas.microsoft.com/office/drawing/2014/main" id="{EB62EF7C-2EDD-4746-9C3F-0D8017140D9C}"/>
              </a:ext>
            </a:extLst>
          </p:cNvPr>
          <p:cNvGrpSpPr/>
          <p:nvPr/>
        </p:nvGrpSpPr>
        <p:grpSpPr>
          <a:xfrm>
            <a:off x="838200" y="1325570"/>
            <a:ext cx="11353800" cy="3026441"/>
            <a:chOff x="838200" y="1325570"/>
            <a:chExt cx="11353800" cy="3026441"/>
          </a:xfrm>
        </p:grpSpPr>
        <p:pic>
          <p:nvPicPr>
            <p:cNvPr id="5" name="Picture 4" descr="A close up of a map&#10;&#10;Description automatically generated">
              <a:extLst>
                <a:ext uri="{FF2B5EF4-FFF2-40B4-BE49-F238E27FC236}">
                  <a16:creationId xmlns:a16="http://schemas.microsoft.com/office/drawing/2014/main" id="{17AD5D62-3A62-564F-AF39-2E63F7237E2C}"/>
                </a:ext>
              </a:extLst>
            </p:cNvPr>
            <p:cNvPicPr>
              <a:picLocks noChangeAspect="1"/>
            </p:cNvPicPr>
            <p:nvPr/>
          </p:nvPicPr>
          <p:blipFill>
            <a:blip r:embed="rId4"/>
            <a:stretch>
              <a:fillRect/>
            </a:stretch>
          </p:blipFill>
          <p:spPr>
            <a:xfrm>
              <a:off x="6705600" y="1325570"/>
              <a:ext cx="5486400" cy="3026441"/>
            </a:xfrm>
            <a:prstGeom prst="rect">
              <a:avLst/>
            </a:prstGeom>
          </p:spPr>
        </p:pic>
        <p:sp>
          <p:nvSpPr>
            <p:cNvPr id="12" name="TextBox 11">
              <a:extLst>
                <a:ext uri="{FF2B5EF4-FFF2-40B4-BE49-F238E27FC236}">
                  <a16:creationId xmlns:a16="http://schemas.microsoft.com/office/drawing/2014/main" id="{099FD3F2-A0EE-6840-9025-2FA1DE55AF52}"/>
                </a:ext>
              </a:extLst>
            </p:cNvPr>
            <p:cNvSpPr txBox="1"/>
            <p:nvPr/>
          </p:nvSpPr>
          <p:spPr>
            <a:xfrm>
              <a:off x="838200" y="1825618"/>
              <a:ext cx="6187068" cy="1706621"/>
            </a:xfrm>
            <a:prstGeom prst="rect">
              <a:avLst/>
            </a:prstGeom>
            <a:noFill/>
          </p:spPr>
          <p:txBody>
            <a:bodyPr wrap="square" rtlCol="0">
              <a:spAutoFit/>
            </a:bodyPr>
            <a:lstStyle/>
            <a:p>
              <a:r>
                <a:rPr lang="en-US" sz="2400" dirty="0"/>
                <a:t>Team of UAVs performing a reconnaissance mission in a hostile environment:</a:t>
              </a:r>
            </a:p>
            <a:p>
              <a:pPr marL="285750" indent="-285750">
                <a:lnSpc>
                  <a:spcPct val="150000"/>
                </a:lnSpc>
                <a:buFont typeface="Arial" panose="020B0604020202020204" pitchFamily="34" charset="0"/>
                <a:buChar char="•"/>
              </a:pPr>
              <a:r>
                <a:rPr lang="en-US" sz="2000" dirty="0"/>
                <a:t>Detect targets on the ground</a:t>
              </a:r>
            </a:p>
            <a:p>
              <a:pPr marL="285750" indent="-285750">
                <a:lnSpc>
                  <a:spcPct val="150000"/>
                </a:lnSpc>
                <a:buFont typeface="Arial" panose="020B0604020202020204" pitchFamily="34" charset="0"/>
                <a:buChar char="•"/>
              </a:pPr>
              <a:r>
                <a:rPr lang="en-US" sz="2000" dirty="0"/>
                <a:t>Avoid being shot down by threats</a:t>
              </a:r>
            </a:p>
          </p:txBody>
        </p:sp>
      </p:grpSp>
      <p:sp>
        <p:nvSpPr>
          <p:cNvPr id="16" name="Slide Number Placeholder 15">
            <a:extLst>
              <a:ext uri="{FF2B5EF4-FFF2-40B4-BE49-F238E27FC236}">
                <a16:creationId xmlns:a16="http://schemas.microsoft.com/office/drawing/2014/main" id="{C4BFC5E4-DB4D-A945-82D5-D2F664299BE5}"/>
              </a:ext>
            </a:extLst>
          </p:cNvPr>
          <p:cNvSpPr>
            <a:spLocks noGrp="1"/>
          </p:cNvSpPr>
          <p:nvPr>
            <p:ph type="sldNum" sz="quarter" idx="12"/>
          </p:nvPr>
        </p:nvSpPr>
        <p:spPr/>
        <p:txBody>
          <a:bodyPr/>
          <a:lstStyle/>
          <a:p>
            <a:fld id="{A22F3049-4D5D-CD49-9C0B-231D69548CC5}" type="slidenum">
              <a:rPr lang="en-US" smtClean="0"/>
              <a:t>8</a:t>
            </a:fld>
            <a:endParaRPr lang="en-US"/>
          </a:p>
        </p:txBody>
      </p:sp>
    </p:spTree>
    <p:extLst>
      <p:ext uri="{BB962C8B-B14F-4D97-AF65-F5344CB8AC3E}">
        <p14:creationId xmlns:p14="http://schemas.microsoft.com/office/powerpoint/2010/main" val="12262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1A19B59-21D1-0841-8223-A97FDE050404}"/>
              </a:ext>
            </a:extLst>
          </p:cNvPr>
          <p:cNvSpPr/>
          <p:nvPr/>
        </p:nvSpPr>
        <p:spPr>
          <a:xfrm>
            <a:off x="2026763" y="3261674"/>
            <a:ext cx="3186260" cy="2554664"/>
          </a:xfrm>
          <a:custGeom>
            <a:avLst/>
            <a:gdLst>
              <a:gd name="connsiteX0" fmla="*/ 0 w 3186260"/>
              <a:gd name="connsiteY0" fmla="*/ 0 h 2554664"/>
              <a:gd name="connsiteX1" fmla="*/ 471340 w 3186260"/>
              <a:gd name="connsiteY1" fmla="*/ 1187778 h 2554664"/>
              <a:gd name="connsiteX2" fmla="*/ 1159497 w 3186260"/>
              <a:gd name="connsiteY2" fmla="*/ 1828800 h 2554664"/>
              <a:gd name="connsiteX3" fmla="*/ 1979629 w 3186260"/>
              <a:gd name="connsiteY3" fmla="*/ 2328421 h 2554664"/>
              <a:gd name="connsiteX4" fmla="*/ 2639505 w 3186260"/>
              <a:gd name="connsiteY4" fmla="*/ 2488677 h 2554664"/>
              <a:gd name="connsiteX5" fmla="*/ 3186260 w 3186260"/>
              <a:gd name="connsiteY5" fmla="*/ 2554664 h 2554664"/>
              <a:gd name="connsiteX6" fmla="*/ 3186260 w 3186260"/>
              <a:gd name="connsiteY6" fmla="*/ 18854 h 2554664"/>
              <a:gd name="connsiteX7" fmla="*/ 0 w 3186260"/>
              <a:gd name="connsiteY7" fmla="*/ 0 h 255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260" h="2554664">
                <a:moveTo>
                  <a:pt x="0" y="0"/>
                </a:moveTo>
                <a:lnTo>
                  <a:pt x="471340" y="1187778"/>
                </a:lnTo>
                <a:lnTo>
                  <a:pt x="1159497" y="1828800"/>
                </a:lnTo>
                <a:lnTo>
                  <a:pt x="1979629" y="2328421"/>
                </a:lnTo>
                <a:lnTo>
                  <a:pt x="2639505" y="2488677"/>
                </a:lnTo>
                <a:lnTo>
                  <a:pt x="3186260" y="2554664"/>
                </a:lnTo>
                <a:lnTo>
                  <a:pt x="3186260" y="18854"/>
                </a:lnTo>
                <a:lnTo>
                  <a:pt x="0"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3874611-BC98-444D-9E54-709B3E8202CA}"/>
              </a:ext>
            </a:extLst>
          </p:cNvPr>
          <p:cNvSpPr/>
          <p:nvPr/>
        </p:nvSpPr>
        <p:spPr>
          <a:xfrm>
            <a:off x="1467539" y="3261674"/>
            <a:ext cx="1719102" cy="288516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160451-E601-E248-8BA5-A512A865467A}"/>
              </a:ext>
            </a:extLst>
          </p:cNvPr>
          <p:cNvSpPr>
            <a:spLocks noGrp="1"/>
          </p:cNvSpPr>
          <p:nvPr>
            <p:ph type="title"/>
          </p:nvPr>
        </p:nvSpPr>
        <p:spPr/>
        <p:txBody>
          <a:bodyPr/>
          <a:lstStyle/>
          <a:p>
            <a:r>
              <a:rPr lang="en-US" dirty="0"/>
              <a:t>Consequences &amp; Tradeoffs</a:t>
            </a:r>
          </a:p>
        </p:txBody>
      </p:sp>
      <p:sp>
        <p:nvSpPr>
          <p:cNvPr id="30" name="TextBox 29">
            <a:extLst>
              <a:ext uri="{FF2B5EF4-FFF2-40B4-BE49-F238E27FC236}">
                <a16:creationId xmlns:a16="http://schemas.microsoft.com/office/drawing/2014/main" id="{5781A84F-2223-9748-9F3F-76FD6B379BCC}"/>
              </a:ext>
            </a:extLst>
          </p:cNvPr>
          <p:cNvSpPr txBox="1"/>
          <p:nvPr/>
        </p:nvSpPr>
        <p:spPr>
          <a:xfrm>
            <a:off x="2888268" y="2478198"/>
            <a:ext cx="3542701" cy="523220"/>
          </a:xfrm>
          <a:prstGeom prst="rect">
            <a:avLst/>
          </a:prstGeom>
          <a:noFill/>
        </p:spPr>
        <p:txBody>
          <a:bodyPr wrap="none" rtlCol="0">
            <a:spAutoFit/>
          </a:bodyPr>
          <a:lstStyle/>
          <a:p>
            <a:r>
              <a:rPr lang="en-US" sz="2800" dirty="0">
                <a:solidFill>
                  <a:schemeClr val="accent1"/>
                </a:solidFill>
              </a:rPr>
              <a:t>Pareto-optimal policies</a:t>
            </a:r>
          </a:p>
        </p:txBody>
      </p:sp>
      <p:sp>
        <p:nvSpPr>
          <p:cNvPr id="31" name="TextBox 30">
            <a:extLst>
              <a:ext uri="{FF2B5EF4-FFF2-40B4-BE49-F238E27FC236}">
                <a16:creationId xmlns:a16="http://schemas.microsoft.com/office/drawing/2014/main" id="{69268F20-E90B-DE41-91CE-A67F6AF46A4A}"/>
              </a:ext>
            </a:extLst>
          </p:cNvPr>
          <p:cNvSpPr txBox="1"/>
          <p:nvPr/>
        </p:nvSpPr>
        <p:spPr>
          <a:xfrm>
            <a:off x="7075170" y="2274196"/>
            <a:ext cx="2907030" cy="1692771"/>
          </a:xfrm>
          <a:prstGeom prst="rect">
            <a:avLst/>
          </a:prstGeom>
          <a:noFill/>
        </p:spPr>
        <p:txBody>
          <a:bodyPr wrap="square" rtlCol="0">
            <a:spAutoFit/>
          </a:bodyPr>
          <a:lstStyle/>
          <a:p>
            <a:r>
              <a:rPr lang="en-US" sz="2400" dirty="0"/>
              <a:t>Find tradeoff: </a:t>
            </a:r>
            <a:r>
              <a:rPr lang="en-US" sz="2400" b="1" dirty="0"/>
              <a:t>If &amp; how</a:t>
            </a:r>
            <a:r>
              <a:rPr lang="en-US" sz="2400" dirty="0"/>
              <a:t> </a:t>
            </a:r>
            <a:r>
              <a:rPr lang="en-US" sz="2800" i="1" dirty="0"/>
              <a:t>travel time </a:t>
            </a:r>
            <a:r>
              <a:rPr lang="en-US" sz="2400" dirty="0"/>
              <a:t>is compromised for better </a:t>
            </a:r>
            <a:r>
              <a:rPr lang="en-US" sz="2800" i="1" dirty="0"/>
              <a:t>safety</a:t>
            </a:r>
          </a:p>
        </p:txBody>
      </p:sp>
      <p:grpSp>
        <p:nvGrpSpPr>
          <p:cNvPr id="32" name="Group 31">
            <a:extLst>
              <a:ext uri="{FF2B5EF4-FFF2-40B4-BE49-F238E27FC236}">
                <a16:creationId xmlns:a16="http://schemas.microsoft.com/office/drawing/2014/main" id="{C0BCEEBA-87C2-FE4D-9D5A-A0C394117D6B}"/>
              </a:ext>
            </a:extLst>
          </p:cNvPr>
          <p:cNvGrpSpPr/>
          <p:nvPr/>
        </p:nvGrpSpPr>
        <p:grpSpPr>
          <a:xfrm>
            <a:off x="838200" y="2518739"/>
            <a:ext cx="5308528" cy="3832224"/>
            <a:chOff x="429077" y="2518739"/>
            <a:chExt cx="5308528" cy="3832224"/>
          </a:xfrm>
        </p:grpSpPr>
        <p:sp>
          <p:nvSpPr>
            <p:cNvPr id="33" name="TextBox 32">
              <a:extLst>
                <a:ext uri="{FF2B5EF4-FFF2-40B4-BE49-F238E27FC236}">
                  <a16:creationId xmlns:a16="http://schemas.microsoft.com/office/drawing/2014/main" id="{C9634E66-C094-004B-8406-607DB5AA1FAB}"/>
                </a:ext>
              </a:extLst>
            </p:cNvPr>
            <p:cNvSpPr txBox="1"/>
            <p:nvPr/>
          </p:nvSpPr>
          <p:spPr>
            <a:xfrm>
              <a:off x="429077" y="2518739"/>
              <a:ext cx="1459054" cy="430887"/>
            </a:xfrm>
            <a:prstGeom prst="rect">
              <a:avLst/>
            </a:prstGeom>
            <a:noFill/>
          </p:spPr>
          <p:txBody>
            <a:bodyPr wrap="none" rtlCol="0">
              <a:spAutoFit/>
            </a:bodyPr>
            <a:lstStyle/>
            <a:p>
              <a:r>
                <a:rPr lang="en-US" sz="2200" dirty="0"/>
                <a:t>E[Collision]</a:t>
              </a:r>
            </a:p>
          </p:txBody>
        </p:sp>
        <p:cxnSp>
          <p:nvCxnSpPr>
            <p:cNvPr id="34" name="Straight Arrow Connector 33">
              <a:extLst>
                <a:ext uri="{FF2B5EF4-FFF2-40B4-BE49-F238E27FC236}">
                  <a16:creationId xmlns:a16="http://schemas.microsoft.com/office/drawing/2014/main" id="{32536A48-4243-F846-8D8F-EBAAF8FA5A11}"/>
                </a:ext>
              </a:extLst>
            </p:cNvPr>
            <p:cNvCxnSpPr/>
            <p:nvPr/>
          </p:nvCxnSpPr>
          <p:spPr>
            <a:xfrm flipV="1">
              <a:off x="1058416" y="2975263"/>
              <a:ext cx="0" cy="317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D987D92-B5C2-604F-8280-13C626558E98}"/>
                </a:ext>
              </a:extLst>
            </p:cNvPr>
            <p:cNvCxnSpPr/>
            <p:nvPr/>
          </p:nvCxnSpPr>
          <p:spPr>
            <a:xfrm>
              <a:off x="1058416" y="6146834"/>
              <a:ext cx="3821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87FE60D-719A-4D42-A0CD-DDDD6818D395}"/>
                </a:ext>
              </a:extLst>
            </p:cNvPr>
            <p:cNvSpPr txBox="1"/>
            <p:nvPr/>
          </p:nvSpPr>
          <p:spPr>
            <a:xfrm>
              <a:off x="4983873" y="5920076"/>
              <a:ext cx="753732" cy="430887"/>
            </a:xfrm>
            <a:prstGeom prst="rect">
              <a:avLst/>
            </a:prstGeom>
            <a:noFill/>
          </p:spPr>
          <p:txBody>
            <a:bodyPr wrap="none" rtlCol="0">
              <a:spAutoFit/>
            </a:bodyPr>
            <a:lstStyle/>
            <a:p>
              <a:r>
                <a:rPr lang="en-US" sz="2200" dirty="0"/>
                <a:t>Time</a:t>
              </a:r>
            </a:p>
          </p:txBody>
        </p:sp>
      </p:grpSp>
      <p:grpSp>
        <p:nvGrpSpPr>
          <p:cNvPr id="37" name="Group 36">
            <a:extLst>
              <a:ext uri="{FF2B5EF4-FFF2-40B4-BE49-F238E27FC236}">
                <a16:creationId xmlns:a16="http://schemas.microsoft.com/office/drawing/2014/main" id="{6BE8B55A-3FD7-494A-9266-89BD4B18067F}"/>
              </a:ext>
            </a:extLst>
          </p:cNvPr>
          <p:cNvGrpSpPr/>
          <p:nvPr/>
        </p:nvGrpSpPr>
        <p:grpSpPr>
          <a:xfrm>
            <a:off x="1946500" y="3266201"/>
            <a:ext cx="3074192" cy="2559233"/>
            <a:chOff x="1537377" y="3266201"/>
            <a:chExt cx="3074192" cy="2559233"/>
          </a:xfrm>
        </p:grpSpPr>
        <p:cxnSp>
          <p:nvCxnSpPr>
            <p:cNvPr id="39" name="Straight Arrow Connector 38">
              <a:extLst>
                <a:ext uri="{FF2B5EF4-FFF2-40B4-BE49-F238E27FC236}">
                  <a16:creationId xmlns:a16="http://schemas.microsoft.com/office/drawing/2014/main" id="{68A1E14E-5B91-0C46-B091-E911818DECA5}"/>
                </a:ext>
              </a:extLst>
            </p:cNvPr>
            <p:cNvCxnSpPr>
              <a:cxnSpLocks/>
              <a:stCxn id="45" idx="1"/>
              <a:endCxn id="42" idx="6"/>
            </p:cNvCxnSpPr>
            <p:nvPr/>
          </p:nvCxnSpPr>
          <p:spPr>
            <a:xfrm flipH="1">
              <a:off x="2861256" y="4586069"/>
              <a:ext cx="681325" cy="4907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D426AB62-0A8F-9C45-9F87-18B4858896B8}"/>
                </a:ext>
              </a:extLst>
            </p:cNvPr>
            <p:cNvSpPr>
              <a:spLocks noChangeAspect="1"/>
            </p:cNvSpPr>
            <p:nvPr/>
          </p:nvSpPr>
          <p:spPr>
            <a:xfrm>
              <a:off x="1537377" y="3266201"/>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7EE4FC7B-BF51-FB4D-AE2F-15BFC2D46D43}"/>
                </a:ext>
              </a:extLst>
            </p:cNvPr>
            <p:cNvSpPr>
              <a:spLocks noChangeAspect="1"/>
            </p:cNvSpPr>
            <p:nvPr/>
          </p:nvSpPr>
          <p:spPr>
            <a:xfrm>
              <a:off x="1998702" y="4350772"/>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Oval 41">
              <a:extLst>
                <a:ext uri="{FF2B5EF4-FFF2-40B4-BE49-F238E27FC236}">
                  <a16:creationId xmlns:a16="http://schemas.microsoft.com/office/drawing/2014/main" id="{3FEDC1CD-E2A8-EF43-8A5E-A563D2A8672E}"/>
                </a:ext>
              </a:extLst>
            </p:cNvPr>
            <p:cNvSpPr>
              <a:spLocks noChangeAspect="1"/>
            </p:cNvSpPr>
            <p:nvPr/>
          </p:nvSpPr>
          <p:spPr>
            <a:xfrm>
              <a:off x="2679689" y="4985989"/>
              <a:ext cx="181567" cy="181567"/>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Oval 42">
              <a:extLst>
                <a:ext uri="{FF2B5EF4-FFF2-40B4-BE49-F238E27FC236}">
                  <a16:creationId xmlns:a16="http://schemas.microsoft.com/office/drawing/2014/main" id="{255E3522-C138-534C-9A08-EE3A83B3A2BD}"/>
                </a:ext>
              </a:extLst>
            </p:cNvPr>
            <p:cNvSpPr>
              <a:spLocks noChangeAspect="1"/>
            </p:cNvSpPr>
            <p:nvPr/>
          </p:nvSpPr>
          <p:spPr>
            <a:xfrm>
              <a:off x="3498954" y="5491100"/>
              <a:ext cx="181567" cy="18156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Oval 43">
              <a:extLst>
                <a:ext uri="{FF2B5EF4-FFF2-40B4-BE49-F238E27FC236}">
                  <a16:creationId xmlns:a16="http://schemas.microsoft.com/office/drawing/2014/main" id="{27261683-C73B-AE44-BE32-E912CB767752}"/>
                </a:ext>
              </a:extLst>
            </p:cNvPr>
            <p:cNvSpPr>
              <a:spLocks noChangeAspect="1"/>
            </p:cNvSpPr>
            <p:nvPr/>
          </p:nvSpPr>
          <p:spPr>
            <a:xfrm>
              <a:off x="4159713" y="5643867"/>
              <a:ext cx="181567" cy="1815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TextBox 44">
              <a:extLst>
                <a:ext uri="{FF2B5EF4-FFF2-40B4-BE49-F238E27FC236}">
                  <a16:creationId xmlns:a16="http://schemas.microsoft.com/office/drawing/2014/main" id="{2FA19CA0-65C0-BF44-A46C-881CC8513D07}"/>
                </a:ext>
              </a:extLst>
            </p:cNvPr>
            <p:cNvSpPr txBox="1"/>
            <p:nvPr/>
          </p:nvSpPr>
          <p:spPr>
            <a:xfrm>
              <a:off x="3542581" y="4232126"/>
              <a:ext cx="1068988" cy="707886"/>
            </a:xfrm>
            <a:prstGeom prst="rect">
              <a:avLst/>
            </a:prstGeom>
            <a:noFill/>
          </p:spPr>
          <p:txBody>
            <a:bodyPr wrap="square" rtlCol="0">
              <a:spAutoFit/>
            </a:bodyPr>
            <a:lstStyle/>
            <a:p>
              <a:r>
                <a:rPr lang="en-US" sz="2000" b="1" dirty="0">
                  <a:solidFill>
                    <a:schemeClr val="accent6"/>
                  </a:solidFill>
                </a:rPr>
                <a:t>Solution Policy</a:t>
              </a:r>
            </a:p>
          </p:txBody>
        </p:sp>
      </p:grpSp>
      <p:grpSp>
        <p:nvGrpSpPr>
          <p:cNvPr id="49" name="Group 48">
            <a:extLst>
              <a:ext uri="{FF2B5EF4-FFF2-40B4-BE49-F238E27FC236}">
                <a16:creationId xmlns:a16="http://schemas.microsoft.com/office/drawing/2014/main" id="{63F9E894-BB36-EB4B-B68D-58778543D4A1}"/>
              </a:ext>
            </a:extLst>
          </p:cNvPr>
          <p:cNvGrpSpPr/>
          <p:nvPr/>
        </p:nvGrpSpPr>
        <p:grpSpPr>
          <a:xfrm>
            <a:off x="937942" y="4831421"/>
            <a:ext cx="2497140" cy="1789706"/>
            <a:chOff x="528819" y="4831421"/>
            <a:chExt cx="2497140" cy="1789706"/>
          </a:xfrm>
        </p:grpSpPr>
        <p:cxnSp>
          <p:nvCxnSpPr>
            <p:cNvPr id="50" name="Straight Connector 49">
              <a:extLst>
                <a:ext uri="{FF2B5EF4-FFF2-40B4-BE49-F238E27FC236}">
                  <a16:creationId xmlns:a16="http://schemas.microsoft.com/office/drawing/2014/main" id="{7445CE33-5E7E-214E-A3D3-8C5CE32FB2A7}"/>
                </a:ext>
              </a:extLst>
            </p:cNvPr>
            <p:cNvCxnSpPr/>
            <p:nvPr/>
          </p:nvCxnSpPr>
          <p:spPr>
            <a:xfrm flipH="1" flipV="1">
              <a:off x="1102304" y="5073518"/>
              <a:ext cx="1577385" cy="32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03C3B81-06C2-BA48-A9E6-2DF442962B1A}"/>
                </a:ext>
              </a:extLst>
            </p:cNvPr>
            <p:cNvCxnSpPr/>
            <p:nvPr/>
          </p:nvCxnSpPr>
          <p:spPr>
            <a:xfrm flipH="1">
              <a:off x="2770472" y="5167556"/>
              <a:ext cx="1" cy="97927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AC67AA21-CE27-2E46-A1A7-800664D250B2}"/>
                    </a:ext>
                  </a:extLst>
                </p:cNvPr>
                <p:cNvSpPr/>
                <p:nvPr/>
              </p:nvSpPr>
              <p:spPr>
                <a:xfrm>
                  <a:off x="2512420" y="6159462"/>
                  <a:ext cx="51353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𝑡</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78" name="Rectangle 77">
                  <a:extLst>
                    <a:ext uri="{FF2B5EF4-FFF2-40B4-BE49-F238E27FC236}">
                      <a16:creationId xmlns:a16="http://schemas.microsoft.com/office/drawing/2014/main" id="{9AD68380-16C4-7A46-9F4B-F697F968CF6E}"/>
                    </a:ext>
                  </a:extLst>
                </p:cNvPr>
                <p:cNvSpPr>
                  <a:spLocks noRot="1" noChangeAspect="1" noMove="1" noResize="1" noEditPoints="1" noAdjustHandles="1" noChangeArrowheads="1" noChangeShapeType="1" noTextEdit="1"/>
                </p:cNvSpPr>
                <p:nvPr/>
              </p:nvSpPr>
              <p:spPr>
                <a:xfrm>
                  <a:off x="2512420" y="6159462"/>
                  <a:ext cx="513539"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0D33AFE9-21CC-C74B-AA14-0994E08E7EE0}"/>
                    </a:ext>
                  </a:extLst>
                </p:cNvPr>
                <p:cNvSpPr/>
                <p:nvPr/>
              </p:nvSpPr>
              <p:spPr>
                <a:xfrm>
                  <a:off x="528819" y="4831421"/>
                  <a:ext cx="5297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b="0" i="1" smtClean="0">
                                <a:latin typeface="Cambria Math" panose="02040503050406030204" pitchFamily="18" charset="0"/>
                                <a:ea typeface="Cambria Math" charset="0"/>
                                <a:cs typeface="Cambria Math" charset="0"/>
                              </a:rPr>
                              <m:t>𝑐</m:t>
                            </m:r>
                          </m:e>
                          <m:sub>
                            <m:r>
                              <a:rPr lang="en-US" sz="2400" i="1">
                                <a:latin typeface="Cambria Math" charset="0"/>
                                <a:ea typeface="Cambria Math" charset="0"/>
                                <a:cs typeface="Cambria Math" charset="0"/>
                              </a:rPr>
                              <m:t>0</m:t>
                            </m:r>
                          </m:sub>
                        </m:sSub>
                      </m:oMath>
                    </m:oMathPara>
                  </a14:m>
                  <a:endParaRPr lang="en-US" sz="2400" dirty="0"/>
                </a:p>
              </p:txBody>
            </p:sp>
          </mc:Choice>
          <mc:Fallback xmlns="">
            <p:sp>
              <p:nvSpPr>
                <p:cNvPr id="79" name="Rectangle 78">
                  <a:extLst>
                    <a:ext uri="{FF2B5EF4-FFF2-40B4-BE49-F238E27FC236}">
                      <a16:creationId xmlns:a16="http://schemas.microsoft.com/office/drawing/2014/main" id="{24E1B93A-323E-E841-9E4F-0AFB8656E127}"/>
                    </a:ext>
                  </a:extLst>
                </p:cNvPr>
                <p:cNvSpPr>
                  <a:spLocks noRot="1" noChangeAspect="1" noMove="1" noResize="1" noEditPoints="1" noAdjustHandles="1" noChangeArrowheads="1" noChangeShapeType="1" noTextEdit="1"/>
                </p:cNvSpPr>
                <p:nvPr/>
              </p:nvSpPr>
              <p:spPr>
                <a:xfrm>
                  <a:off x="528819" y="4831421"/>
                  <a:ext cx="529760" cy="461665"/>
                </a:xfrm>
                <a:prstGeom prst="rect">
                  <a:avLst/>
                </a:prstGeom>
                <a:blipFill>
                  <a:blip r:embed="rId5"/>
                  <a:stretch>
                    <a:fillRect/>
                  </a:stretch>
                </a:blipFill>
              </p:spPr>
              <p:txBody>
                <a:bodyPr/>
                <a:lstStyle/>
                <a:p>
                  <a:r>
                    <a:rPr lang="en-US">
                      <a:noFill/>
                    </a:rPr>
                    <a:t> </a:t>
                  </a:r>
                </a:p>
              </p:txBody>
            </p:sp>
          </mc:Fallback>
        </mc:AlternateContent>
      </p:grpSp>
      <p:sp>
        <p:nvSpPr>
          <p:cNvPr id="54" name="TextBox 53">
            <a:extLst>
              <a:ext uri="{FF2B5EF4-FFF2-40B4-BE49-F238E27FC236}">
                <a16:creationId xmlns:a16="http://schemas.microsoft.com/office/drawing/2014/main" id="{A56D238A-083A-8641-9887-E98385514C0E}"/>
              </a:ext>
            </a:extLst>
          </p:cNvPr>
          <p:cNvSpPr txBox="1"/>
          <p:nvPr/>
        </p:nvSpPr>
        <p:spPr>
          <a:xfrm>
            <a:off x="3783891" y="3350579"/>
            <a:ext cx="1384897" cy="707886"/>
          </a:xfrm>
          <a:prstGeom prst="rect">
            <a:avLst/>
          </a:prstGeom>
          <a:noFill/>
        </p:spPr>
        <p:txBody>
          <a:bodyPr wrap="square" rtlCol="0">
            <a:spAutoFit/>
          </a:bodyPr>
          <a:lstStyle/>
          <a:p>
            <a:r>
              <a:rPr lang="en-US" sz="2000" dirty="0">
                <a:solidFill>
                  <a:schemeClr val="accent2"/>
                </a:solidFill>
              </a:rPr>
              <a:t>Dominated policies</a:t>
            </a:r>
          </a:p>
        </p:txBody>
      </p:sp>
      <p:sp>
        <p:nvSpPr>
          <p:cNvPr id="55" name="TextBox 54">
            <a:extLst>
              <a:ext uri="{FF2B5EF4-FFF2-40B4-BE49-F238E27FC236}">
                <a16:creationId xmlns:a16="http://schemas.microsoft.com/office/drawing/2014/main" id="{0BF98F67-26CB-954A-8334-22A93BAF1C51}"/>
              </a:ext>
            </a:extLst>
          </p:cNvPr>
          <p:cNvSpPr txBox="1"/>
          <p:nvPr/>
        </p:nvSpPr>
        <p:spPr>
          <a:xfrm>
            <a:off x="4911582" y="2075415"/>
            <a:ext cx="1716560" cy="400110"/>
          </a:xfrm>
          <a:prstGeom prst="rect">
            <a:avLst/>
          </a:prstGeom>
          <a:noFill/>
        </p:spPr>
        <p:txBody>
          <a:bodyPr wrap="none" rtlCol="0">
            <a:spAutoFit/>
          </a:bodyPr>
          <a:lstStyle/>
          <a:p>
            <a:r>
              <a:rPr lang="en-US" sz="2000" dirty="0"/>
              <a:t>(deterministic)</a:t>
            </a:r>
          </a:p>
        </p:txBody>
      </p:sp>
      <p:sp>
        <p:nvSpPr>
          <p:cNvPr id="4" name="Slide Number Placeholder 3">
            <a:extLst>
              <a:ext uri="{FF2B5EF4-FFF2-40B4-BE49-F238E27FC236}">
                <a16:creationId xmlns:a16="http://schemas.microsoft.com/office/drawing/2014/main" id="{9CCC052B-5053-A146-B1D5-A0504D9F9FCC}"/>
              </a:ext>
            </a:extLst>
          </p:cNvPr>
          <p:cNvSpPr>
            <a:spLocks noGrp="1"/>
          </p:cNvSpPr>
          <p:nvPr>
            <p:ph type="sldNum" sz="quarter" idx="12"/>
          </p:nvPr>
        </p:nvSpPr>
        <p:spPr/>
        <p:txBody>
          <a:bodyPr/>
          <a:lstStyle/>
          <a:p>
            <a:fld id="{A22F3049-4D5D-CD49-9C0B-231D69548CC5}" type="slidenum">
              <a:rPr lang="en-US" smtClean="0"/>
              <a:t>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28AE92-9708-8E49-A983-4B27D26C2A79}"/>
                  </a:ext>
                </a:extLst>
              </p:cNvPr>
              <p:cNvSpPr txBox="1"/>
              <p:nvPr/>
            </p:nvSpPr>
            <p:spPr>
              <a:xfrm>
                <a:off x="7075170" y="4330661"/>
                <a:ext cx="3005262" cy="1200329"/>
              </a:xfrm>
              <a:prstGeom prst="rect">
                <a:avLst/>
              </a:prstGeom>
              <a:noFill/>
            </p:spPr>
            <p:txBody>
              <a:bodyPr wrap="square" rtlCol="0">
                <a:spAutoFit/>
              </a:bodyPr>
              <a:lstStyle/>
              <a:p>
                <a:r>
                  <a:rPr lang="en-US" sz="2400" dirty="0">
                    <a:solidFill>
                      <a:srgbClr val="C00000"/>
                    </a:solidFill>
                  </a:rPr>
                  <a:t>Find Pareto-optimal alternative policy whose Time &lt; </a:t>
                </a:r>
                <a14:m>
                  <m:oMath xmlns:m="http://schemas.openxmlformats.org/officeDocument/2006/math">
                    <m:sSub>
                      <m:sSubPr>
                        <m:ctrlPr>
                          <a:rPr lang="en-US" sz="2400" i="1">
                            <a:solidFill>
                              <a:srgbClr val="C00000"/>
                            </a:solidFill>
                            <a:latin typeface="Cambria Math" panose="02040503050406030204" pitchFamily="18" charset="0"/>
                            <a:ea typeface="Cambria Math" charset="0"/>
                            <a:cs typeface="Cambria Math" charset="0"/>
                          </a:rPr>
                        </m:ctrlPr>
                      </m:sSubPr>
                      <m:e>
                        <m:r>
                          <a:rPr lang="en-US" sz="2400" i="1">
                            <a:solidFill>
                              <a:srgbClr val="C00000"/>
                            </a:solidFill>
                            <a:latin typeface="Cambria Math" charset="0"/>
                            <a:ea typeface="Cambria Math" charset="0"/>
                            <a:cs typeface="Cambria Math" charset="0"/>
                          </a:rPr>
                          <m:t>𝑡</m:t>
                        </m:r>
                      </m:e>
                      <m:sub>
                        <m:r>
                          <a:rPr lang="en-US" sz="2400" i="1">
                            <a:solidFill>
                              <a:srgbClr val="C00000"/>
                            </a:solidFill>
                            <a:latin typeface="Cambria Math" charset="0"/>
                            <a:ea typeface="Cambria Math" charset="0"/>
                            <a:cs typeface="Cambria Math" charset="0"/>
                          </a:rPr>
                          <m:t>0</m:t>
                        </m:r>
                      </m:sub>
                    </m:sSub>
                  </m:oMath>
                </a14:m>
                <a:r>
                  <a:rPr lang="en-US" sz="2400" dirty="0">
                    <a:solidFill>
                      <a:srgbClr val="C00000"/>
                    </a:solidFill>
                  </a:rPr>
                  <a:t> </a:t>
                </a:r>
              </a:p>
            </p:txBody>
          </p:sp>
        </mc:Choice>
        <mc:Fallback xmlns="">
          <p:sp>
            <p:nvSpPr>
              <p:cNvPr id="7" name="TextBox 6">
                <a:extLst>
                  <a:ext uri="{FF2B5EF4-FFF2-40B4-BE49-F238E27FC236}">
                    <a16:creationId xmlns:a16="http://schemas.microsoft.com/office/drawing/2014/main" id="{5328AE92-9708-8E49-A983-4B27D26C2A79}"/>
                  </a:ext>
                </a:extLst>
              </p:cNvPr>
              <p:cNvSpPr txBox="1">
                <a:spLocks noRot="1" noChangeAspect="1" noMove="1" noResize="1" noEditPoints="1" noAdjustHandles="1" noChangeArrowheads="1" noChangeShapeType="1" noTextEdit="1"/>
              </p:cNvSpPr>
              <p:nvPr/>
            </p:nvSpPr>
            <p:spPr>
              <a:xfrm>
                <a:off x="7075170" y="4330661"/>
                <a:ext cx="3005262" cy="1200329"/>
              </a:xfrm>
              <a:prstGeom prst="rect">
                <a:avLst/>
              </a:prstGeom>
              <a:blipFill>
                <a:blip r:embed="rId6"/>
                <a:stretch>
                  <a:fillRect l="-3390" t="-4211" b="-1052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32756686"/>
      </p:ext>
    </p:extLst>
  </p:cSld>
  <p:clrMapOvr>
    <a:masterClrMapping/>
  </p:clrMapOvr>
  <mc:AlternateContent xmlns:mc="http://schemas.openxmlformats.org/markup-compatibility/2006" xmlns:p14="http://schemas.microsoft.com/office/powerpoint/2010/main">
    <mc:Choice Requires="p14">
      <p:transition spd="slow" p14:dur="2000" advTm="33929"/>
    </mc:Choice>
    <mc:Fallback xmlns="">
      <p:transition spd="slow" advTm="339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0.2"/>
</p:tagLst>
</file>

<file path=ppt/tags/tag10.xml><?xml version="1.0" encoding="utf-8"?>
<p:tagLst xmlns:a="http://schemas.openxmlformats.org/drawingml/2006/main" xmlns:r="http://schemas.openxmlformats.org/officeDocument/2006/relationships" xmlns:p="http://schemas.openxmlformats.org/presentationml/2006/main">
  <p:tag name="TIMING" val="|4.4|8|13.9"/>
</p:tagLst>
</file>

<file path=ppt/tags/tag11.xml><?xml version="1.0" encoding="utf-8"?>
<p:tagLst xmlns:a="http://schemas.openxmlformats.org/drawingml/2006/main" xmlns:r="http://schemas.openxmlformats.org/officeDocument/2006/relationships" xmlns:p="http://schemas.openxmlformats.org/presentationml/2006/main">
  <p:tag name="TIMING" val="|4.5|8.8|6.2"/>
</p:tagLst>
</file>

<file path=ppt/tags/tag12.xml><?xml version="1.0" encoding="utf-8"?>
<p:tagLst xmlns:a="http://schemas.openxmlformats.org/drawingml/2006/main" xmlns:r="http://schemas.openxmlformats.org/officeDocument/2006/relationships" xmlns:p="http://schemas.openxmlformats.org/presentationml/2006/main">
  <p:tag name="TIMING" val="|50.2"/>
</p:tagLst>
</file>

<file path=ppt/tags/tag2.xml><?xml version="1.0" encoding="utf-8"?>
<p:tagLst xmlns:a="http://schemas.openxmlformats.org/drawingml/2006/main" xmlns:r="http://schemas.openxmlformats.org/officeDocument/2006/relationships" xmlns:p="http://schemas.openxmlformats.org/presentationml/2006/main">
  <p:tag name="TIMING" val="|11.3|2.4|7|14.1|8.2|7.9|2"/>
</p:tagLst>
</file>

<file path=ppt/tags/tag3.xml><?xml version="1.0" encoding="utf-8"?>
<p:tagLst xmlns:a="http://schemas.openxmlformats.org/drawingml/2006/main" xmlns:r="http://schemas.openxmlformats.org/officeDocument/2006/relationships" xmlns:p="http://schemas.openxmlformats.org/presentationml/2006/main">
  <p:tag name="TIMING" val="|12.2"/>
</p:tagLst>
</file>

<file path=ppt/tags/tag4.xml><?xml version="1.0" encoding="utf-8"?>
<p:tagLst xmlns:a="http://schemas.openxmlformats.org/drawingml/2006/main" xmlns:r="http://schemas.openxmlformats.org/officeDocument/2006/relationships" xmlns:p="http://schemas.openxmlformats.org/presentationml/2006/main">
  <p:tag name="TIMING" val="|21.2"/>
</p:tagLst>
</file>

<file path=ppt/tags/tag5.xml><?xml version="1.0" encoding="utf-8"?>
<p:tagLst xmlns:a="http://schemas.openxmlformats.org/drawingml/2006/main" xmlns:r="http://schemas.openxmlformats.org/officeDocument/2006/relationships" xmlns:p="http://schemas.openxmlformats.org/presentationml/2006/main">
  <p:tag name="TIMING" val="|5.8|0.7|10.2"/>
</p:tagLst>
</file>

<file path=ppt/tags/tag6.xml><?xml version="1.0" encoding="utf-8"?>
<p:tagLst xmlns:a="http://schemas.openxmlformats.org/drawingml/2006/main" xmlns:r="http://schemas.openxmlformats.org/officeDocument/2006/relationships" xmlns:p="http://schemas.openxmlformats.org/presentationml/2006/main">
  <p:tag name="TIMING" val="|15.4|0.7|2.6|4|6.6"/>
</p:tagLst>
</file>

<file path=ppt/tags/tag7.xml><?xml version="1.0" encoding="utf-8"?>
<p:tagLst xmlns:a="http://schemas.openxmlformats.org/drawingml/2006/main" xmlns:r="http://schemas.openxmlformats.org/officeDocument/2006/relationships" xmlns:p="http://schemas.openxmlformats.org/presentationml/2006/main">
  <p:tag name="TIMING" val="|14.4|10.5|7.5"/>
</p:tagLst>
</file>

<file path=ppt/tags/tag8.xml><?xml version="1.0" encoding="utf-8"?>
<p:tagLst xmlns:a="http://schemas.openxmlformats.org/drawingml/2006/main" xmlns:r="http://schemas.openxmlformats.org/officeDocument/2006/relationships" xmlns:p="http://schemas.openxmlformats.org/presentationml/2006/main">
  <p:tag name="TIMING" val="|2.9"/>
</p:tagLst>
</file>

<file path=ppt/tags/tag9.xml><?xml version="1.0" encoding="utf-8"?>
<p:tagLst xmlns:a="http://schemas.openxmlformats.org/drawingml/2006/main" xmlns:r="http://schemas.openxmlformats.org/officeDocument/2006/relationships" xmlns:p="http://schemas.openxmlformats.org/presentationml/2006/main">
  <p:tag name="TIMING" val="|3.7|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3647</Words>
  <Application>Microsoft Macintosh PowerPoint</Application>
  <PresentationFormat>Widescreen</PresentationFormat>
  <Paragraphs>573</Paragraphs>
  <Slides>33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Bell MT</vt:lpstr>
      <vt:lpstr>Calibri</vt:lpstr>
      <vt:lpstr>Calibri Light</vt:lpstr>
      <vt:lpstr>Cambria Math</vt:lpstr>
      <vt:lpstr>Office Theme</vt:lpstr>
      <vt:lpstr>Improving Transparency and  Intelligibility of Multi-Objective Planning</vt:lpstr>
      <vt:lpstr>Explainable Multi-Objective Planning</vt:lpstr>
      <vt:lpstr>Tradeoff-Focused Contrastive Explanation</vt:lpstr>
      <vt:lpstr>Motivating Example</vt:lpstr>
      <vt:lpstr>Explainable Planning Approach: Overview</vt:lpstr>
      <vt:lpstr>Explainable Planning Approach: Overview</vt:lpstr>
      <vt:lpstr>Explainable Planning Approach: Overview</vt:lpstr>
      <vt:lpstr>General Applicability</vt:lpstr>
      <vt:lpstr>Consequences &amp; Tradeoffs</vt:lpstr>
      <vt:lpstr>Find Alternatives: Constrained Planning</vt:lpstr>
      <vt:lpstr>Contrastive Explanation</vt:lpstr>
      <vt:lpstr>Find Alternatives: Soft Constraints</vt:lpstr>
      <vt:lpstr>User Study Evaluation</vt:lpstr>
      <vt:lpstr>User Study Scenario</vt:lpstr>
      <vt:lpstr>Control Group</vt:lpstr>
      <vt:lpstr>Treatment Group</vt:lpstr>
      <vt:lpstr>Scenario Types</vt:lpstr>
      <vt:lpstr>Hypotheses</vt:lpstr>
      <vt:lpstr>Results: Correctness</vt:lpstr>
      <vt:lpstr>Results: Confidence</vt:lpstr>
      <vt:lpstr>Potential Overtrust When Unexplained</vt:lpstr>
      <vt:lpstr>Recommendation</vt:lpstr>
      <vt:lpstr>Interactive Explainable Planning</vt:lpstr>
      <vt:lpstr>Address Unexpected Behavior</vt:lpstr>
      <vt:lpstr>User Query as Planning Constraint</vt:lpstr>
      <vt:lpstr>User Query as LTL Property</vt:lpstr>
      <vt:lpstr>Planning with LTL Constraint</vt:lpstr>
      <vt:lpstr>Handle Unsatisfiable Query</vt:lpstr>
      <vt:lpstr>Iterative Query &amp; Explanation</vt:lpstr>
      <vt:lpstr>Evaluation of User-Guided Explanation</vt:lpstr>
      <vt:lpstr>Summary</vt:lpstr>
      <vt:lpstr>Backup Slides</vt:lpstr>
      <vt:lpstr>Planning Representation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Transparency and Intelligibility of Multi-Objective Planning</dc:title>
  <dc:creator>Roykrong Sukkerd</dc:creator>
  <cp:lastModifiedBy>Roykrong Sukkerd</cp:lastModifiedBy>
  <cp:revision>56</cp:revision>
  <dcterms:created xsi:type="dcterms:W3CDTF">2020-09-09T20:38:24Z</dcterms:created>
  <dcterms:modified xsi:type="dcterms:W3CDTF">2021-01-06T21:04:45Z</dcterms:modified>
</cp:coreProperties>
</file>